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48" r:id="rId4"/>
    <p:sldId id="347" r:id="rId5"/>
    <p:sldId id="346" r:id="rId6"/>
    <p:sldId id="354" r:id="rId7"/>
    <p:sldId id="350" r:id="rId8"/>
    <p:sldId id="351" r:id="rId9"/>
    <p:sldId id="355" r:id="rId10"/>
    <p:sldId id="35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283B80"/>
    <a:srgbClr val="3B7ABE"/>
    <a:srgbClr val="182C6F"/>
    <a:srgbClr val="FCFCFC"/>
    <a:srgbClr val="003399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6" autoAdjust="0"/>
    <p:restoredTop sz="73009" autoAdjust="0"/>
  </p:normalViewPr>
  <p:slideViewPr>
    <p:cSldViewPr snapToGrid="0" snapToObjects="1">
      <p:cViewPr varScale="1">
        <p:scale>
          <a:sx n="83" d="100"/>
          <a:sy n="83" d="100"/>
        </p:scale>
        <p:origin x="256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“This week we learned that verbs can change tense. Like something that happened yesterday or something that is happening right now! I just gave you an example of past tense, yesterday and present tense, happening now. Can you give me the word ending examples we reviewed this week?”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-ed for past tense and -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for present tense.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twice for past and present tense sentences to appear.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“Very good job. Let’s take a look at an example. Past Tense: Tyler worked hard on his math test yesterday. What is the past tense verb here?”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worked because of the -ed ending.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have the answer circled.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Say,” Very good job! Present tense: </a:t>
            </a:r>
            <a:r>
              <a:rPr lang="en-US" sz="1800" dirty="0">
                <a:solidFill>
                  <a:srgbClr val="2424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Tyler is </a:t>
            </a:r>
            <a:r>
              <a:rPr lang="en-US" sz="1800" u="sng" dirty="0">
                <a:solidFill>
                  <a:srgbClr val="2424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en-US" sz="1800" dirty="0">
                <a:solidFill>
                  <a:srgbClr val="2424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hard on his math test. What is the same verb that just changes the tense of the sentence?”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working, meaning it is happening right now.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answer to be circled.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“It’s time for more practice. Please go find yourself a white board or a piece of lined paper and something to write with.”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get these items.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Say, ”I will say a word, you will write that word on your white board or piece of paper.”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the picture.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“Talking. He was talking. Talking.”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write their spelling.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the correct spelling to appear.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 A L K I N G, take the time to check your spelling. If you misspelled the word that is okay. Please correct your spelling now.”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correct their spelling.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picture to appear.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“Stayed. She stayed with her cousins this weekend. Stayed.”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write their spelling.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the correct spelling to appear.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“S T A Y E D, take the time to check your spelling. If you misspelled the word that is okay. Please correct your spelling now.”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correct their spelling.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picture to appear.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“Going. Where are you going for the weekend? Going.”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write their spelling.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the correct spelling to appear.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“G O I N G, take the time to check your spelling. If you misspelled the word that is okay. Please correct your spelling now.”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correct their spelling.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picture to appear.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“Wished. The little girl wished on a shooting star. Wished.”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write their spelling.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the correct spelling to appear.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 I S H E D, take the time to check your spelling. If you misspelled the word that is okay. Please correct your spelling now.”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correct their spelling.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Say, “I will show you a word. We will say the word as a class and spell the word.”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Click after each word to reveal the next.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Say,” I have all of this week’s sight words on the board here. I am going to say a sight word and you will have to identify the word. If you are correct, the word will move. Are we ready?”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Student Response: YES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Say, “Been, where is the word been?”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Students Identify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Click once.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Say, “Call, where is the word because?”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Students Identify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Click once.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Say, “First, where is the word because?”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Students Identify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Click once.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Say, “Green, where is the word because?”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Students Identify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Click once.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Say, “Or, where is the word because?”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Students Identify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Click once.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Say, “Sit, where is the word because?”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Students Identify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Click once.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Say, “Those, where is the word because?”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Students Identify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Click once.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Say, “Wash, where is the word because?”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Students Identify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Click once.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Say, “Would, where is the word because?”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Students Identify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Click once.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8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“Let’s go over how to use our retelling hand.”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“Get that retelling hand out and ready! We are going to begin with your thumb. This is the characters.”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do we need to say about the characters?”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The people, animals, or creatures in the story.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“Your pointer finger is the setting finger. What is the setting?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This is when you will talk about the when and where the story took place.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“This next finger, is the problem finger. What do we explain here?”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 Here you are going to tell what went wrong in the story.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“Your ring finger is where you talk about what happened. Can you explain more in detailed what you should do here?”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You should explain in detail the beginning, middle, and end of the story.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“Lastly, your pinky is the solution. Who can explain what the solution is?”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This is where your explain how the problem in the story was fixed.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B794-5A4F-4F47-9EB8-2D6C2FE8DF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28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Say, “Now it’s time to practice with our weekly reading of 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Afternoon Treat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. Use your retelling hand!”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Segoe UI" panose="020B0502040204020203" pitchFamily="34" charset="0"/>
              </a:rPr>
              <a:t>Say, “Let’s start with the thumb. Who are the characters?”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Student Response: Meg- sister, Ben- brother, Mother, Chip- pet, John- bookstore owner  </a:t>
            </a:r>
            <a:endParaRPr lang="en-US" b="0" dirty="0"/>
          </a:p>
          <a:p>
            <a:r>
              <a:rPr lang="en-US" b="0" dirty="0"/>
              <a:t>Say,” Next, is the pointer finger. What is the setting of the story?”  </a:t>
            </a:r>
          </a:p>
          <a:p>
            <a:r>
              <a:rPr lang="en-US" b="0" dirty="0"/>
              <a:t>Student Response: Began at their home in Vermont. Then they went out for an afternoon treat at Putney Bakery. They made a stop at the bookstore and the general store.  </a:t>
            </a:r>
          </a:p>
          <a:p>
            <a:r>
              <a:rPr lang="en-US" b="0" dirty="0"/>
              <a:t>Say, “Then, the problem finger. What was the problem in the story?”  </a:t>
            </a:r>
          </a:p>
          <a:p>
            <a:r>
              <a:rPr lang="en-US" b="0" dirty="0"/>
              <a:t>Student Response: The first mini problem was when Chip took Ben’s pinch pot project! </a:t>
            </a:r>
          </a:p>
          <a:p>
            <a:r>
              <a:rPr lang="en-US" b="0" dirty="0"/>
              <a:t>Second was when Ben and Meg wanted to go play in the school but mom had work to do at home. </a:t>
            </a:r>
          </a:p>
          <a:p>
            <a:r>
              <a:rPr lang="en-US" b="0" dirty="0"/>
              <a:t>Say, “After, the ring finger asks you to explain the detail in the beginning middle and end of the story.”  </a:t>
            </a:r>
          </a:p>
          <a:p>
            <a:r>
              <a:rPr lang="en-US" b="0" dirty="0"/>
              <a:t>Student Response: The beginning the kids got to make something out of clay. After lunch Meg, Ben, and Mother went to the bakery for a treat, then the library where they each got a book, and finally they went to the town general store. In the end of the story they went home Mother had to get work done so Meg and Ben played store. </a:t>
            </a:r>
          </a:p>
          <a:p>
            <a:r>
              <a:rPr lang="en-US" b="0" dirty="0"/>
              <a:t>Say, “Finally, the pinky finger. What was the solution to the problem in the story? </a:t>
            </a:r>
          </a:p>
          <a:p>
            <a:r>
              <a:rPr lang="en-US" b="0" dirty="0"/>
              <a:t>Student Response: For the first problem, when Chip took Ben’s clay project, he was upset but then made a new one. </a:t>
            </a:r>
          </a:p>
          <a:p>
            <a:r>
              <a:rPr lang="en-US" b="0" dirty="0"/>
              <a:t>The second problem when the kids wanted to go play in the school they had to go home. They decided to play school with each other instead.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“Let’s identify a few past tense verbs. Remember a past tense verb is one that is talking about something that has already happened. I have a few words on this slide. Which ones are past tense?”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liked, turned, jumped, tied (These can be given in different order.) 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Click to show all answers after student has responded with all 4.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“Now we are going to choose the correct word to complete the sentence.”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“Yesterday we ______ to the park.”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walked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to show answer.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next sentence.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“Tomorrow we will ______ our bikes.”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ride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to show answer.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next sentence.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Say,” The dog is _____ up and down the stairs.”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running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to show answer.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37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-ed and –</a:t>
            </a:r>
            <a:r>
              <a:rPr lang="en-US" sz="6000" dirty="0" err="1">
                <a:latin typeface="Comic Sans MS" panose="030F0902030302020204" pitchFamily="66" charset="0"/>
              </a:rPr>
              <a:t>ing</a:t>
            </a:r>
            <a:r>
              <a:rPr lang="en-US" sz="6000" dirty="0">
                <a:latin typeface="Comic Sans MS" panose="030F0902030302020204" pitchFamily="66" charset="0"/>
              </a:rPr>
              <a:t> Endings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Five Finger Retelling </a:t>
            </a:r>
          </a:p>
        </p:txBody>
      </p:sp>
    </p:spTree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Possessive Nouns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0D1334-B644-42C9-953F-27950CA7F9FD}"/>
              </a:ext>
            </a:extLst>
          </p:cNvPr>
          <p:cNvSpPr/>
          <p:nvPr/>
        </p:nvSpPr>
        <p:spPr>
          <a:xfrm>
            <a:off x="824752" y="1417638"/>
            <a:ext cx="7351059" cy="2599765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Past Tense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Tyler worked hard on his math test yesterday.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B569FF-30BF-49BA-8217-382DD89CAA7E}"/>
              </a:ext>
            </a:extLst>
          </p:cNvPr>
          <p:cNvSpPr/>
          <p:nvPr/>
        </p:nvSpPr>
        <p:spPr>
          <a:xfrm>
            <a:off x="824751" y="4140479"/>
            <a:ext cx="7351059" cy="2599765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Present Tense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Tyler is working hard on his math test.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C98503-56AE-43E4-A11C-1FFCB5DEE333}"/>
              </a:ext>
            </a:extLst>
          </p:cNvPr>
          <p:cNvSpPr/>
          <p:nvPr/>
        </p:nvSpPr>
        <p:spPr>
          <a:xfrm>
            <a:off x="2671480" y="2305144"/>
            <a:ext cx="2187388" cy="8247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6EB63D-DE6E-4230-8823-133AE7E76D35}"/>
              </a:ext>
            </a:extLst>
          </p:cNvPr>
          <p:cNvSpPr/>
          <p:nvPr/>
        </p:nvSpPr>
        <p:spPr>
          <a:xfrm>
            <a:off x="3406586" y="5027985"/>
            <a:ext cx="2187388" cy="8247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Listen and Spell </a:t>
            </a:r>
          </a:p>
        </p:txBody>
      </p:sp>
      <p:pic>
        <p:nvPicPr>
          <p:cNvPr id="4" name="Picture 3" descr="An old couple wearing aprons">
            <a:extLst>
              <a:ext uri="{FF2B5EF4-FFF2-40B4-BE49-F238E27FC236}">
                <a16:creationId xmlns:a16="http://schemas.microsoft.com/office/drawing/2014/main" id="{1ED4EBCD-8DA3-40FD-9119-F6751B1D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417638"/>
            <a:ext cx="4457700" cy="29718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C55604-EF3F-4008-9C8D-1B23F5A74429}"/>
              </a:ext>
            </a:extLst>
          </p:cNvPr>
          <p:cNvSpPr/>
          <p:nvPr/>
        </p:nvSpPr>
        <p:spPr>
          <a:xfrm>
            <a:off x="3086948" y="4885374"/>
            <a:ext cx="3022035" cy="1391959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talking</a:t>
            </a:r>
          </a:p>
        </p:txBody>
      </p:sp>
      <p:pic>
        <p:nvPicPr>
          <p:cNvPr id="7" name="Picture 6" descr="Woman sleeping on couch">
            <a:extLst>
              <a:ext uri="{FF2B5EF4-FFF2-40B4-BE49-F238E27FC236}">
                <a16:creationId xmlns:a16="http://schemas.microsoft.com/office/drawing/2014/main" id="{7BE78641-DB51-4E22-B142-6135DE410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1417638"/>
            <a:ext cx="45720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E6D6D9-95A7-469E-ABD1-41BB23EBC54C}"/>
              </a:ext>
            </a:extLst>
          </p:cNvPr>
          <p:cNvSpPr/>
          <p:nvPr/>
        </p:nvSpPr>
        <p:spPr>
          <a:xfrm>
            <a:off x="3118131" y="4885373"/>
            <a:ext cx="3022035" cy="1391959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stayed</a:t>
            </a:r>
          </a:p>
        </p:txBody>
      </p:sp>
      <p:pic>
        <p:nvPicPr>
          <p:cNvPr id="10" name="Picture 9" descr="Quizzical burrowing owl looking forward">
            <a:extLst>
              <a:ext uri="{FF2B5EF4-FFF2-40B4-BE49-F238E27FC236}">
                <a16:creationId xmlns:a16="http://schemas.microsoft.com/office/drawing/2014/main" id="{E5E90DB0-9E1A-46F9-9530-FC6446976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150" y="1417638"/>
            <a:ext cx="4572000" cy="304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CA40DD-48C5-4964-89BF-4E0AAF38E8C7}"/>
              </a:ext>
            </a:extLst>
          </p:cNvPr>
          <p:cNvSpPr/>
          <p:nvPr/>
        </p:nvSpPr>
        <p:spPr>
          <a:xfrm>
            <a:off x="3102539" y="4915895"/>
            <a:ext cx="3022035" cy="1391959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going</a:t>
            </a:r>
          </a:p>
        </p:txBody>
      </p:sp>
      <p:pic>
        <p:nvPicPr>
          <p:cNvPr id="13" name="Picture 12" descr="Child wearing astronaut helmet looking out window">
            <a:extLst>
              <a:ext uri="{FF2B5EF4-FFF2-40B4-BE49-F238E27FC236}">
                <a16:creationId xmlns:a16="http://schemas.microsoft.com/office/drawing/2014/main" id="{6350FEE4-5321-48F5-958A-1A79F05E9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7270" y="1417638"/>
            <a:ext cx="4683759" cy="312174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E637A5E-1F6C-4629-8251-41FA0B91E1D5}"/>
              </a:ext>
            </a:extLst>
          </p:cNvPr>
          <p:cNvSpPr/>
          <p:nvPr/>
        </p:nvSpPr>
        <p:spPr>
          <a:xfrm>
            <a:off x="3149314" y="4912658"/>
            <a:ext cx="3022035" cy="1391959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wished</a:t>
            </a:r>
          </a:p>
        </p:txBody>
      </p:sp>
    </p:spTree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Sight Word Wall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FE4317-9927-4294-BAD9-D362D7E06EF4}"/>
              </a:ext>
            </a:extLst>
          </p:cNvPr>
          <p:cNvSpPr/>
          <p:nvPr/>
        </p:nvSpPr>
        <p:spPr>
          <a:xfrm>
            <a:off x="1633232" y="1797977"/>
            <a:ext cx="5877535" cy="3978377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Comic Sans MS" panose="030F0702030302020204" pitchFamily="66" charset="0"/>
              </a:rPr>
              <a:t>been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7DF0D-20FA-4C3A-8439-DEEC16BECEB7}"/>
              </a:ext>
            </a:extLst>
          </p:cNvPr>
          <p:cNvSpPr/>
          <p:nvPr/>
        </p:nvSpPr>
        <p:spPr>
          <a:xfrm>
            <a:off x="1633231" y="1797976"/>
            <a:ext cx="5877535" cy="3978377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Comic Sans MS" panose="030F0702030302020204" pitchFamily="66" charset="0"/>
              </a:rPr>
              <a:t>call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47C5B5-4D4E-4721-991C-A646D29A7F41}"/>
              </a:ext>
            </a:extLst>
          </p:cNvPr>
          <p:cNvSpPr/>
          <p:nvPr/>
        </p:nvSpPr>
        <p:spPr>
          <a:xfrm>
            <a:off x="1633230" y="1797977"/>
            <a:ext cx="5877535" cy="3978377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Comic Sans MS" panose="030F0702030302020204" pitchFamily="66" charset="0"/>
              </a:rPr>
              <a:t>first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A61461-61A1-46BB-A52F-29872101725F}"/>
              </a:ext>
            </a:extLst>
          </p:cNvPr>
          <p:cNvSpPr/>
          <p:nvPr/>
        </p:nvSpPr>
        <p:spPr>
          <a:xfrm>
            <a:off x="1633228" y="1797977"/>
            <a:ext cx="5877535" cy="3978377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Comic Sans MS" panose="030F0702030302020204" pitchFamily="66" charset="0"/>
              </a:rPr>
              <a:t>green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ED2BC4-DB3F-4F06-9DDC-28C21D46620A}"/>
              </a:ext>
            </a:extLst>
          </p:cNvPr>
          <p:cNvSpPr/>
          <p:nvPr/>
        </p:nvSpPr>
        <p:spPr>
          <a:xfrm>
            <a:off x="1633226" y="1797975"/>
            <a:ext cx="5877535" cy="3978377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74BA5D-4828-46E2-8478-DCF965F22268}"/>
              </a:ext>
            </a:extLst>
          </p:cNvPr>
          <p:cNvSpPr/>
          <p:nvPr/>
        </p:nvSpPr>
        <p:spPr>
          <a:xfrm>
            <a:off x="1633232" y="1797977"/>
            <a:ext cx="5877535" cy="3978377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Comic Sans MS" panose="030F0702030302020204" pitchFamily="66" charset="0"/>
              </a:rPr>
              <a:t>sit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DD69DB-CDAC-45DD-8F67-C62783E63606}"/>
              </a:ext>
            </a:extLst>
          </p:cNvPr>
          <p:cNvSpPr/>
          <p:nvPr/>
        </p:nvSpPr>
        <p:spPr>
          <a:xfrm>
            <a:off x="1633220" y="1797973"/>
            <a:ext cx="5877535" cy="3978377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Comic Sans MS" panose="030F0702030302020204" pitchFamily="66" charset="0"/>
              </a:rPr>
              <a:t>those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57B3D0C-0283-4EC6-806D-E6222037B0EC}"/>
              </a:ext>
            </a:extLst>
          </p:cNvPr>
          <p:cNvSpPr/>
          <p:nvPr/>
        </p:nvSpPr>
        <p:spPr>
          <a:xfrm>
            <a:off x="1633232" y="1797969"/>
            <a:ext cx="5877535" cy="3978377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Comic Sans MS" panose="030F0702030302020204" pitchFamily="66" charset="0"/>
              </a:rPr>
              <a:t>wash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A48CC-47BC-4AEC-800D-1F7982EE0FAE}"/>
              </a:ext>
            </a:extLst>
          </p:cNvPr>
          <p:cNvSpPr/>
          <p:nvPr/>
        </p:nvSpPr>
        <p:spPr>
          <a:xfrm>
            <a:off x="1633208" y="1797977"/>
            <a:ext cx="5877535" cy="3978377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Comic Sans MS" panose="030F0702030302020204" pitchFamily="66" charset="0"/>
              </a:rPr>
              <a:t>would</a:t>
            </a:r>
          </a:p>
        </p:txBody>
      </p:sp>
    </p:spTree>
    <p:extLst>
      <p:ext uri="{BB962C8B-B14F-4D97-AF65-F5344CB8AC3E}">
        <p14:creationId xmlns:p14="http://schemas.microsoft.com/office/powerpoint/2010/main" val="14605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Sight Word Locating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422F30-B02C-43E3-BB2D-D8C9CA48A847}"/>
              </a:ext>
            </a:extLst>
          </p:cNvPr>
          <p:cNvSpPr/>
          <p:nvPr/>
        </p:nvSpPr>
        <p:spPr>
          <a:xfrm>
            <a:off x="626341" y="1510302"/>
            <a:ext cx="2425084" cy="1407560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would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38AF53-1595-49CB-842D-8B2CC2E6A440}"/>
              </a:ext>
            </a:extLst>
          </p:cNvPr>
          <p:cNvSpPr/>
          <p:nvPr/>
        </p:nvSpPr>
        <p:spPr>
          <a:xfrm>
            <a:off x="3501393" y="1510302"/>
            <a:ext cx="2425084" cy="1407560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been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8528D-58CA-4433-912B-53C95C9DF432}"/>
              </a:ext>
            </a:extLst>
          </p:cNvPr>
          <p:cNvSpPr/>
          <p:nvPr/>
        </p:nvSpPr>
        <p:spPr>
          <a:xfrm>
            <a:off x="6261716" y="1510302"/>
            <a:ext cx="2425084" cy="1407560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call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808B4D-1096-450D-972E-3D0033572AEB}"/>
              </a:ext>
            </a:extLst>
          </p:cNvPr>
          <p:cNvSpPr/>
          <p:nvPr/>
        </p:nvSpPr>
        <p:spPr>
          <a:xfrm>
            <a:off x="3501393" y="3236359"/>
            <a:ext cx="2425084" cy="1407560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first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A5B841-BFC8-41F5-8CBD-5398AB8C7B31}"/>
              </a:ext>
            </a:extLst>
          </p:cNvPr>
          <p:cNvSpPr/>
          <p:nvPr/>
        </p:nvSpPr>
        <p:spPr>
          <a:xfrm>
            <a:off x="3501393" y="4962416"/>
            <a:ext cx="2425084" cy="1407560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green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401F69-17DC-40B6-9048-61B301CA77F0}"/>
              </a:ext>
            </a:extLst>
          </p:cNvPr>
          <p:cNvSpPr/>
          <p:nvPr/>
        </p:nvSpPr>
        <p:spPr>
          <a:xfrm>
            <a:off x="6261716" y="3236359"/>
            <a:ext cx="2425084" cy="1407560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3A5DAA-B548-4F60-BDD0-F0E25CF5F173}"/>
              </a:ext>
            </a:extLst>
          </p:cNvPr>
          <p:cNvSpPr/>
          <p:nvPr/>
        </p:nvSpPr>
        <p:spPr>
          <a:xfrm>
            <a:off x="626341" y="3236359"/>
            <a:ext cx="2425084" cy="1407560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sit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7FC3B77-F543-43D2-9692-9B6A71CC4CDB}"/>
              </a:ext>
            </a:extLst>
          </p:cNvPr>
          <p:cNvSpPr/>
          <p:nvPr/>
        </p:nvSpPr>
        <p:spPr>
          <a:xfrm>
            <a:off x="6261716" y="4962416"/>
            <a:ext cx="2425084" cy="1407560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those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AAE50C-9849-4362-8B97-7DF7E67DBE4A}"/>
              </a:ext>
            </a:extLst>
          </p:cNvPr>
          <p:cNvSpPr/>
          <p:nvPr/>
        </p:nvSpPr>
        <p:spPr>
          <a:xfrm>
            <a:off x="626341" y="4962416"/>
            <a:ext cx="2425084" cy="1407560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wash</a:t>
            </a:r>
          </a:p>
        </p:txBody>
      </p:sp>
    </p:spTree>
    <p:extLst>
      <p:ext uri="{BB962C8B-B14F-4D97-AF65-F5344CB8AC3E}">
        <p14:creationId xmlns:p14="http://schemas.microsoft.com/office/powerpoint/2010/main" val="7115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Retelling Hand  </a:t>
            </a:r>
          </a:p>
        </p:txBody>
      </p:sp>
      <p:pic>
        <p:nvPicPr>
          <p:cNvPr id="6" name="Graphic 5" descr="Hand outline">
            <a:extLst>
              <a:ext uri="{FF2B5EF4-FFF2-40B4-BE49-F238E27FC236}">
                <a16:creationId xmlns:a16="http://schemas.microsoft.com/office/drawing/2014/main" id="{FD247221-744C-4C12-A611-3C7A2C802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3782" y="1417638"/>
            <a:ext cx="6156435" cy="615643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0925FB-47E9-40E7-B2B6-49EFD492CF09}"/>
              </a:ext>
            </a:extLst>
          </p:cNvPr>
          <p:cNvSpPr/>
          <p:nvPr/>
        </p:nvSpPr>
        <p:spPr>
          <a:xfrm>
            <a:off x="926942" y="3847418"/>
            <a:ext cx="2373086" cy="6356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Characters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8025EFF-70F6-4899-8627-067909D747B9}"/>
              </a:ext>
            </a:extLst>
          </p:cNvPr>
          <p:cNvSpPr/>
          <p:nvPr/>
        </p:nvSpPr>
        <p:spPr>
          <a:xfrm>
            <a:off x="1972357" y="2131395"/>
            <a:ext cx="2286316" cy="7214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Setting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2188362-3539-415A-A56D-88AECC0FF2A4}"/>
              </a:ext>
            </a:extLst>
          </p:cNvPr>
          <p:cNvSpPr/>
          <p:nvPr/>
        </p:nvSpPr>
        <p:spPr>
          <a:xfrm>
            <a:off x="3543766" y="1377511"/>
            <a:ext cx="2711174" cy="6356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Problem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2397E7D-2226-442E-99A8-DF5A87C3A8AB}"/>
              </a:ext>
            </a:extLst>
          </p:cNvPr>
          <p:cNvSpPr/>
          <p:nvPr/>
        </p:nvSpPr>
        <p:spPr>
          <a:xfrm>
            <a:off x="5313218" y="2103481"/>
            <a:ext cx="2197438" cy="6356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BME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53157DC-6017-4506-ADD6-F10BBD440913}"/>
              </a:ext>
            </a:extLst>
          </p:cNvPr>
          <p:cNvSpPr/>
          <p:nvPr/>
        </p:nvSpPr>
        <p:spPr>
          <a:xfrm>
            <a:off x="5971069" y="3000689"/>
            <a:ext cx="2197439" cy="6356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Solution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29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Practice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01490-439E-435E-BE6B-6BFDB377D6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1478791"/>
            <a:ext cx="3744020" cy="2448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336C67-CA57-4ADB-AE74-3F1974BF88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28155" y="1485512"/>
            <a:ext cx="3654933" cy="2441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D4256-2FE7-4F91-B6EE-8BAF89BDB3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19865" y="4050264"/>
            <a:ext cx="4266423" cy="28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8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Grammar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8EB9A3-3C1B-466C-81E1-4AC0036A599F}"/>
              </a:ext>
            </a:extLst>
          </p:cNvPr>
          <p:cNvSpPr/>
          <p:nvPr/>
        </p:nvSpPr>
        <p:spPr>
          <a:xfrm>
            <a:off x="6261716" y="1417638"/>
            <a:ext cx="2425084" cy="1407560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eat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3A024F-2D62-4B00-874C-E39F5BA1AEA9}"/>
              </a:ext>
            </a:extLst>
          </p:cNvPr>
          <p:cNvSpPr/>
          <p:nvPr/>
        </p:nvSpPr>
        <p:spPr>
          <a:xfrm>
            <a:off x="457200" y="3264418"/>
            <a:ext cx="2425084" cy="1407560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happening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81B886-CAAF-449E-893F-7BAB1C27D1D5}"/>
              </a:ext>
            </a:extLst>
          </p:cNvPr>
          <p:cNvSpPr/>
          <p:nvPr/>
        </p:nvSpPr>
        <p:spPr>
          <a:xfrm>
            <a:off x="3359458" y="3264418"/>
            <a:ext cx="2425084" cy="1407560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holding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B9A656-70D2-41E3-871A-526B50490280}"/>
              </a:ext>
            </a:extLst>
          </p:cNvPr>
          <p:cNvGrpSpPr/>
          <p:nvPr/>
        </p:nvGrpSpPr>
        <p:grpSpPr>
          <a:xfrm>
            <a:off x="457200" y="1417638"/>
            <a:ext cx="5327342" cy="4973720"/>
            <a:chOff x="457200" y="1417638"/>
            <a:chExt cx="5327342" cy="497372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FC7570E-E7F0-4B5F-91D0-B552E506A2FB}"/>
                </a:ext>
              </a:extLst>
            </p:cNvPr>
            <p:cNvSpPr/>
            <p:nvPr/>
          </p:nvSpPr>
          <p:spPr>
            <a:xfrm>
              <a:off x="457200" y="1417638"/>
              <a:ext cx="2425084" cy="1407560"/>
            </a:xfrm>
            <a:prstGeom prst="roundRect">
              <a:avLst/>
            </a:prstGeom>
            <a:solidFill>
              <a:srgbClr val="D6009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liked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D228FB1-3292-420F-AEEB-80EC4621E9AE}"/>
                </a:ext>
              </a:extLst>
            </p:cNvPr>
            <p:cNvSpPr/>
            <p:nvPr/>
          </p:nvSpPr>
          <p:spPr>
            <a:xfrm>
              <a:off x="3359458" y="1417638"/>
              <a:ext cx="2425084" cy="1407560"/>
            </a:xfrm>
            <a:prstGeom prst="roundRect">
              <a:avLst/>
            </a:prstGeom>
            <a:solidFill>
              <a:srgbClr val="D6009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jumped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BB82D41-5053-4C71-B8E1-921CBACB96E8}"/>
                </a:ext>
              </a:extLst>
            </p:cNvPr>
            <p:cNvSpPr/>
            <p:nvPr/>
          </p:nvSpPr>
          <p:spPr>
            <a:xfrm>
              <a:off x="457200" y="4983798"/>
              <a:ext cx="2425084" cy="1407560"/>
            </a:xfrm>
            <a:prstGeom prst="roundRect">
              <a:avLst/>
            </a:prstGeom>
            <a:solidFill>
              <a:srgbClr val="D6009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turned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FEB7E3-23C7-4DF9-9A76-0DDA29CECDDB}"/>
                </a:ext>
              </a:extLst>
            </p:cNvPr>
            <p:cNvSpPr/>
            <p:nvPr/>
          </p:nvSpPr>
          <p:spPr>
            <a:xfrm>
              <a:off x="3359458" y="4983798"/>
              <a:ext cx="2425084" cy="1407560"/>
            </a:xfrm>
            <a:prstGeom prst="roundRect">
              <a:avLst/>
            </a:prstGeom>
            <a:solidFill>
              <a:srgbClr val="D6009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tied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72ADE8-2449-47C0-B120-E292D8236C44}"/>
              </a:ext>
            </a:extLst>
          </p:cNvPr>
          <p:cNvSpPr/>
          <p:nvPr/>
        </p:nvSpPr>
        <p:spPr>
          <a:xfrm>
            <a:off x="6261716" y="3264418"/>
            <a:ext cx="2425084" cy="1407560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look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03AF25-825C-4869-883D-F9E1241BDE2C}"/>
              </a:ext>
            </a:extLst>
          </p:cNvPr>
          <p:cNvSpPr/>
          <p:nvPr/>
        </p:nvSpPr>
        <p:spPr>
          <a:xfrm>
            <a:off x="6261716" y="4983798"/>
            <a:ext cx="2425084" cy="1407560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clap</a:t>
            </a:r>
          </a:p>
        </p:txBody>
      </p:sp>
    </p:spTree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B1011-740A-44BB-A760-399AFFA0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FFD748-637E-40C6-BB2F-32CCE0BB990F}"/>
              </a:ext>
            </a:extLst>
          </p:cNvPr>
          <p:cNvSpPr/>
          <p:nvPr/>
        </p:nvSpPr>
        <p:spPr>
          <a:xfrm>
            <a:off x="457200" y="1417637"/>
            <a:ext cx="8229600" cy="4813345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Yesterday we ______ to the park. </a:t>
            </a:r>
          </a:p>
          <a:p>
            <a:pPr marL="914400" indent="-914400">
              <a:buAutoNum type="alphaLcPeriod"/>
            </a:pP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walk </a:t>
            </a:r>
          </a:p>
          <a:p>
            <a:pPr marL="914400" indent="-914400">
              <a:buAutoNum type="alphaLcPeriod"/>
            </a:pP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walks </a:t>
            </a:r>
          </a:p>
          <a:p>
            <a:pPr marL="914400" indent="-914400">
              <a:buAutoNum type="alphaLcPeriod"/>
            </a:pP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walked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D105D0-D84A-46D7-A1FB-A4730482C295}"/>
              </a:ext>
            </a:extLst>
          </p:cNvPr>
          <p:cNvSpPr/>
          <p:nvPr/>
        </p:nvSpPr>
        <p:spPr>
          <a:xfrm>
            <a:off x="5277395" y="1887900"/>
            <a:ext cx="1920240" cy="672419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walked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E0026F-2ABF-4E82-9310-E611D76009C5}"/>
              </a:ext>
            </a:extLst>
          </p:cNvPr>
          <p:cNvSpPr/>
          <p:nvPr/>
        </p:nvSpPr>
        <p:spPr>
          <a:xfrm>
            <a:off x="457200" y="1417638"/>
            <a:ext cx="8229600" cy="4813345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Tomorrow we will _____ our bikes. </a:t>
            </a:r>
          </a:p>
          <a:p>
            <a:pPr marL="914400" indent="-914400">
              <a:buAutoNum type="alphaLcPeriod"/>
            </a:pP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ride </a:t>
            </a:r>
          </a:p>
          <a:p>
            <a:pPr marL="914400" indent="-914400">
              <a:buAutoNum type="alphaLcPeriod"/>
            </a:pP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rides </a:t>
            </a:r>
          </a:p>
          <a:p>
            <a:pPr marL="914400" indent="-914400">
              <a:buAutoNum type="alphaLcPeriod"/>
            </a:pP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road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833964-5A65-49AC-B8FC-4340EAFFF5A0}"/>
              </a:ext>
            </a:extLst>
          </p:cNvPr>
          <p:cNvSpPr/>
          <p:nvPr/>
        </p:nvSpPr>
        <p:spPr>
          <a:xfrm>
            <a:off x="6237515" y="1887899"/>
            <a:ext cx="1920240" cy="672419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ride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58B9EE-D18C-4102-BDE3-7704DDA16FD3}"/>
              </a:ext>
            </a:extLst>
          </p:cNvPr>
          <p:cNvSpPr/>
          <p:nvPr/>
        </p:nvSpPr>
        <p:spPr>
          <a:xfrm>
            <a:off x="457200" y="1417636"/>
            <a:ext cx="8229600" cy="4813345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The dog is _____ up and down the stairs. </a:t>
            </a:r>
          </a:p>
          <a:p>
            <a:pPr marL="914400" indent="-914400">
              <a:buAutoNum type="alphaLcPeriod"/>
            </a:pP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run </a:t>
            </a:r>
          </a:p>
          <a:p>
            <a:pPr marL="914400" indent="-914400">
              <a:buAutoNum type="alphaLcPeriod"/>
            </a:pP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running </a:t>
            </a:r>
          </a:p>
          <a:p>
            <a:pPr marL="914400" indent="-914400">
              <a:buAutoNum type="alphaLcPeriod"/>
            </a:pPr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ran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8F8405-66A6-43A6-8A37-0FA15C92EFFF}"/>
              </a:ext>
            </a:extLst>
          </p:cNvPr>
          <p:cNvSpPr/>
          <p:nvPr/>
        </p:nvSpPr>
        <p:spPr>
          <a:xfrm>
            <a:off x="4182293" y="1865197"/>
            <a:ext cx="1920240" cy="672419"/>
          </a:xfrm>
          <a:prstGeom prst="roundRect">
            <a:avLst/>
          </a:prstGeom>
          <a:solidFill>
            <a:srgbClr val="D600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running</a:t>
            </a:r>
          </a:p>
        </p:txBody>
      </p:sp>
    </p:spTree>
    <p:extLst>
      <p:ext uri="{BB962C8B-B14F-4D97-AF65-F5344CB8AC3E}">
        <p14:creationId xmlns:p14="http://schemas.microsoft.com/office/powerpoint/2010/main" val="38784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10861</TotalTime>
  <Words>1639</Words>
  <Application>Microsoft Office PowerPoint</Application>
  <PresentationFormat>On-screen Show (4:3)</PresentationFormat>
  <Paragraphs>186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Office Theme</vt:lpstr>
      <vt:lpstr>-ed and –ing Endings</vt:lpstr>
      <vt:lpstr>Possessive Nouns </vt:lpstr>
      <vt:lpstr>Listen and Spell </vt:lpstr>
      <vt:lpstr>Sight Word Wall </vt:lpstr>
      <vt:lpstr>Sight Word Locating </vt:lpstr>
      <vt:lpstr>The Retelling Hand  </vt:lpstr>
      <vt:lpstr>Let’s Practice </vt:lpstr>
      <vt:lpstr>Grammar </vt:lpstr>
      <vt:lpstr>Grammar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212</cp:revision>
  <dcterms:created xsi:type="dcterms:W3CDTF">2012-04-20T18:25:02Z</dcterms:created>
  <dcterms:modified xsi:type="dcterms:W3CDTF">2021-08-18T14:02:09Z</dcterms:modified>
</cp:coreProperties>
</file>