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54" r:id="rId7"/>
    <p:sldId id="350" r:id="rId8"/>
    <p:sldId id="351" r:id="rId9"/>
    <p:sldId id="355"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7ABE"/>
    <a:srgbClr val="FF9627"/>
    <a:srgbClr val="05FF76"/>
    <a:srgbClr val="283B80"/>
    <a:srgbClr val="D60093"/>
    <a:srgbClr val="182C6F"/>
    <a:srgbClr val="FCFCFC"/>
    <a:srgbClr val="003399"/>
    <a:srgbClr val="000064"/>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36167" autoAdjust="0"/>
  </p:normalViewPr>
  <p:slideViewPr>
    <p:cSldViewPr snapToGrid="0" snapToObjects="1">
      <p:cViewPr varScale="1">
        <p:scale>
          <a:sx n="41" d="100"/>
          <a:sy n="41" d="100"/>
        </p:scale>
        <p:origin x="3762"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This week we are really focusing on two- consonant endings. Can anyone remind me and the rest of the class of the four ends we have looked at?” </a:t>
            </a:r>
          </a:p>
          <a:p>
            <a:r>
              <a:rPr lang="en-US" dirty="0"/>
              <a:t>Student Response: -ft, -</a:t>
            </a:r>
            <a:r>
              <a:rPr lang="en-US" dirty="0" err="1"/>
              <a:t>xt</a:t>
            </a:r>
            <a:r>
              <a:rPr lang="en-US" dirty="0"/>
              <a:t>, -</a:t>
            </a:r>
            <a:r>
              <a:rPr lang="en-US" dirty="0" err="1"/>
              <a:t>mp</a:t>
            </a:r>
            <a:r>
              <a:rPr lang="en-US" dirty="0"/>
              <a:t>, -ck</a:t>
            </a:r>
          </a:p>
          <a:p>
            <a:r>
              <a:rPr lang="en-US" dirty="0"/>
              <a:t>Say, “Very good job! Now, lets look at these two-consonant endings individually.” </a:t>
            </a:r>
          </a:p>
          <a:p>
            <a:r>
              <a:rPr lang="en-US" dirty="0"/>
              <a:t>Click once. </a:t>
            </a:r>
          </a:p>
          <a:p>
            <a:r>
              <a:rPr lang="en-US" dirty="0"/>
              <a:t>Say, “The -ft ending, like in the word gift. Could everyone as a class say this word?” </a:t>
            </a:r>
          </a:p>
          <a:p>
            <a:r>
              <a:rPr lang="en-US" dirty="0"/>
              <a:t>Student Response: gift </a:t>
            </a:r>
          </a:p>
          <a:p>
            <a:r>
              <a:rPr lang="en-US" dirty="0"/>
              <a:t>Click once. </a:t>
            </a:r>
          </a:p>
          <a:p>
            <a:r>
              <a:rPr lang="en-US" dirty="0"/>
              <a:t>Say, “The -</a:t>
            </a:r>
            <a:r>
              <a:rPr lang="en-US" dirty="0" err="1"/>
              <a:t>xt</a:t>
            </a:r>
            <a:r>
              <a:rPr lang="en-US" dirty="0"/>
              <a:t> ending, like in the word text. Could everyone as a class say this word?” </a:t>
            </a:r>
          </a:p>
          <a:p>
            <a:r>
              <a:rPr lang="en-US" dirty="0"/>
              <a:t>Student Response: text</a:t>
            </a:r>
          </a:p>
          <a:p>
            <a:r>
              <a:rPr lang="en-US" dirty="0"/>
              <a:t>Click once. </a:t>
            </a:r>
          </a:p>
          <a:p>
            <a:r>
              <a:rPr lang="en-US" dirty="0"/>
              <a:t>Say, “The -</a:t>
            </a:r>
            <a:r>
              <a:rPr lang="en-US" dirty="0" err="1"/>
              <a:t>mp</a:t>
            </a:r>
            <a:r>
              <a:rPr lang="en-US" dirty="0"/>
              <a:t> ending, like in the word hump. Could everyone as a class say this word?” </a:t>
            </a:r>
          </a:p>
          <a:p>
            <a:r>
              <a:rPr lang="en-US" dirty="0"/>
              <a:t>Student Response: hump </a:t>
            </a:r>
          </a:p>
          <a:p>
            <a:r>
              <a:rPr lang="en-US" dirty="0"/>
              <a:t>Click once. </a:t>
            </a:r>
          </a:p>
          <a:p>
            <a:r>
              <a:rPr lang="en-US" dirty="0"/>
              <a:t>Say, “The -ck ending, like in the word check. Could everyone as a class say this word?” </a:t>
            </a:r>
          </a:p>
          <a:p>
            <a:r>
              <a:rPr lang="en-US" dirty="0"/>
              <a:t>Student Response: check</a:t>
            </a:r>
          </a:p>
          <a:p>
            <a:r>
              <a:rPr lang="en-US" dirty="0"/>
              <a:t>Click once. </a:t>
            </a: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“It’s time for more practice. Please go find yourself a white board or a piece of lined paper and something to write with.”</a:t>
            </a:r>
          </a:p>
          <a:p>
            <a:r>
              <a:rPr lang="en-US" dirty="0"/>
              <a:t>Allow students time to get these items. </a:t>
            </a:r>
          </a:p>
          <a:p>
            <a:r>
              <a:rPr lang="en-US" dirty="0"/>
              <a:t> Say, ”I will say a word, you will write that word on your white board or piece of paper.” </a:t>
            </a:r>
          </a:p>
          <a:p>
            <a:r>
              <a:rPr lang="en-US" dirty="0"/>
              <a:t>Click once for the picture. </a:t>
            </a:r>
          </a:p>
          <a:p>
            <a:r>
              <a:rPr lang="en-US" dirty="0"/>
              <a:t>Say, “Gift. I wonder what that big gift is. Gift.” </a:t>
            </a:r>
          </a:p>
          <a:p>
            <a:r>
              <a:rPr lang="en-US" dirty="0"/>
              <a:t>Allow students time to write their spelling. </a:t>
            </a:r>
          </a:p>
          <a:p>
            <a:r>
              <a:rPr lang="en-US" dirty="0"/>
              <a:t>Click once for the correct spelling to appear. </a:t>
            </a:r>
          </a:p>
          <a:p>
            <a:r>
              <a:rPr lang="en-US" dirty="0"/>
              <a:t>Say, “G I F T, take the time to check your spelling. If you misspelled the word that is okay. Please correct your spelling now.” </a:t>
            </a:r>
          </a:p>
          <a:p>
            <a:r>
              <a:rPr lang="en-US" dirty="0"/>
              <a:t>Allow students time to correct their spelling. </a:t>
            </a:r>
          </a:p>
          <a:p>
            <a:r>
              <a:rPr lang="en-US" dirty="0"/>
              <a:t>Click once for picture to appear. </a:t>
            </a:r>
          </a:p>
          <a:p>
            <a:r>
              <a:rPr lang="en-US" dirty="0"/>
              <a:t>Say, “Stamp. Make sure to put a stamp on your letter before mailing it. Stamp” </a:t>
            </a:r>
          </a:p>
          <a:p>
            <a:r>
              <a:rPr lang="en-US" dirty="0"/>
              <a:t>Allow students time to write their spelling. </a:t>
            </a:r>
          </a:p>
          <a:p>
            <a:r>
              <a:rPr lang="en-US" dirty="0"/>
              <a:t>Click once for the correct spelling to appear. </a:t>
            </a:r>
          </a:p>
          <a:p>
            <a:r>
              <a:rPr lang="en-US" dirty="0"/>
              <a:t>Say, “S T A M P, take the time to check your spelling and correct any mistakes you might have made.” </a:t>
            </a:r>
          </a:p>
          <a:p>
            <a:r>
              <a:rPr lang="en-US" dirty="0"/>
              <a:t>Allow students time to correct their spelling. </a:t>
            </a:r>
          </a:p>
          <a:p>
            <a:r>
              <a:rPr lang="en-US" dirty="0"/>
              <a:t>Click once for picture to appear. </a:t>
            </a:r>
          </a:p>
          <a:p>
            <a:r>
              <a:rPr lang="en-US" dirty="0"/>
              <a:t>Say, “Kick. You must kick the ball into the goal. Kick.” </a:t>
            </a:r>
          </a:p>
          <a:p>
            <a:r>
              <a:rPr lang="en-US" dirty="0"/>
              <a:t>Allow students time to write their spelling. </a:t>
            </a:r>
          </a:p>
          <a:p>
            <a:r>
              <a:rPr lang="en-US" dirty="0"/>
              <a:t>Click once for the correct spelling to appear. </a:t>
            </a:r>
          </a:p>
          <a:p>
            <a:r>
              <a:rPr lang="en-US" dirty="0"/>
              <a:t>Say, “K I C K, take the time to check your spelling and correct any mistakes you might have made.” </a:t>
            </a:r>
          </a:p>
          <a:p>
            <a:r>
              <a:rPr lang="en-US" dirty="0"/>
              <a:t>Allow students time to correct their spelling. </a:t>
            </a:r>
          </a:p>
          <a:p>
            <a:r>
              <a:rPr lang="en-US" dirty="0"/>
              <a:t>Click once for picture to appear. </a:t>
            </a:r>
          </a:p>
          <a:p>
            <a:r>
              <a:rPr lang="en-US" dirty="0"/>
              <a:t>Say, “Lump. I have a lump on my leg. Lump” </a:t>
            </a:r>
          </a:p>
          <a:p>
            <a:r>
              <a:rPr lang="en-US" dirty="0"/>
              <a:t>Allow students time to write their spelling. </a:t>
            </a:r>
          </a:p>
          <a:p>
            <a:r>
              <a:rPr lang="en-US" dirty="0"/>
              <a:t>Click once for the correct spelling to appear. </a:t>
            </a:r>
          </a:p>
          <a:p>
            <a:r>
              <a:rPr lang="en-US" dirty="0"/>
              <a:t>Say, “L U M P, take the time to check your spelling and correct any mistakes you might have made.” </a:t>
            </a:r>
          </a:p>
          <a:p>
            <a:r>
              <a:rPr lang="en-US" dirty="0"/>
              <a:t>Allow students time to correct their spelling. </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 will show you a word. We will say the word as a class and spell the word.” </a:t>
            </a:r>
          </a:p>
          <a:p>
            <a:r>
              <a:rPr lang="en-US" dirty="0"/>
              <a:t>Click for each word to appear. </a:t>
            </a:r>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 have all of this week’s sight words on the board here. I am going to say a sight word and you will have to identify the word. Are we ready?” </a:t>
            </a:r>
          </a:p>
          <a:p>
            <a:r>
              <a:rPr lang="en-US" dirty="0"/>
              <a:t>Student Response: YES </a:t>
            </a:r>
          </a:p>
          <a:p>
            <a:r>
              <a:rPr lang="en-US" dirty="0"/>
              <a:t>Say, “Because, where is the word because?” </a:t>
            </a:r>
          </a:p>
          <a:p>
            <a:r>
              <a:rPr lang="en-US" dirty="0"/>
              <a:t>Students Identify </a:t>
            </a:r>
          </a:p>
          <a:p>
            <a:r>
              <a:rPr lang="en-US" dirty="0"/>
              <a:t>Say, “but, where is the word but?” </a:t>
            </a:r>
          </a:p>
          <a:p>
            <a:r>
              <a:rPr lang="en-US" dirty="0"/>
              <a:t>Students Identify </a:t>
            </a:r>
          </a:p>
          <a:p>
            <a:r>
              <a:rPr lang="en-US" dirty="0"/>
              <a:t>Say, “fast where is the word fast?” </a:t>
            </a:r>
          </a:p>
          <a:p>
            <a:r>
              <a:rPr lang="en-US" dirty="0"/>
              <a:t>Students Identify </a:t>
            </a:r>
          </a:p>
          <a:p>
            <a:r>
              <a:rPr lang="en-US" dirty="0"/>
              <a:t>Say, “Goes, where is the word goes?” </a:t>
            </a:r>
          </a:p>
          <a:p>
            <a:r>
              <a:rPr lang="en-US" dirty="0"/>
              <a:t>Students Identify </a:t>
            </a:r>
          </a:p>
          <a:p>
            <a:r>
              <a:rPr lang="en-US" dirty="0"/>
              <a:t>Say, “off, where is the word off?” </a:t>
            </a:r>
          </a:p>
          <a:p>
            <a:r>
              <a:rPr lang="en-US" dirty="0"/>
              <a:t>Students Identify </a:t>
            </a:r>
          </a:p>
          <a:p>
            <a:r>
              <a:rPr lang="en-US" dirty="0"/>
              <a:t>Say, “sing, where is the word sing?” </a:t>
            </a:r>
          </a:p>
          <a:p>
            <a:r>
              <a:rPr lang="en-US" dirty="0"/>
              <a:t>Students Identify </a:t>
            </a:r>
          </a:p>
          <a:p>
            <a:r>
              <a:rPr lang="en-US" dirty="0"/>
              <a:t>Say, “These, where is the word these?” </a:t>
            </a:r>
          </a:p>
          <a:p>
            <a:r>
              <a:rPr lang="en-US" dirty="0"/>
              <a:t>Students Identify </a:t>
            </a:r>
          </a:p>
          <a:p>
            <a:r>
              <a:rPr lang="en-US" dirty="0"/>
              <a:t>Say, “Very, where is the word very?” </a:t>
            </a:r>
          </a:p>
          <a:p>
            <a:r>
              <a:rPr lang="en-US" dirty="0"/>
              <a:t>Students Identify </a:t>
            </a:r>
          </a:p>
          <a:p>
            <a:r>
              <a:rPr lang="en-US" dirty="0"/>
              <a:t>Say, “Work, where is the word work?” </a:t>
            </a:r>
          </a:p>
          <a:p>
            <a:r>
              <a:rPr lang="en-US" dirty="0"/>
              <a:t>Students Identify </a:t>
            </a: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“Get that retelling hand out and ready!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do we need to say about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people, animals, or creatures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What is the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when you will talk about the when and where the story took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What do we explain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Here you are going to tell what went wrong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Can you explain more in detailed what you should do 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You should explain in detail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Who can explain what the solution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where your explain how the problem in the story was fixed.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Tadpoles</a:t>
            </a:r>
            <a:r>
              <a:rPr lang="en-US" sz="1800" dirty="0">
                <a:effectLst/>
                <a:latin typeface="Comic Sans MS" panose="030F0702030302020204" pitchFamily="66" charset="0"/>
                <a:ea typeface="Calibri" panose="020F0502020204030204" pitchFamily="34" charset="0"/>
                <a:cs typeface="Calibri" panose="020F0502020204030204" pitchFamily="34" charset="0"/>
              </a:rPr>
              <a:t>. Use your retelling hand!”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Meg, Ben, Mother, Chip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Pond near Meg and Ben’s house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Meg fell into the pond while looking at the frog eggs.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In the beginning of the story, Meg, Ben, and Mother were going to the pond to see frog eggs. They were going to go to the pond once a week to watch the tadpoles grow into frogs. When they were there the first time Meg fell into the pond. They had to go home get cleaned up and do schoolwork. At the end of the story Meg and Ben drew pictures of what they had learned about tadpoles and frogs.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Everyone went home. Meg got a warm bath and began her school work.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Say, “We know that an action verb is the part of the sentence that shows movement or action. Linking verbs help us link word together in a sentence. The most common linking verb is “to be”. Can anyone recall some of our “to be” forms?” </a:t>
            </a:r>
          </a:p>
          <a:p>
            <a:r>
              <a:rPr lang="en-US" b="0" dirty="0"/>
              <a:t>Student Response: is, am, are, was, were, will be, being, been. </a:t>
            </a:r>
          </a:p>
          <a:p>
            <a:r>
              <a:rPr lang="en-US" b="0" dirty="0"/>
              <a:t>Click once to show some “to be” words. </a:t>
            </a:r>
          </a:p>
          <a:p>
            <a:r>
              <a:rPr lang="en-US" b="0" dirty="0"/>
              <a:t>Say, “Very good job. Let’s look at a sentence. We need to identify the action verb and the linking verb.” </a:t>
            </a:r>
          </a:p>
          <a:p>
            <a:r>
              <a:rPr lang="en-US" b="0" dirty="0"/>
              <a:t>Click once for sentence to appear. </a:t>
            </a:r>
          </a:p>
          <a:p>
            <a:r>
              <a:rPr lang="en-US" b="0" dirty="0"/>
              <a:t>Say,” Tommy will be the winner. What is the action verb in this sentence?” </a:t>
            </a:r>
          </a:p>
          <a:p>
            <a:r>
              <a:rPr lang="en-US" b="0" dirty="0"/>
              <a:t>Student Response: winner</a:t>
            </a:r>
          </a:p>
          <a:p>
            <a:r>
              <a:rPr lang="en-US" b="0" dirty="0"/>
              <a:t>Click once for the action verb to be underlined. </a:t>
            </a:r>
          </a:p>
          <a:p>
            <a:r>
              <a:rPr lang="en-US" b="0" dirty="0"/>
              <a:t>Say,” What is the linking verb in this sentence?” </a:t>
            </a:r>
          </a:p>
          <a:p>
            <a:r>
              <a:rPr lang="en-US" b="0" dirty="0"/>
              <a:t>Student Response: will be </a:t>
            </a:r>
          </a:p>
          <a:p>
            <a:r>
              <a:rPr lang="en-US" b="0" dirty="0"/>
              <a:t>Click once for the linking verb to be circled. </a:t>
            </a: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have this sentence and two more sentences we need to look at. In this sentence the action verb is already underlined. What is the linking verb in this sentence? Suzy is working on an art project.”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linking verb to be circled.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 horses have been running in the pasture. The action verb is running. What is the linking verb?”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been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linking verb to be circled.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Where are you going? Going is the action verb. What the linking verb?”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are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linking verb to be circled.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388072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dirty="0">
                <a:latin typeface="Comic Sans MS" panose="030F0902030302020204" pitchFamily="66" charset="0"/>
              </a:rPr>
              <a:t>Two- Consonant Endings </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Linking Verbs </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Two- Consonant Endings </a:t>
            </a:r>
          </a:p>
        </p:txBody>
      </p:sp>
      <p:sp>
        <p:nvSpPr>
          <p:cNvPr id="3" name="Rectangle 2">
            <a:extLst>
              <a:ext uri="{FF2B5EF4-FFF2-40B4-BE49-F238E27FC236}">
                <a16:creationId xmlns:a16="http://schemas.microsoft.com/office/drawing/2014/main" id="{1B1BBA0B-DB19-48EC-A36B-A49D94EFE0B5}"/>
              </a:ext>
            </a:extLst>
          </p:cNvPr>
          <p:cNvSpPr/>
          <p:nvPr/>
        </p:nvSpPr>
        <p:spPr>
          <a:xfrm>
            <a:off x="1075764" y="1954306"/>
            <a:ext cx="2133600" cy="18288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-ft</a:t>
            </a:r>
          </a:p>
          <a:p>
            <a:pPr algn="ctr"/>
            <a:r>
              <a:rPr lang="en-US" sz="4000" dirty="0">
                <a:solidFill>
                  <a:schemeClr val="bg1"/>
                </a:solidFill>
                <a:latin typeface="Comic Sans MS" panose="030F0702030302020204" pitchFamily="66" charset="0"/>
              </a:rPr>
              <a:t>gift</a:t>
            </a:r>
          </a:p>
        </p:txBody>
      </p:sp>
      <p:sp>
        <p:nvSpPr>
          <p:cNvPr id="6" name="Rectangle 5">
            <a:extLst>
              <a:ext uri="{FF2B5EF4-FFF2-40B4-BE49-F238E27FC236}">
                <a16:creationId xmlns:a16="http://schemas.microsoft.com/office/drawing/2014/main" id="{2FF222A6-BC3C-4EB0-B235-5A5D88B4694A}"/>
              </a:ext>
            </a:extLst>
          </p:cNvPr>
          <p:cNvSpPr/>
          <p:nvPr/>
        </p:nvSpPr>
        <p:spPr>
          <a:xfrm>
            <a:off x="5764306" y="1954306"/>
            <a:ext cx="2133600" cy="18288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a:t>
            </a:r>
            <a:r>
              <a:rPr lang="en-US" sz="4000" dirty="0" err="1">
                <a:solidFill>
                  <a:schemeClr val="tx1"/>
                </a:solidFill>
                <a:latin typeface="Comic Sans MS" panose="030F0702030302020204" pitchFamily="66" charset="0"/>
              </a:rPr>
              <a:t>xt</a:t>
            </a:r>
            <a:endParaRPr lang="en-US" sz="4000" dirty="0">
              <a:solidFill>
                <a:schemeClr val="tx1"/>
              </a:solidFill>
              <a:latin typeface="Comic Sans MS" panose="030F0702030302020204" pitchFamily="66" charset="0"/>
            </a:endParaRPr>
          </a:p>
          <a:p>
            <a:pPr algn="ctr"/>
            <a:r>
              <a:rPr lang="en-US" sz="4000" dirty="0">
                <a:solidFill>
                  <a:schemeClr val="bg1"/>
                </a:solidFill>
                <a:latin typeface="Comic Sans MS" panose="030F0702030302020204" pitchFamily="66" charset="0"/>
              </a:rPr>
              <a:t>text</a:t>
            </a:r>
          </a:p>
        </p:txBody>
      </p:sp>
      <p:sp>
        <p:nvSpPr>
          <p:cNvPr id="7" name="Rectangle 6">
            <a:extLst>
              <a:ext uri="{FF2B5EF4-FFF2-40B4-BE49-F238E27FC236}">
                <a16:creationId xmlns:a16="http://schemas.microsoft.com/office/drawing/2014/main" id="{0D00A715-CFF4-4662-A787-F1B4D3F67307}"/>
              </a:ext>
            </a:extLst>
          </p:cNvPr>
          <p:cNvSpPr/>
          <p:nvPr/>
        </p:nvSpPr>
        <p:spPr>
          <a:xfrm>
            <a:off x="1075764" y="4319774"/>
            <a:ext cx="2133600" cy="18288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a:t>
            </a:r>
            <a:r>
              <a:rPr lang="en-US" sz="4000" dirty="0" err="1">
                <a:solidFill>
                  <a:schemeClr val="tx1"/>
                </a:solidFill>
                <a:latin typeface="Comic Sans MS" panose="030F0702030302020204" pitchFamily="66" charset="0"/>
              </a:rPr>
              <a:t>mp</a:t>
            </a:r>
            <a:endParaRPr lang="en-US" sz="4000" dirty="0">
              <a:solidFill>
                <a:schemeClr val="tx1"/>
              </a:solidFill>
              <a:latin typeface="Comic Sans MS" panose="030F0702030302020204" pitchFamily="66" charset="0"/>
            </a:endParaRPr>
          </a:p>
          <a:p>
            <a:pPr algn="ctr"/>
            <a:r>
              <a:rPr lang="en-US" sz="4000" dirty="0">
                <a:solidFill>
                  <a:schemeClr val="bg1"/>
                </a:solidFill>
                <a:latin typeface="Comic Sans MS" panose="030F0702030302020204" pitchFamily="66" charset="0"/>
              </a:rPr>
              <a:t>hump</a:t>
            </a:r>
          </a:p>
        </p:txBody>
      </p:sp>
      <p:sp>
        <p:nvSpPr>
          <p:cNvPr id="8" name="Rectangle 7">
            <a:extLst>
              <a:ext uri="{FF2B5EF4-FFF2-40B4-BE49-F238E27FC236}">
                <a16:creationId xmlns:a16="http://schemas.microsoft.com/office/drawing/2014/main" id="{D4F3EE75-3DE9-4D77-A5F3-C9D4BFB4FE29}"/>
              </a:ext>
            </a:extLst>
          </p:cNvPr>
          <p:cNvSpPr/>
          <p:nvPr/>
        </p:nvSpPr>
        <p:spPr>
          <a:xfrm>
            <a:off x="5755341" y="4319774"/>
            <a:ext cx="2133600" cy="18288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tx1"/>
                </a:solidFill>
                <a:latin typeface="Comic Sans MS" panose="030F0702030302020204" pitchFamily="66" charset="0"/>
              </a:rPr>
              <a:t>-ck</a:t>
            </a:r>
          </a:p>
          <a:p>
            <a:pPr algn="ctr"/>
            <a:r>
              <a:rPr lang="en-US" sz="4000" dirty="0">
                <a:solidFill>
                  <a:schemeClr val="bg1"/>
                </a:solidFill>
                <a:latin typeface="Comic Sans MS" panose="030F0702030302020204" pitchFamily="66" charset="0"/>
              </a:rPr>
              <a:t>check</a:t>
            </a:r>
          </a:p>
        </p:txBody>
      </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a:t>
            </a:r>
          </a:p>
        </p:txBody>
      </p:sp>
      <p:pic>
        <p:nvPicPr>
          <p:cNvPr id="4" name="Picture 3" descr="Hand holding blue gift">
            <a:extLst>
              <a:ext uri="{FF2B5EF4-FFF2-40B4-BE49-F238E27FC236}">
                <a16:creationId xmlns:a16="http://schemas.microsoft.com/office/drawing/2014/main" id="{CE00F508-4671-42F0-BA62-7FA25B16D667}"/>
              </a:ext>
            </a:extLst>
          </p:cNvPr>
          <p:cNvPicPr>
            <a:picLocks noChangeAspect="1"/>
          </p:cNvPicPr>
          <p:nvPr/>
        </p:nvPicPr>
        <p:blipFill>
          <a:blip r:embed="rId3"/>
          <a:stretch>
            <a:fillRect/>
          </a:stretch>
        </p:blipFill>
        <p:spPr>
          <a:xfrm>
            <a:off x="2584187" y="1703867"/>
            <a:ext cx="3975625" cy="2654020"/>
          </a:xfrm>
          <a:prstGeom prst="rect">
            <a:avLst/>
          </a:prstGeom>
        </p:spPr>
      </p:pic>
      <p:sp>
        <p:nvSpPr>
          <p:cNvPr id="5" name="Rectangle 4">
            <a:extLst>
              <a:ext uri="{FF2B5EF4-FFF2-40B4-BE49-F238E27FC236}">
                <a16:creationId xmlns:a16="http://schemas.microsoft.com/office/drawing/2014/main" id="{DB006327-614E-4C11-AB66-9115D2666E45}"/>
              </a:ext>
            </a:extLst>
          </p:cNvPr>
          <p:cNvSpPr/>
          <p:nvPr/>
        </p:nvSpPr>
        <p:spPr>
          <a:xfrm>
            <a:off x="2966609" y="5073987"/>
            <a:ext cx="2907586" cy="1068709"/>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gift</a:t>
            </a:r>
          </a:p>
        </p:txBody>
      </p:sp>
      <p:pic>
        <p:nvPicPr>
          <p:cNvPr id="6" name="Picture 5">
            <a:extLst>
              <a:ext uri="{FF2B5EF4-FFF2-40B4-BE49-F238E27FC236}">
                <a16:creationId xmlns:a16="http://schemas.microsoft.com/office/drawing/2014/main" id="{7CDCA3BF-C3D8-46D8-A700-66F85A8BC099}"/>
              </a:ext>
            </a:extLst>
          </p:cNvPr>
          <p:cNvPicPr>
            <a:picLocks noChangeAspect="1"/>
          </p:cNvPicPr>
          <p:nvPr/>
        </p:nvPicPr>
        <p:blipFill>
          <a:blip r:embed="rId4"/>
          <a:srcRect/>
          <a:stretch/>
        </p:blipFill>
        <p:spPr>
          <a:xfrm>
            <a:off x="2885444" y="1415996"/>
            <a:ext cx="3373111" cy="3371762"/>
          </a:xfrm>
          <a:prstGeom prst="rect">
            <a:avLst/>
          </a:prstGeom>
        </p:spPr>
      </p:pic>
      <p:sp>
        <p:nvSpPr>
          <p:cNvPr id="8" name="Rectangle 7">
            <a:extLst>
              <a:ext uri="{FF2B5EF4-FFF2-40B4-BE49-F238E27FC236}">
                <a16:creationId xmlns:a16="http://schemas.microsoft.com/office/drawing/2014/main" id="{CFE5341A-9B80-4417-9A0D-D03A1F976494}"/>
              </a:ext>
            </a:extLst>
          </p:cNvPr>
          <p:cNvSpPr/>
          <p:nvPr/>
        </p:nvSpPr>
        <p:spPr>
          <a:xfrm>
            <a:off x="2966609" y="5087815"/>
            <a:ext cx="2907586" cy="1068709"/>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stamp</a:t>
            </a:r>
          </a:p>
        </p:txBody>
      </p:sp>
      <p:pic>
        <p:nvPicPr>
          <p:cNvPr id="9" name="Picture 8" descr="Soccer player in action">
            <a:extLst>
              <a:ext uri="{FF2B5EF4-FFF2-40B4-BE49-F238E27FC236}">
                <a16:creationId xmlns:a16="http://schemas.microsoft.com/office/drawing/2014/main" id="{C9CF30C5-95A6-4D42-8A9E-F452F9AECD9D}"/>
              </a:ext>
            </a:extLst>
          </p:cNvPr>
          <p:cNvPicPr>
            <a:picLocks noChangeAspect="1"/>
          </p:cNvPicPr>
          <p:nvPr/>
        </p:nvPicPr>
        <p:blipFill>
          <a:blip r:embed="rId5"/>
          <a:stretch>
            <a:fillRect/>
          </a:stretch>
        </p:blipFill>
        <p:spPr>
          <a:xfrm>
            <a:off x="2201096" y="1252699"/>
            <a:ext cx="4695249" cy="3370120"/>
          </a:xfrm>
          <a:prstGeom prst="rect">
            <a:avLst/>
          </a:prstGeom>
        </p:spPr>
      </p:pic>
      <p:sp>
        <p:nvSpPr>
          <p:cNvPr id="11" name="Rectangle 10">
            <a:extLst>
              <a:ext uri="{FF2B5EF4-FFF2-40B4-BE49-F238E27FC236}">
                <a16:creationId xmlns:a16="http://schemas.microsoft.com/office/drawing/2014/main" id="{F083E36E-28F0-43CB-8B16-9211EF5E4782}"/>
              </a:ext>
            </a:extLst>
          </p:cNvPr>
          <p:cNvSpPr/>
          <p:nvPr/>
        </p:nvSpPr>
        <p:spPr>
          <a:xfrm>
            <a:off x="2966609" y="5068513"/>
            <a:ext cx="2907586" cy="1068709"/>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kick</a:t>
            </a:r>
          </a:p>
        </p:txBody>
      </p:sp>
      <p:pic>
        <p:nvPicPr>
          <p:cNvPr id="10" name="Picture 9">
            <a:extLst>
              <a:ext uri="{FF2B5EF4-FFF2-40B4-BE49-F238E27FC236}">
                <a16:creationId xmlns:a16="http://schemas.microsoft.com/office/drawing/2014/main" id="{BA098096-93FF-4BC0-A34C-1EAF0E33D55B}"/>
              </a:ext>
            </a:extLst>
          </p:cNvPr>
          <p:cNvPicPr>
            <a:picLocks noChangeAspect="1"/>
          </p:cNvPicPr>
          <p:nvPr/>
        </p:nvPicPr>
        <p:blipFill>
          <a:blip r:embed="rId6"/>
          <a:srcRect/>
          <a:stretch/>
        </p:blipFill>
        <p:spPr>
          <a:xfrm>
            <a:off x="2201096" y="1252699"/>
            <a:ext cx="4741806" cy="3556355"/>
          </a:xfrm>
          <a:prstGeom prst="rect">
            <a:avLst/>
          </a:prstGeom>
        </p:spPr>
      </p:pic>
      <p:sp>
        <p:nvSpPr>
          <p:cNvPr id="13" name="Rectangle 12">
            <a:extLst>
              <a:ext uri="{FF2B5EF4-FFF2-40B4-BE49-F238E27FC236}">
                <a16:creationId xmlns:a16="http://schemas.microsoft.com/office/drawing/2014/main" id="{42432195-63DA-46D1-9B5C-081CCA6FD393}"/>
              </a:ext>
            </a:extLst>
          </p:cNvPr>
          <p:cNvSpPr/>
          <p:nvPr/>
        </p:nvSpPr>
        <p:spPr>
          <a:xfrm>
            <a:off x="2966609" y="5087815"/>
            <a:ext cx="2907586" cy="1068709"/>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solidFill>
                  <a:schemeClr val="bg1"/>
                </a:solidFill>
                <a:latin typeface="Comic Sans MS" panose="030F0702030302020204" pitchFamily="66" charset="0"/>
              </a:rPr>
              <a:t>lump</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Rectangle 2">
            <a:extLst>
              <a:ext uri="{FF2B5EF4-FFF2-40B4-BE49-F238E27FC236}">
                <a16:creationId xmlns:a16="http://schemas.microsoft.com/office/drawing/2014/main" id="{A192A322-02E5-4335-8407-AB76A8B32254}"/>
              </a:ext>
            </a:extLst>
          </p:cNvPr>
          <p:cNvSpPr/>
          <p:nvPr/>
        </p:nvSpPr>
        <p:spPr>
          <a:xfrm>
            <a:off x="2082929" y="2452003"/>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because</a:t>
            </a:r>
          </a:p>
        </p:txBody>
      </p:sp>
      <p:sp>
        <p:nvSpPr>
          <p:cNvPr id="4" name="Rectangle 3">
            <a:extLst>
              <a:ext uri="{FF2B5EF4-FFF2-40B4-BE49-F238E27FC236}">
                <a16:creationId xmlns:a16="http://schemas.microsoft.com/office/drawing/2014/main" id="{FA4A1651-971E-4CC7-B8B3-624D71C394BF}"/>
              </a:ext>
            </a:extLst>
          </p:cNvPr>
          <p:cNvSpPr/>
          <p:nvPr/>
        </p:nvSpPr>
        <p:spPr>
          <a:xfrm>
            <a:off x="2015316" y="2541692"/>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but</a:t>
            </a:r>
          </a:p>
        </p:txBody>
      </p:sp>
      <p:sp>
        <p:nvSpPr>
          <p:cNvPr id="5" name="Rectangle 4">
            <a:extLst>
              <a:ext uri="{FF2B5EF4-FFF2-40B4-BE49-F238E27FC236}">
                <a16:creationId xmlns:a16="http://schemas.microsoft.com/office/drawing/2014/main" id="{4E959C7B-2DE7-4219-B201-F59404CB422A}"/>
              </a:ext>
            </a:extLst>
          </p:cNvPr>
          <p:cNvSpPr/>
          <p:nvPr/>
        </p:nvSpPr>
        <p:spPr>
          <a:xfrm>
            <a:off x="2028537" y="2541692"/>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fast</a:t>
            </a:r>
          </a:p>
        </p:txBody>
      </p:sp>
      <p:sp>
        <p:nvSpPr>
          <p:cNvPr id="6" name="Rectangle 5">
            <a:extLst>
              <a:ext uri="{FF2B5EF4-FFF2-40B4-BE49-F238E27FC236}">
                <a16:creationId xmlns:a16="http://schemas.microsoft.com/office/drawing/2014/main" id="{69A4161F-80A1-4160-A7BB-DEEA8012F92A}"/>
              </a:ext>
            </a:extLst>
          </p:cNvPr>
          <p:cNvSpPr/>
          <p:nvPr/>
        </p:nvSpPr>
        <p:spPr>
          <a:xfrm>
            <a:off x="2055733" y="2559872"/>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goes</a:t>
            </a:r>
          </a:p>
        </p:txBody>
      </p:sp>
      <p:sp>
        <p:nvSpPr>
          <p:cNvPr id="7" name="Rectangle 6">
            <a:extLst>
              <a:ext uri="{FF2B5EF4-FFF2-40B4-BE49-F238E27FC236}">
                <a16:creationId xmlns:a16="http://schemas.microsoft.com/office/drawing/2014/main" id="{F22E93E0-0AEB-40DB-A478-B2CEC411C167}"/>
              </a:ext>
            </a:extLst>
          </p:cNvPr>
          <p:cNvSpPr/>
          <p:nvPr/>
        </p:nvSpPr>
        <p:spPr>
          <a:xfrm>
            <a:off x="2015317" y="2506540"/>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off</a:t>
            </a:r>
          </a:p>
        </p:txBody>
      </p:sp>
      <p:sp>
        <p:nvSpPr>
          <p:cNvPr id="8" name="Rectangle 7">
            <a:extLst>
              <a:ext uri="{FF2B5EF4-FFF2-40B4-BE49-F238E27FC236}">
                <a16:creationId xmlns:a16="http://schemas.microsoft.com/office/drawing/2014/main" id="{F0EBAD14-2916-4C21-ACF1-30BAC5CED9C5}"/>
              </a:ext>
            </a:extLst>
          </p:cNvPr>
          <p:cNvSpPr/>
          <p:nvPr/>
        </p:nvSpPr>
        <p:spPr>
          <a:xfrm>
            <a:off x="2055733" y="2488361"/>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sing</a:t>
            </a:r>
          </a:p>
        </p:txBody>
      </p:sp>
      <p:sp>
        <p:nvSpPr>
          <p:cNvPr id="9" name="Rectangle 8">
            <a:extLst>
              <a:ext uri="{FF2B5EF4-FFF2-40B4-BE49-F238E27FC236}">
                <a16:creationId xmlns:a16="http://schemas.microsoft.com/office/drawing/2014/main" id="{AED3EB4C-CC72-4E34-A349-18D4DF3402FC}"/>
              </a:ext>
            </a:extLst>
          </p:cNvPr>
          <p:cNvSpPr/>
          <p:nvPr/>
        </p:nvSpPr>
        <p:spPr>
          <a:xfrm>
            <a:off x="2042514" y="2524720"/>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these</a:t>
            </a:r>
          </a:p>
        </p:txBody>
      </p:sp>
      <p:sp>
        <p:nvSpPr>
          <p:cNvPr id="10" name="Rectangle 9">
            <a:extLst>
              <a:ext uri="{FF2B5EF4-FFF2-40B4-BE49-F238E27FC236}">
                <a16:creationId xmlns:a16="http://schemas.microsoft.com/office/drawing/2014/main" id="{E33D43B1-BBB7-4349-A0A9-6285BEB8E9B4}"/>
              </a:ext>
            </a:extLst>
          </p:cNvPr>
          <p:cNvSpPr/>
          <p:nvPr/>
        </p:nvSpPr>
        <p:spPr>
          <a:xfrm>
            <a:off x="2096908" y="2524719"/>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very</a:t>
            </a:r>
          </a:p>
        </p:txBody>
      </p:sp>
      <p:sp>
        <p:nvSpPr>
          <p:cNvPr id="11" name="Rectangle 10">
            <a:extLst>
              <a:ext uri="{FF2B5EF4-FFF2-40B4-BE49-F238E27FC236}">
                <a16:creationId xmlns:a16="http://schemas.microsoft.com/office/drawing/2014/main" id="{FC7F8A2F-5824-4517-A5AC-E5E96B82C62D}"/>
              </a:ext>
            </a:extLst>
          </p:cNvPr>
          <p:cNvSpPr/>
          <p:nvPr/>
        </p:nvSpPr>
        <p:spPr>
          <a:xfrm>
            <a:off x="2069710" y="2524720"/>
            <a:ext cx="4679879" cy="3226279"/>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Comic Sans MS" panose="030F0702030302020204" pitchFamily="66" charset="0"/>
              </a:rPr>
              <a:t>work</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Practice</a:t>
            </a:r>
          </a:p>
        </p:txBody>
      </p:sp>
      <p:sp>
        <p:nvSpPr>
          <p:cNvPr id="3" name="Rectangle 2">
            <a:extLst>
              <a:ext uri="{FF2B5EF4-FFF2-40B4-BE49-F238E27FC236}">
                <a16:creationId xmlns:a16="http://schemas.microsoft.com/office/drawing/2014/main" id="{54908DBD-DF2F-422D-B4E2-F7DEFE1BB5B6}"/>
              </a:ext>
            </a:extLst>
          </p:cNvPr>
          <p:cNvSpPr/>
          <p:nvPr/>
        </p:nvSpPr>
        <p:spPr>
          <a:xfrm>
            <a:off x="669830" y="1624260"/>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work</a:t>
            </a:r>
          </a:p>
        </p:txBody>
      </p:sp>
      <p:sp>
        <p:nvSpPr>
          <p:cNvPr id="4" name="Rectangle 3">
            <a:extLst>
              <a:ext uri="{FF2B5EF4-FFF2-40B4-BE49-F238E27FC236}">
                <a16:creationId xmlns:a16="http://schemas.microsoft.com/office/drawing/2014/main" id="{FCD98FBE-A9E5-446B-93C7-38608AE49026}"/>
              </a:ext>
            </a:extLst>
          </p:cNvPr>
          <p:cNvSpPr/>
          <p:nvPr/>
        </p:nvSpPr>
        <p:spPr>
          <a:xfrm>
            <a:off x="3347237" y="4376888"/>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very</a:t>
            </a:r>
          </a:p>
        </p:txBody>
      </p:sp>
      <p:sp>
        <p:nvSpPr>
          <p:cNvPr id="5" name="Rectangle 4">
            <a:extLst>
              <a:ext uri="{FF2B5EF4-FFF2-40B4-BE49-F238E27FC236}">
                <a16:creationId xmlns:a16="http://schemas.microsoft.com/office/drawing/2014/main" id="{C6EA9F5F-10BE-42C4-A736-A159F4DED15B}"/>
              </a:ext>
            </a:extLst>
          </p:cNvPr>
          <p:cNvSpPr/>
          <p:nvPr/>
        </p:nvSpPr>
        <p:spPr>
          <a:xfrm>
            <a:off x="3347237" y="3028308"/>
            <a:ext cx="2449526" cy="119534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these</a:t>
            </a:r>
          </a:p>
        </p:txBody>
      </p:sp>
      <p:sp>
        <p:nvSpPr>
          <p:cNvPr id="6" name="Rectangle 5">
            <a:extLst>
              <a:ext uri="{FF2B5EF4-FFF2-40B4-BE49-F238E27FC236}">
                <a16:creationId xmlns:a16="http://schemas.microsoft.com/office/drawing/2014/main" id="{32887BE1-7C5C-4F70-8B39-3F4398EAEE7B}"/>
              </a:ext>
            </a:extLst>
          </p:cNvPr>
          <p:cNvSpPr/>
          <p:nvPr/>
        </p:nvSpPr>
        <p:spPr>
          <a:xfrm>
            <a:off x="3347237" y="1624260"/>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sing</a:t>
            </a:r>
          </a:p>
        </p:txBody>
      </p:sp>
      <p:sp>
        <p:nvSpPr>
          <p:cNvPr id="7" name="Rectangle 6">
            <a:extLst>
              <a:ext uri="{FF2B5EF4-FFF2-40B4-BE49-F238E27FC236}">
                <a16:creationId xmlns:a16="http://schemas.microsoft.com/office/drawing/2014/main" id="{29204995-99D0-4743-8ADE-A5ABCF41AFF4}"/>
              </a:ext>
            </a:extLst>
          </p:cNvPr>
          <p:cNvSpPr/>
          <p:nvPr/>
        </p:nvSpPr>
        <p:spPr>
          <a:xfrm>
            <a:off x="6024644" y="2972840"/>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but</a:t>
            </a:r>
          </a:p>
        </p:txBody>
      </p:sp>
      <p:sp>
        <p:nvSpPr>
          <p:cNvPr id="8" name="Rectangle 7">
            <a:extLst>
              <a:ext uri="{FF2B5EF4-FFF2-40B4-BE49-F238E27FC236}">
                <a16:creationId xmlns:a16="http://schemas.microsoft.com/office/drawing/2014/main" id="{E5141FEA-47FB-414B-B9F9-F47B670ED94C}"/>
              </a:ext>
            </a:extLst>
          </p:cNvPr>
          <p:cNvSpPr/>
          <p:nvPr/>
        </p:nvSpPr>
        <p:spPr>
          <a:xfrm>
            <a:off x="669830" y="3028308"/>
            <a:ext cx="2449526" cy="1195348"/>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goes</a:t>
            </a:r>
          </a:p>
        </p:txBody>
      </p:sp>
      <p:sp>
        <p:nvSpPr>
          <p:cNvPr id="9" name="Rectangle 8">
            <a:extLst>
              <a:ext uri="{FF2B5EF4-FFF2-40B4-BE49-F238E27FC236}">
                <a16:creationId xmlns:a16="http://schemas.microsoft.com/office/drawing/2014/main" id="{468FA676-DC86-449D-A78D-A909A3B7D523}"/>
              </a:ext>
            </a:extLst>
          </p:cNvPr>
          <p:cNvSpPr/>
          <p:nvPr/>
        </p:nvSpPr>
        <p:spPr>
          <a:xfrm>
            <a:off x="6024644" y="4385904"/>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fast</a:t>
            </a:r>
          </a:p>
        </p:txBody>
      </p:sp>
      <p:sp>
        <p:nvSpPr>
          <p:cNvPr id="10" name="Rectangle 9">
            <a:extLst>
              <a:ext uri="{FF2B5EF4-FFF2-40B4-BE49-F238E27FC236}">
                <a16:creationId xmlns:a16="http://schemas.microsoft.com/office/drawing/2014/main" id="{4D3F74A5-4055-478D-99AC-E26CF0AB71BC}"/>
              </a:ext>
            </a:extLst>
          </p:cNvPr>
          <p:cNvSpPr/>
          <p:nvPr/>
        </p:nvSpPr>
        <p:spPr>
          <a:xfrm>
            <a:off x="6024644" y="1624260"/>
            <a:ext cx="2449526" cy="1250816"/>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bg1"/>
                </a:solidFill>
                <a:latin typeface="Comic Sans MS" panose="030F0702030302020204" pitchFamily="66" charset="0"/>
              </a:rPr>
              <a:t>off</a:t>
            </a:r>
          </a:p>
        </p:txBody>
      </p:sp>
      <p:sp>
        <p:nvSpPr>
          <p:cNvPr id="11" name="Rectangle 10">
            <a:extLst>
              <a:ext uri="{FF2B5EF4-FFF2-40B4-BE49-F238E27FC236}">
                <a16:creationId xmlns:a16="http://schemas.microsoft.com/office/drawing/2014/main" id="{DB20F7B8-318D-48DB-A7C6-0F03EC8DEA94}"/>
              </a:ext>
            </a:extLst>
          </p:cNvPr>
          <p:cNvSpPr/>
          <p:nvPr/>
        </p:nvSpPr>
        <p:spPr>
          <a:xfrm>
            <a:off x="669830" y="4376056"/>
            <a:ext cx="2449526" cy="1260664"/>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dirty="0">
                <a:solidFill>
                  <a:schemeClr val="bg1"/>
                </a:solidFill>
                <a:latin typeface="Comic Sans MS" panose="030F0702030302020204" pitchFamily="66" charset="0"/>
              </a:rPr>
              <a:t>because</a:t>
            </a:r>
          </a:p>
        </p:txBody>
      </p:sp>
    </p:spTree>
    <p:extLst>
      <p:ext uri="{BB962C8B-B14F-4D97-AF65-F5344CB8AC3E}">
        <p14:creationId xmlns:p14="http://schemas.microsoft.com/office/powerpoint/2010/main" val="711596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926942" y="3847418"/>
            <a:ext cx="2373086" cy="635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Characters</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1972357" y="2131395"/>
            <a:ext cx="2286316" cy="72146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Setting</a:t>
            </a:r>
            <a:endPar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3543766" y="1377511"/>
            <a:ext cx="2711174" cy="635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Problem</a:t>
            </a:r>
            <a:endPar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5313218" y="2103481"/>
            <a:ext cx="2197438" cy="635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BME</a:t>
            </a:r>
            <a:endPar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5971069" y="3000689"/>
            <a:ext cx="2197439" cy="6356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Solution</a:t>
            </a:r>
            <a:endPar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870290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a:xfrm>
            <a:off x="457200" y="722312"/>
            <a:ext cx="8229600" cy="1143000"/>
          </a:xfrm>
        </p:spPr>
        <p:txBody>
          <a:bodyPr/>
          <a:lstStyle/>
          <a:p>
            <a:r>
              <a:rPr lang="en-US" dirty="0">
                <a:latin typeface="Comic Sans MS" panose="030F0702030302020204" pitchFamily="66" charset="0"/>
              </a:rPr>
              <a:t>Let’s Practice</a:t>
            </a:r>
          </a:p>
        </p:txBody>
      </p:sp>
      <p:pic>
        <p:nvPicPr>
          <p:cNvPr id="3" name="Picture 2">
            <a:extLst>
              <a:ext uri="{FF2B5EF4-FFF2-40B4-BE49-F238E27FC236}">
                <a16:creationId xmlns:a16="http://schemas.microsoft.com/office/drawing/2014/main" id="{7F19B6D4-0BFE-4269-9194-FFB1369A6985}"/>
              </a:ext>
            </a:extLst>
          </p:cNvPr>
          <p:cNvPicPr>
            <a:picLocks noChangeAspect="1"/>
          </p:cNvPicPr>
          <p:nvPr/>
        </p:nvPicPr>
        <p:blipFill>
          <a:blip r:embed="rId3"/>
          <a:srcRect/>
          <a:stretch/>
        </p:blipFill>
        <p:spPr>
          <a:xfrm>
            <a:off x="1098369" y="2163661"/>
            <a:ext cx="6947261" cy="3126269"/>
          </a:xfrm>
          <a:prstGeom prst="rect">
            <a:avLst/>
          </a:prstGeom>
        </p:spPr>
      </p:pic>
    </p:spTree>
    <p:extLst>
      <p:ext uri="{BB962C8B-B14F-4D97-AF65-F5344CB8AC3E}">
        <p14:creationId xmlns:p14="http://schemas.microsoft.com/office/powerpoint/2010/main" val="193688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Grammar </a:t>
            </a:r>
          </a:p>
        </p:txBody>
      </p:sp>
      <p:sp>
        <p:nvSpPr>
          <p:cNvPr id="3" name="Rectangle 2">
            <a:extLst>
              <a:ext uri="{FF2B5EF4-FFF2-40B4-BE49-F238E27FC236}">
                <a16:creationId xmlns:a16="http://schemas.microsoft.com/office/drawing/2014/main" id="{ACD881DC-617D-412D-A4FD-37EADAB6D580}"/>
              </a:ext>
            </a:extLst>
          </p:cNvPr>
          <p:cNvSpPr/>
          <p:nvPr/>
        </p:nvSpPr>
        <p:spPr>
          <a:xfrm>
            <a:off x="681807" y="1543050"/>
            <a:ext cx="7780385" cy="255270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b="1" dirty="0">
                <a:solidFill>
                  <a:schemeClr val="tx1"/>
                </a:solidFill>
                <a:latin typeface="Comic Sans MS" panose="030F0702030302020204" pitchFamily="66" charset="0"/>
              </a:rPr>
              <a:t>“to be” Verbs </a:t>
            </a:r>
          </a:p>
          <a:p>
            <a:pPr algn="ctr"/>
            <a:r>
              <a:rPr lang="en-US" sz="4500" dirty="0">
                <a:solidFill>
                  <a:schemeClr val="tx1"/>
                </a:solidFill>
                <a:latin typeface="Comic Sans MS" panose="030F0702030302020204" pitchFamily="66" charset="0"/>
              </a:rPr>
              <a:t>is, am, are, was, were, will, be, being, been</a:t>
            </a:r>
          </a:p>
        </p:txBody>
      </p:sp>
      <p:sp>
        <p:nvSpPr>
          <p:cNvPr id="4" name="Rectangle 3">
            <a:extLst>
              <a:ext uri="{FF2B5EF4-FFF2-40B4-BE49-F238E27FC236}">
                <a16:creationId xmlns:a16="http://schemas.microsoft.com/office/drawing/2014/main" id="{4AFD99FB-60D2-465D-8F43-EB0C84654451}"/>
              </a:ext>
            </a:extLst>
          </p:cNvPr>
          <p:cNvSpPr/>
          <p:nvPr/>
        </p:nvSpPr>
        <p:spPr>
          <a:xfrm>
            <a:off x="836203" y="4705350"/>
            <a:ext cx="7471592" cy="1752600"/>
          </a:xfrm>
          <a:prstGeom prst="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dirty="0">
                <a:solidFill>
                  <a:schemeClr val="tx1"/>
                </a:solidFill>
                <a:latin typeface="Comic Sans MS" panose="030F0702030302020204" pitchFamily="66" charset="0"/>
              </a:rPr>
              <a:t>Tommy will be the winner.</a:t>
            </a:r>
          </a:p>
        </p:txBody>
      </p:sp>
      <p:cxnSp>
        <p:nvCxnSpPr>
          <p:cNvPr id="6" name="Straight Connector 5">
            <a:extLst>
              <a:ext uri="{FF2B5EF4-FFF2-40B4-BE49-F238E27FC236}">
                <a16:creationId xmlns:a16="http://schemas.microsoft.com/office/drawing/2014/main" id="{40CA564F-0C03-4F9D-AFAD-BD7756FC7334}"/>
              </a:ext>
            </a:extLst>
          </p:cNvPr>
          <p:cNvCxnSpPr/>
          <p:nvPr/>
        </p:nvCxnSpPr>
        <p:spPr>
          <a:xfrm>
            <a:off x="5943600" y="5848350"/>
            <a:ext cx="1847850" cy="0"/>
          </a:xfrm>
          <a:prstGeom prst="line">
            <a:avLst/>
          </a:prstGeom>
        </p:spPr>
        <p:style>
          <a:lnRef idx="2">
            <a:schemeClr val="dk1"/>
          </a:lnRef>
          <a:fillRef idx="0">
            <a:schemeClr val="dk1"/>
          </a:fillRef>
          <a:effectRef idx="1">
            <a:schemeClr val="dk1"/>
          </a:effectRef>
          <a:fontRef idx="minor">
            <a:schemeClr val="tx1"/>
          </a:fontRef>
        </p:style>
      </p:cxnSp>
      <p:sp>
        <p:nvSpPr>
          <p:cNvPr id="7" name="Oval 6">
            <a:extLst>
              <a:ext uri="{FF2B5EF4-FFF2-40B4-BE49-F238E27FC236}">
                <a16:creationId xmlns:a16="http://schemas.microsoft.com/office/drawing/2014/main" id="{E43FC8DF-E9EF-4F63-A35E-6045FF89386E}"/>
              </a:ext>
            </a:extLst>
          </p:cNvPr>
          <p:cNvSpPr/>
          <p:nvPr/>
        </p:nvSpPr>
        <p:spPr>
          <a:xfrm>
            <a:off x="3105150" y="5162550"/>
            <a:ext cx="1847850" cy="83819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1E11-6DBE-45D7-90AB-051058C7CEBA}"/>
              </a:ext>
            </a:extLst>
          </p:cNvPr>
          <p:cNvSpPr>
            <a:spLocks noGrp="1"/>
          </p:cNvSpPr>
          <p:nvPr>
            <p:ph type="title"/>
          </p:nvPr>
        </p:nvSpPr>
        <p:spPr/>
        <p:txBody>
          <a:bodyPr/>
          <a:lstStyle/>
          <a:p>
            <a:r>
              <a:rPr lang="en-US" dirty="0">
                <a:latin typeface="Comic Sans MS" panose="030F0702030302020204" pitchFamily="66" charset="0"/>
              </a:rPr>
              <a:t>Grammar Practice </a:t>
            </a:r>
          </a:p>
        </p:txBody>
      </p:sp>
      <p:sp>
        <p:nvSpPr>
          <p:cNvPr id="3" name="Rectangle 2">
            <a:extLst>
              <a:ext uri="{FF2B5EF4-FFF2-40B4-BE49-F238E27FC236}">
                <a16:creationId xmlns:a16="http://schemas.microsoft.com/office/drawing/2014/main" id="{614D2071-647D-4FFE-96B4-9EE8CB3E17F0}"/>
              </a:ext>
            </a:extLst>
          </p:cNvPr>
          <p:cNvSpPr/>
          <p:nvPr/>
        </p:nvSpPr>
        <p:spPr>
          <a:xfrm>
            <a:off x="836204" y="1161160"/>
            <a:ext cx="7471592" cy="17526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dirty="0">
                <a:solidFill>
                  <a:schemeClr val="tx1"/>
                </a:solidFill>
                <a:latin typeface="Comic Sans MS" panose="030F0702030302020204" pitchFamily="66" charset="0"/>
              </a:rPr>
              <a:t>Suzy is </a:t>
            </a:r>
            <a:r>
              <a:rPr lang="en-US" sz="4500" u="sng" dirty="0">
                <a:solidFill>
                  <a:schemeClr val="tx1"/>
                </a:solidFill>
                <a:latin typeface="Comic Sans MS" panose="030F0702030302020204" pitchFamily="66" charset="0"/>
              </a:rPr>
              <a:t>working</a:t>
            </a:r>
            <a:r>
              <a:rPr lang="en-US" sz="4500" dirty="0">
                <a:solidFill>
                  <a:schemeClr val="tx1"/>
                </a:solidFill>
                <a:latin typeface="Comic Sans MS" panose="030F0702030302020204" pitchFamily="66" charset="0"/>
              </a:rPr>
              <a:t> on an art project.</a:t>
            </a:r>
          </a:p>
        </p:txBody>
      </p:sp>
      <p:sp>
        <p:nvSpPr>
          <p:cNvPr id="4" name="Rectangle 3">
            <a:extLst>
              <a:ext uri="{FF2B5EF4-FFF2-40B4-BE49-F238E27FC236}">
                <a16:creationId xmlns:a16="http://schemas.microsoft.com/office/drawing/2014/main" id="{BD42EB38-F728-49B7-B2C9-8B2C3273A637}"/>
              </a:ext>
            </a:extLst>
          </p:cNvPr>
          <p:cNvSpPr/>
          <p:nvPr/>
        </p:nvSpPr>
        <p:spPr>
          <a:xfrm>
            <a:off x="836204" y="3089391"/>
            <a:ext cx="7471592" cy="17526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dirty="0">
                <a:solidFill>
                  <a:schemeClr val="tx1"/>
                </a:solidFill>
                <a:latin typeface="Comic Sans MS" panose="030F0702030302020204" pitchFamily="66" charset="0"/>
              </a:rPr>
              <a:t>The horses have been </a:t>
            </a:r>
            <a:r>
              <a:rPr lang="en-US" sz="4500" u="sng" dirty="0">
                <a:solidFill>
                  <a:schemeClr val="tx1"/>
                </a:solidFill>
                <a:latin typeface="Comic Sans MS" panose="030F0702030302020204" pitchFamily="66" charset="0"/>
              </a:rPr>
              <a:t>running</a:t>
            </a:r>
            <a:r>
              <a:rPr lang="en-US" sz="4500" dirty="0">
                <a:solidFill>
                  <a:schemeClr val="tx1"/>
                </a:solidFill>
                <a:latin typeface="Comic Sans MS" panose="030F0702030302020204" pitchFamily="66" charset="0"/>
              </a:rPr>
              <a:t> in the pasture. </a:t>
            </a:r>
          </a:p>
        </p:txBody>
      </p:sp>
      <p:sp>
        <p:nvSpPr>
          <p:cNvPr id="5" name="Rectangle 4">
            <a:extLst>
              <a:ext uri="{FF2B5EF4-FFF2-40B4-BE49-F238E27FC236}">
                <a16:creationId xmlns:a16="http://schemas.microsoft.com/office/drawing/2014/main" id="{DDB2E398-3640-44DD-B750-AC5A1D9EA519}"/>
              </a:ext>
            </a:extLst>
          </p:cNvPr>
          <p:cNvSpPr/>
          <p:nvPr/>
        </p:nvSpPr>
        <p:spPr>
          <a:xfrm>
            <a:off x="836204" y="5017622"/>
            <a:ext cx="7471592" cy="1752600"/>
          </a:xfrm>
          <a:prstGeom prst="rect">
            <a:avLst/>
          </a:prstGeom>
          <a:solidFill>
            <a:srgbClr val="3B7AB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500" u="sng" dirty="0">
                <a:solidFill>
                  <a:schemeClr val="tx1"/>
                </a:solidFill>
                <a:latin typeface="Comic Sans MS" panose="030F0702030302020204" pitchFamily="66" charset="0"/>
              </a:rPr>
              <a:t>Where</a:t>
            </a:r>
            <a:r>
              <a:rPr lang="en-US" sz="4500" dirty="0">
                <a:solidFill>
                  <a:schemeClr val="tx1"/>
                </a:solidFill>
                <a:latin typeface="Comic Sans MS" panose="030F0702030302020204" pitchFamily="66" charset="0"/>
              </a:rPr>
              <a:t> are you going? </a:t>
            </a:r>
          </a:p>
        </p:txBody>
      </p:sp>
      <p:sp>
        <p:nvSpPr>
          <p:cNvPr id="6" name="Oval 5">
            <a:extLst>
              <a:ext uri="{FF2B5EF4-FFF2-40B4-BE49-F238E27FC236}">
                <a16:creationId xmlns:a16="http://schemas.microsoft.com/office/drawing/2014/main" id="{0E1CF631-63BF-4DA7-A578-BFBE86DF348E}"/>
              </a:ext>
            </a:extLst>
          </p:cNvPr>
          <p:cNvSpPr/>
          <p:nvPr/>
        </p:nvSpPr>
        <p:spPr>
          <a:xfrm>
            <a:off x="2631688" y="1334720"/>
            <a:ext cx="613317" cy="678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C7EF5A-0D32-4B79-BA17-9C17F2C0EAC6}"/>
              </a:ext>
            </a:extLst>
          </p:cNvPr>
          <p:cNvSpPr/>
          <p:nvPr/>
        </p:nvSpPr>
        <p:spPr>
          <a:xfrm>
            <a:off x="6096000" y="3283687"/>
            <a:ext cx="1453376" cy="67879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AA5CE-358F-4842-9B3E-260A30A34956}"/>
              </a:ext>
            </a:extLst>
          </p:cNvPr>
          <p:cNvSpPr/>
          <p:nvPr/>
        </p:nvSpPr>
        <p:spPr>
          <a:xfrm>
            <a:off x="3676185" y="5564459"/>
            <a:ext cx="895815" cy="77285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5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10722</TotalTime>
  <Words>1645</Words>
  <Application>Microsoft Office PowerPoint</Application>
  <PresentationFormat>On-screen Show (4:3)</PresentationFormat>
  <Paragraphs>177</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Two- Consonant Endings </vt:lpstr>
      <vt:lpstr>Two- Consonant Endings </vt:lpstr>
      <vt:lpstr>Listen and Spell</vt:lpstr>
      <vt:lpstr>Sight Word Wall </vt:lpstr>
      <vt:lpstr>Sight Word Practice</vt:lpstr>
      <vt:lpstr>The Retelling Hand  </vt:lpstr>
      <vt:lpstr>Let’s Practice</vt:lpstr>
      <vt:lpstr>Grammar </vt:lpstr>
      <vt:lpstr>Grammar Practice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217</cp:revision>
  <dcterms:created xsi:type="dcterms:W3CDTF">2012-04-20T18:25:02Z</dcterms:created>
  <dcterms:modified xsi:type="dcterms:W3CDTF">2021-08-18T13:56:31Z</dcterms:modified>
</cp:coreProperties>
</file>