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12"/>
  </p:notesMasterIdLst>
  <p:sldIdLst>
    <p:sldId id="344" r:id="rId2"/>
    <p:sldId id="345" r:id="rId3"/>
    <p:sldId id="348" r:id="rId4"/>
    <p:sldId id="347" r:id="rId5"/>
    <p:sldId id="346" r:id="rId6"/>
    <p:sldId id="354" r:id="rId7"/>
    <p:sldId id="350" r:id="rId8"/>
    <p:sldId id="351" r:id="rId9"/>
    <p:sldId id="355" r:id="rId10"/>
    <p:sldId id="352" r:id="rId1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83B80"/>
    <a:srgbClr val="D60093"/>
    <a:srgbClr val="3B7ABE"/>
    <a:srgbClr val="182C6F"/>
    <a:srgbClr val="FCFCFC"/>
    <a:srgbClr val="003399"/>
    <a:srgbClr val="000064"/>
    <a:srgbClr val="FF9627"/>
    <a:srgbClr val="9D6D54"/>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206" autoAdjust="0"/>
    <p:restoredTop sz="58519" autoAdjust="0"/>
  </p:normalViewPr>
  <p:slideViewPr>
    <p:cSldViewPr snapToGrid="0" snapToObjects="1">
      <p:cViewPr varScale="1">
        <p:scale>
          <a:sx n="66" d="100"/>
          <a:sy n="66" d="100"/>
        </p:scale>
        <p:origin x="3042" y="78"/>
      </p:cViewPr>
      <p:guideLst>
        <p:guide orient="horz" pos="216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7A8D203-957B-4E0D-BFEF-AC11BFDF7A2F}" type="datetimeFigureOut">
              <a:rPr lang="en-US" smtClean="0"/>
              <a:t>8/18/2021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1813B794-5A4F-4F47-9EB8-2D6C2FE8DF19}" type="slidenum">
              <a:rPr lang="en-US" smtClean="0"/>
              <a:t>‹#›</a:t>
            </a:fld>
            <a:endParaRPr lang="en-US"/>
          </a:p>
        </p:txBody>
      </p:sp>
    </p:spTree>
    <p:extLst>
      <p:ext uri="{BB962C8B-B14F-4D97-AF65-F5344CB8AC3E}">
        <p14:creationId xmlns:p14="http://schemas.microsoft.com/office/powerpoint/2010/main" val="6886669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 We are going to look at the letter “n” at the end of a word. We learned about blended letters. Do you remember this?”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Yes! (Could give examples like: bend, tank, sent, wink, paint, etc.)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“Very good job! Let’s go ahead and review a few of these blended “n” words. I will show one word with a picture at a time. As a class everyone say this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Skunk</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Ring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Hand </a:t>
            </a:r>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2</a:t>
            </a:fld>
            <a:endParaRPr lang="en-US"/>
          </a:p>
        </p:txBody>
      </p:sp>
    </p:spTree>
    <p:extLst>
      <p:ext uri="{BB962C8B-B14F-4D97-AF65-F5344CB8AC3E}">
        <p14:creationId xmlns:p14="http://schemas.microsoft.com/office/powerpoint/2010/main" val="90453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“It’s time for more practice. Please go find yourself a white board or a piece of lined paper and something to write with.”</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get these items.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Say, ”I will say a word, you will write that word on your white board or piece of paper.”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picture.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“Pond. There are many fish in the pond. Pond”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“P O N D, take the time to check your spelling. If you misspelled the word that is okay. Please correct your spelling now.”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“King. Bow before the king. King”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“K I N G, take the time to check your spelling and correct any mistakes you might have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“Drink. Make sure to drink lots of water today, it is going to be hot. Drink.”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“D R I N K, take the time to check your spelling and correct any mistakes you might have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picture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“Tent. Tonight, we are sleeping in a tent in the backyard! Tent.”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write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the correct spelling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 E N T, take the time to check your spelling and correct any mistakes you might have made.”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Allow students time to correct their spelling.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3</a:t>
            </a:fld>
            <a:endParaRPr lang="en-US"/>
          </a:p>
        </p:txBody>
      </p:sp>
    </p:spTree>
    <p:extLst>
      <p:ext uri="{BB962C8B-B14F-4D97-AF65-F5344CB8AC3E}">
        <p14:creationId xmlns:p14="http://schemas.microsoft.com/office/powerpoint/2010/main" val="32382252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will show you a word. We will say the word as a class and spell the word.”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for first word. (around)</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Continue with this for all sight words.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4</a:t>
            </a:fld>
            <a:endParaRPr lang="en-US"/>
          </a:p>
        </p:txBody>
      </p:sp>
    </p:spTree>
    <p:extLst>
      <p:ext uri="{BB962C8B-B14F-4D97-AF65-F5344CB8AC3E}">
        <p14:creationId xmlns:p14="http://schemas.microsoft.com/office/powerpoint/2010/main" val="29710016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“We are going to complete three sentences with some of our sight words. Number one. This must be blank house. What word do you think with complete this sentence? Don’t, gave, or their.”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Response: their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answer to enlarge.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for next sentence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“I blank think we should be here without permission.”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Students Response: don’t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answer to enlarge.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again for next sentence to appear.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“My mom blank me specific instructions.”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gave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for answer to enlarge.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5</a:t>
            </a:fld>
            <a:endParaRPr lang="en-US"/>
          </a:p>
        </p:txBody>
      </p:sp>
    </p:spTree>
    <p:extLst>
      <p:ext uri="{BB962C8B-B14F-4D97-AF65-F5344CB8AC3E}">
        <p14:creationId xmlns:p14="http://schemas.microsoft.com/office/powerpoint/2010/main" val="419228958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go over how to use 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to have a hand appear on the page.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“Get that retelling hand out and ready! We are going to begin with your thumb. This is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“What do we need to say about the characters?”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people, animals, or creatures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characters and its meaning.</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pointer finger is the setting finger. What is the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This is when you will talk about the when and where the story took place.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setting.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“This next finger, is the problem finger. What do we explain here?”</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Here you are going to tell what went wrong in the story.</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word problem.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“Your ring finger is where you talk about what happened. Can you explain more in detailed what you should do here?”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You should explain in detail the beginning, middle, and end of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events in the story.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“Lastly, your pinky is the solution. Who can explain what the solution is?”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This is where your explain how the problem in the story was fixed.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Click once to reveal the solution. </a:t>
            </a:r>
            <a:endParaRPr lang="en-US"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1813B794-5A4F-4F47-9EB8-2D6C2FE8DF19}"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228958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“Now it’s time to practice with our weekly reading of </a:t>
            </a:r>
            <a:r>
              <a:rPr lang="en-US" sz="1800" u="sng" dirty="0">
                <a:effectLst/>
                <a:latin typeface="Comic Sans MS" panose="030F0702030302020204" pitchFamily="66" charset="0"/>
                <a:ea typeface="Calibri" panose="020F0502020204030204" pitchFamily="34" charset="0"/>
                <a:cs typeface="Calibri" panose="020F0502020204030204" pitchFamily="34" charset="0"/>
              </a:rPr>
              <a:t>Maple Syrup</a:t>
            </a:r>
            <a:r>
              <a:rPr lang="en-US" sz="1800" dirty="0">
                <a:effectLst/>
                <a:latin typeface="Comic Sans MS" panose="030F0702030302020204" pitchFamily="66" charset="0"/>
                <a:ea typeface="Calibri" panose="020F0502020204030204" pitchFamily="34" charset="0"/>
                <a:cs typeface="Calibri" panose="020F0502020204030204" pitchFamily="34" charset="0"/>
              </a:rPr>
              <a:t>. Use your retelling hand!”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“Let’s start with the thumb. Who are the characters?”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Meg, Ben, and Mother</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Next, is the pointer finger. What is the setting of the story?”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Vermont in their home.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“Then, the problem finger. What was the problem in the story?”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Ben was not paying attention and spilled maple syrup on his plate and the table.</a:t>
            </a: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 </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Say, “After, the ring finger asks you to explain the detail in the beginning middle and end of the story.” </a:t>
            </a:r>
          </a:p>
          <a:p>
            <a:pPr marL="0" marR="0">
              <a:lnSpc>
                <a:spcPct val="115000"/>
              </a:lnSpc>
              <a:spcBef>
                <a:spcPts val="0"/>
              </a:spcBef>
              <a:spcAft>
                <a:spcPts val="1000"/>
              </a:spcAft>
            </a:pPr>
            <a:endParaRPr lang="en-US" sz="1800" dirty="0">
              <a:effectLst/>
              <a:latin typeface="Comic Sans MS" panose="030F0702030302020204" pitchFamily="66" charset="0"/>
              <a:ea typeface="Calibri" panose="020F0502020204030204" pitchFamily="34" charset="0"/>
              <a:cs typeface="Calibri" panose="020F0502020204030204" pitchFamily="34" charset="0"/>
            </a:endParaRPr>
          </a:p>
          <a:p>
            <a:pPr marL="0" marR="0">
              <a:lnSpc>
                <a:spcPct val="115000"/>
              </a:lnSpc>
              <a:spcBef>
                <a:spcPts val="0"/>
              </a:spcBef>
              <a:spcAft>
                <a:spcPts val="1000"/>
              </a:spcAft>
            </a:pPr>
            <a:r>
              <a:rPr lang="en-US" sz="1800" dirty="0">
                <a:effectLst/>
                <a:latin typeface="Comic Sans MS" panose="030F0702030302020204" pitchFamily="66" charset="0"/>
                <a:ea typeface="Calibri" panose="020F0502020204030204" pitchFamily="34" charset="0"/>
                <a:cs typeface="Calibri" panose="020F0502020204030204" pitchFamily="34" charset="0"/>
              </a:rPr>
              <a:t>Student Response: The story begins with the kids eating breakfast and noticing the ground is starting to thaw. Meg and Ben do their main lesson at home and then head into town to learn how maple syrup is made. They painted and learned how to blend colors with water. Then then headed into town before that they had to find Chip their dog, he was playing with the neighbor dog. When they finally got the Harlow’s farm, they learned how maple syrup is made! </a:t>
            </a:r>
          </a:p>
          <a:p>
            <a:pPr marL="0" marR="0">
              <a:lnSpc>
                <a:spcPct val="115000"/>
              </a:lnSpc>
              <a:spcBef>
                <a:spcPts val="0"/>
              </a:spcBef>
              <a:spcAft>
                <a:spcPts val="1000"/>
              </a:spcAft>
            </a:pP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a:p>
            <a:r>
              <a:rPr lang="en-US" sz="1800" dirty="0">
                <a:effectLst/>
                <a:latin typeface="Comic Sans MS" panose="030F0702030302020204" pitchFamily="66" charset="0"/>
                <a:ea typeface="Calibri" panose="020F0502020204030204" pitchFamily="34" charset="0"/>
                <a:cs typeface="Calibri" panose="020F0502020204030204" pitchFamily="34" charset="0"/>
              </a:rPr>
              <a:t>Say, “Finally, the pinky finger. What was the solution to the problem in the story? </a:t>
            </a:r>
          </a:p>
          <a:p>
            <a:endParaRPr lang="en-US" sz="1800" b="0" dirty="0">
              <a:effectLst/>
              <a:latin typeface="Comic Sans MS" panose="030F0702030302020204" pitchFamily="66" charset="0"/>
              <a:cs typeface="Calibri" panose="020F0502020204030204" pitchFamily="34" charset="0"/>
            </a:endParaRPr>
          </a:p>
          <a:p>
            <a:r>
              <a:rPr lang="en-US" sz="1800" b="0" dirty="0">
                <a:effectLst/>
                <a:latin typeface="Comic Sans MS" panose="030F0702030302020204" pitchFamily="66" charset="0"/>
                <a:cs typeface="Calibri" panose="020F0502020204030204" pitchFamily="34" charset="0"/>
              </a:rPr>
              <a:t>Student Response: Ben learned that the making of maple syrup was hard and long. He learned that he needs to be more careful with his syrup in the mornings. </a:t>
            </a:r>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7</a:t>
            </a:fld>
            <a:endParaRPr lang="en-US"/>
          </a:p>
        </p:txBody>
      </p:sp>
    </p:spTree>
    <p:extLst>
      <p:ext uri="{BB962C8B-B14F-4D97-AF65-F5344CB8AC3E}">
        <p14:creationId xmlns:p14="http://schemas.microsoft.com/office/powerpoint/2010/main" val="30021508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Say,” Can anyone tell me what an action verb is?” </a:t>
            </a:r>
          </a:p>
          <a:p>
            <a:r>
              <a:rPr lang="en-US" b="0" dirty="0"/>
              <a:t>Student Response: An action verb describes something that a person, place, or think can do. </a:t>
            </a:r>
          </a:p>
          <a:p>
            <a:r>
              <a:rPr lang="en-US" b="0" dirty="0"/>
              <a:t>Click once to show the meaning of an action verb. </a:t>
            </a:r>
          </a:p>
          <a:p>
            <a:r>
              <a:rPr lang="en-US" b="0" dirty="0"/>
              <a:t>Say, “Very good job! Here is an example of an action verb in a sentence.” </a:t>
            </a:r>
          </a:p>
          <a:p>
            <a:r>
              <a:rPr lang="en-US" b="0" dirty="0"/>
              <a:t>Click once to show a sentence. </a:t>
            </a:r>
          </a:p>
          <a:p>
            <a:r>
              <a:rPr lang="en-US" b="0" dirty="0"/>
              <a:t>Say, “They ate all of the donuts. Who are we talking about here?” </a:t>
            </a:r>
          </a:p>
          <a:p>
            <a:r>
              <a:rPr lang="en-US" b="0" dirty="0"/>
              <a:t>Student Response: They </a:t>
            </a:r>
          </a:p>
          <a:p>
            <a:r>
              <a:rPr lang="en-US" b="0" dirty="0"/>
              <a:t>Say, “Very good, now what are they doing?” </a:t>
            </a:r>
          </a:p>
          <a:p>
            <a:r>
              <a:rPr lang="en-US" b="0" dirty="0"/>
              <a:t>Student Response: They ate. </a:t>
            </a:r>
          </a:p>
          <a:p>
            <a:r>
              <a:rPr lang="en-US" b="0" dirty="0"/>
              <a:t>Say, “Perfect so the action verb is what?” </a:t>
            </a:r>
          </a:p>
          <a:p>
            <a:r>
              <a:rPr lang="en-US" b="0" dirty="0"/>
              <a:t>Student Response: Ate </a:t>
            </a:r>
          </a:p>
          <a:p>
            <a:r>
              <a:rPr lang="en-US" b="0" dirty="0"/>
              <a:t>Click to have the action verb circled on the sentence. </a:t>
            </a:r>
          </a:p>
          <a:p>
            <a:endParaRPr lang="en-US" b="0" dirty="0"/>
          </a:p>
        </p:txBody>
      </p:sp>
      <p:sp>
        <p:nvSpPr>
          <p:cNvPr id="4" name="Slide Number Placeholder 3"/>
          <p:cNvSpPr>
            <a:spLocks noGrp="1"/>
          </p:cNvSpPr>
          <p:nvPr>
            <p:ph type="sldNum" sz="quarter" idx="5"/>
          </p:nvPr>
        </p:nvSpPr>
        <p:spPr/>
        <p:txBody>
          <a:bodyPr/>
          <a:lstStyle/>
          <a:p>
            <a:fld id="{1813B794-5A4F-4F47-9EB8-2D6C2FE8DF19}" type="slidenum">
              <a:rPr lang="en-US" smtClean="0"/>
              <a:t>8</a:t>
            </a:fld>
            <a:endParaRPr lang="en-US"/>
          </a:p>
        </p:txBody>
      </p:sp>
    </p:spTree>
    <p:extLst>
      <p:ext uri="{BB962C8B-B14F-4D97-AF65-F5344CB8AC3E}">
        <p14:creationId xmlns:p14="http://schemas.microsoft.com/office/powerpoint/2010/main" val="12430962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Say,” It is time to find the action verbs. I have multiple ice cream cones here. Some have action verbs on them, and others do not. It is your job to identify the action verbs!”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Allow students to identify those actions verbs.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Click the screen show correct answers: </a:t>
            </a:r>
            <a:r>
              <a:rPr lang="en-US" b="1" dirty="0"/>
              <a:t>walk, ride, run, play, listen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9</a:t>
            </a:fld>
            <a:endParaRPr lang="en-US"/>
          </a:p>
        </p:txBody>
      </p:sp>
    </p:spTree>
    <p:extLst>
      <p:ext uri="{BB962C8B-B14F-4D97-AF65-F5344CB8AC3E}">
        <p14:creationId xmlns:p14="http://schemas.microsoft.com/office/powerpoint/2010/main" val="17032752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813B794-5A4F-4F47-9EB8-2D6C2FE8DF19}" type="slidenum">
              <a:rPr lang="en-US" smtClean="0"/>
              <a:t>10</a:t>
            </a:fld>
            <a:endParaRPr lang="en-US"/>
          </a:p>
        </p:txBody>
      </p:sp>
    </p:spTree>
    <p:extLst>
      <p:ext uri="{BB962C8B-B14F-4D97-AF65-F5344CB8AC3E}">
        <p14:creationId xmlns:p14="http://schemas.microsoft.com/office/powerpoint/2010/main" val="41615367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3846195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5220244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32924585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4051382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67015862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4263585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12360081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380745808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11080513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27862816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36C3037-0BF7-5C43-B4C6-7CEA18ED8560}" type="datetimeFigureOut">
              <a:rPr lang="en-US" smtClean="0"/>
              <a:t>8/18/2021</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a:xfrm>
            <a:off x="6553200" y="6356350"/>
            <a:ext cx="2133600" cy="365125"/>
          </a:xfrm>
          <a:prstGeom prst="rect">
            <a:avLst/>
          </a:prstGeom>
        </p:spPr>
        <p:txBody>
          <a:bodyPr/>
          <a:lstStyle/>
          <a:p>
            <a:fld id="{7E150E7B-3477-0145-B66C-8BC65CD89BC7}" type="slidenum">
              <a:rPr lang="en-US" smtClean="0"/>
              <a:t>‹#›</a:t>
            </a:fld>
            <a:endParaRPr lang="en-US" dirty="0"/>
          </a:p>
        </p:txBody>
      </p:sp>
    </p:spTree>
    <p:extLst>
      <p:ext uri="{BB962C8B-B14F-4D97-AF65-F5344CB8AC3E}">
        <p14:creationId xmlns:p14="http://schemas.microsoft.com/office/powerpoint/2010/main" val="40300922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7000"/>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r>
              <a:rPr lang="en-US" dirty="0"/>
              <a:t>5/2012</a:t>
            </a: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pic>
        <p:nvPicPr>
          <p:cNvPr id="7" name="Picture 6" descr="sign_pic.jpg"/>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8378957" y="6126163"/>
            <a:ext cx="469245" cy="595311"/>
          </a:xfrm>
          <a:prstGeom prst="rect">
            <a:avLst/>
          </a:prstGeom>
        </p:spPr>
      </p:pic>
      <p:sp>
        <p:nvSpPr>
          <p:cNvPr id="9" name="Rectangle 8"/>
          <p:cNvSpPr/>
          <p:nvPr userDrawn="1"/>
        </p:nvSpPr>
        <p:spPr>
          <a:xfrm>
            <a:off x="6364853" y="6413698"/>
            <a:ext cx="2089494" cy="307777"/>
          </a:xfrm>
          <a:prstGeom prst="rect">
            <a:avLst/>
          </a:prstGeom>
        </p:spPr>
        <p:txBody>
          <a:bodyPr wrap="square">
            <a:spAutoFit/>
          </a:bodyPr>
          <a:lstStyle/>
          <a:p>
            <a:pPr algn="l"/>
            <a:r>
              <a:rPr lang="en-US" sz="1400" dirty="0">
                <a:solidFill>
                  <a:schemeClr val="bg1">
                    <a:lumMod val="65000"/>
                  </a:schemeClr>
                </a:solidFill>
              </a:rPr>
              <a:t>HOST: MOLLY ENOCKSON </a:t>
            </a:r>
          </a:p>
        </p:txBody>
      </p:sp>
    </p:spTree>
    <p:extLst>
      <p:ext uri="{BB962C8B-B14F-4D97-AF65-F5344CB8AC3E}">
        <p14:creationId xmlns:p14="http://schemas.microsoft.com/office/powerpoint/2010/main" val="154026151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rgbClr val="182C6F"/>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rgbClr val="3B7ABE"/>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rgbClr val="3B7ABE"/>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rgbClr val="3B7ABE"/>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rgbClr val="3B7ABE"/>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rgbClr val="3B7ABE"/>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1.xml"/><Relationship Id="rId1" Type="http://schemas.openxmlformats.org/officeDocument/2006/relationships/slideLayout" Target="../slideLayouts/slideLayout6.xml"/><Relationship Id="rId5" Type="http://schemas.openxmlformats.org/officeDocument/2006/relationships/image" Target="../media/image5.png"/><Relationship Id="rId4" Type="http://schemas.openxmlformats.org/officeDocument/2006/relationships/image" Target="../media/image4.png"/></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6.xml"/><Relationship Id="rId6" Type="http://schemas.openxmlformats.org/officeDocument/2006/relationships/image" Target="../media/image9.jpg"/><Relationship Id="rId5" Type="http://schemas.openxmlformats.org/officeDocument/2006/relationships/image" Target="../media/image8.jpg"/><Relationship Id="rId4" Type="http://schemas.openxmlformats.org/officeDocument/2006/relationships/image" Target="../media/image7.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5.xml"/><Relationship Id="rId1" Type="http://schemas.openxmlformats.org/officeDocument/2006/relationships/slideLayout" Target="../slideLayouts/slideLayout6.xml"/><Relationship Id="rId4" Type="http://schemas.openxmlformats.org/officeDocument/2006/relationships/image" Target="../media/image11.svg"/></Relationships>
</file>

<file path=ppt/slides/_rels/slide7.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6.xml"/><Relationship Id="rId1" Type="http://schemas.openxmlformats.org/officeDocument/2006/relationships/slideLayout" Target="../slideLayouts/slideLayout6.xml"/><Relationship Id="rId5" Type="http://schemas.openxmlformats.org/officeDocument/2006/relationships/image" Target="../media/image14.jpg"/><Relationship Id="rId4" Type="http://schemas.openxmlformats.org/officeDocument/2006/relationships/image" Target="../media/image13.jp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fontScale="90000"/>
          </a:bodyPr>
          <a:lstStyle/>
          <a:p>
            <a:r>
              <a:rPr lang="en-US" sz="6000" dirty="0">
                <a:latin typeface="Comic Sans MS" panose="030F0902030302020204" pitchFamily="66" charset="0"/>
              </a:rPr>
              <a:t>“n” Sound Endings and Action Verbs </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Find the Action </a:t>
            </a:r>
          </a:p>
        </p:txBody>
      </p:sp>
    </p:spTree>
    <p:extLst>
      <p:ext uri="{BB962C8B-B14F-4D97-AF65-F5344CB8AC3E}">
        <p14:creationId xmlns:p14="http://schemas.microsoft.com/office/powerpoint/2010/main" val="332855129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3D13B7-8E9E-42BB-8F4D-0CCE26455008}"/>
              </a:ext>
            </a:extLst>
          </p:cNvPr>
          <p:cNvSpPr>
            <a:spLocks noGrp="1"/>
          </p:cNvSpPr>
          <p:nvPr>
            <p:ph type="ctrTitle"/>
          </p:nvPr>
        </p:nvSpPr>
        <p:spPr/>
        <p:txBody>
          <a:bodyPr>
            <a:normAutofit/>
          </a:bodyPr>
          <a:lstStyle/>
          <a:p>
            <a:r>
              <a:rPr lang="en-US" sz="6000" dirty="0">
                <a:latin typeface="Comic Sans MS" panose="030F0902030302020204" pitchFamily="66" charset="0"/>
              </a:rPr>
              <a:t>Q &amp; A</a:t>
            </a:r>
          </a:p>
        </p:txBody>
      </p:sp>
      <p:sp>
        <p:nvSpPr>
          <p:cNvPr id="3" name="Subtitle 2">
            <a:extLst>
              <a:ext uri="{FF2B5EF4-FFF2-40B4-BE49-F238E27FC236}">
                <a16:creationId xmlns:a16="http://schemas.microsoft.com/office/drawing/2014/main" id="{0AE881EE-D65D-48D7-8CA4-D12A9075449A}"/>
              </a:ext>
            </a:extLst>
          </p:cNvPr>
          <p:cNvSpPr>
            <a:spLocks noGrp="1"/>
          </p:cNvSpPr>
          <p:nvPr>
            <p:ph type="subTitle" idx="1"/>
          </p:nvPr>
        </p:nvSpPr>
        <p:spPr/>
        <p:txBody>
          <a:bodyPr>
            <a:normAutofit/>
          </a:bodyPr>
          <a:lstStyle/>
          <a:p>
            <a:r>
              <a:rPr lang="en-US" sz="4000" dirty="0">
                <a:latin typeface="Comic Sans MS" panose="030F0902030302020204" pitchFamily="66" charset="0"/>
              </a:rPr>
              <a:t>Any Questions?</a:t>
            </a:r>
          </a:p>
        </p:txBody>
      </p:sp>
    </p:spTree>
    <p:extLst>
      <p:ext uri="{BB962C8B-B14F-4D97-AF65-F5344CB8AC3E}">
        <p14:creationId xmlns:p14="http://schemas.microsoft.com/office/powerpoint/2010/main" val="371778158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1717C2-5DBC-4E59-8BB3-763F8AC63E22}"/>
              </a:ext>
            </a:extLst>
          </p:cNvPr>
          <p:cNvSpPr>
            <a:spLocks noGrp="1"/>
          </p:cNvSpPr>
          <p:nvPr>
            <p:ph type="title"/>
          </p:nvPr>
        </p:nvSpPr>
        <p:spPr/>
        <p:txBody>
          <a:bodyPr/>
          <a:lstStyle/>
          <a:p>
            <a:r>
              <a:rPr lang="en-US" dirty="0">
                <a:latin typeface="Comic Sans MS" panose="030F0702030302020204" pitchFamily="66" charset="0"/>
              </a:rPr>
              <a:t>Ending Sounds with “n”</a:t>
            </a:r>
          </a:p>
        </p:txBody>
      </p:sp>
      <p:pic>
        <p:nvPicPr>
          <p:cNvPr id="6" name="Picture 5">
            <a:extLst>
              <a:ext uri="{FF2B5EF4-FFF2-40B4-BE49-F238E27FC236}">
                <a16:creationId xmlns:a16="http://schemas.microsoft.com/office/drawing/2014/main" id="{6E561079-14A7-4290-BB00-D5FBD48C8C59}"/>
              </a:ext>
            </a:extLst>
          </p:cNvPr>
          <p:cNvPicPr>
            <a:picLocks noChangeAspect="1"/>
          </p:cNvPicPr>
          <p:nvPr/>
        </p:nvPicPr>
        <p:blipFill>
          <a:blip r:embed="rId3"/>
          <a:srcRect/>
          <a:stretch/>
        </p:blipFill>
        <p:spPr>
          <a:xfrm>
            <a:off x="324757" y="1335213"/>
            <a:ext cx="3561339" cy="2378975"/>
          </a:xfrm>
          <a:prstGeom prst="rect">
            <a:avLst/>
          </a:prstGeom>
        </p:spPr>
      </p:pic>
      <p:pic>
        <p:nvPicPr>
          <p:cNvPr id="10" name="Picture 9">
            <a:extLst>
              <a:ext uri="{FF2B5EF4-FFF2-40B4-BE49-F238E27FC236}">
                <a16:creationId xmlns:a16="http://schemas.microsoft.com/office/drawing/2014/main" id="{A51A8423-53F7-42DD-8E9A-EFB41EE2B8CC}"/>
              </a:ext>
            </a:extLst>
          </p:cNvPr>
          <p:cNvPicPr>
            <a:picLocks noChangeAspect="1"/>
          </p:cNvPicPr>
          <p:nvPr/>
        </p:nvPicPr>
        <p:blipFill>
          <a:blip r:embed="rId4"/>
          <a:stretch>
            <a:fillRect/>
          </a:stretch>
        </p:blipFill>
        <p:spPr>
          <a:xfrm>
            <a:off x="4859678" y="1335213"/>
            <a:ext cx="3734282" cy="2378975"/>
          </a:xfrm>
          <a:prstGeom prst="rect">
            <a:avLst/>
          </a:prstGeom>
        </p:spPr>
      </p:pic>
      <p:pic>
        <p:nvPicPr>
          <p:cNvPr id="14" name="Picture 13">
            <a:extLst>
              <a:ext uri="{FF2B5EF4-FFF2-40B4-BE49-F238E27FC236}">
                <a16:creationId xmlns:a16="http://schemas.microsoft.com/office/drawing/2014/main" id="{07240997-85C6-4C82-B00D-0B846EC6FA99}"/>
              </a:ext>
            </a:extLst>
          </p:cNvPr>
          <p:cNvPicPr>
            <a:picLocks noChangeAspect="1"/>
          </p:cNvPicPr>
          <p:nvPr/>
        </p:nvPicPr>
        <p:blipFill>
          <a:blip r:embed="rId5"/>
          <a:stretch>
            <a:fillRect/>
          </a:stretch>
        </p:blipFill>
        <p:spPr>
          <a:xfrm>
            <a:off x="2647950" y="4078287"/>
            <a:ext cx="3848100" cy="2505075"/>
          </a:xfrm>
          <a:prstGeom prst="rect">
            <a:avLst/>
          </a:prstGeom>
        </p:spPr>
      </p:pic>
    </p:spTree>
    <p:extLst>
      <p:ext uri="{BB962C8B-B14F-4D97-AF65-F5344CB8AC3E}">
        <p14:creationId xmlns:p14="http://schemas.microsoft.com/office/powerpoint/2010/main" val="6191207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 calcmode="lin" valueType="num">
                                      <p:cBhvr additive="base">
                                        <p:cTn id="13" dur="500" fill="hold"/>
                                        <p:tgtEl>
                                          <p:spTgt spid="10"/>
                                        </p:tgtEl>
                                        <p:attrNameLst>
                                          <p:attrName>ppt_x</p:attrName>
                                        </p:attrNameLst>
                                      </p:cBhvr>
                                      <p:tavLst>
                                        <p:tav tm="0">
                                          <p:val>
                                            <p:strVal val="#ppt_x"/>
                                          </p:val>
                                        </p:tav>
                                        <p:tav tm="100000">
                                          <p:val>
                                            <p:strVal val="#ppt_x"/>
                                          </p:val>
                                        </p:tav>
                                      </p:tavLst>
                                    </p:anim>
                                    <p:anim calcmode="lin" valueType="num">
                                      <p:cBhvr additive="base">
                                        <p:cTn id="1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4"/>
                                        </p:tgtEl>
                                        <p:attrNameLst>
                                          <p:attrName>style.visibility</p:attrName>
                                        </p:attrNameLst>
                                      </p:cBhvr>
                                      <p:to>
                                        <p:strVal val="visible"/>
                                      </p:to>
                                    </p:set>
                                    <p:anim calcmode="lin" valueType="num">
                                      <p:cBhvr additive="base">
                                        <p:cTn id="19" dur="500" fill="hold"/>
                                        <p:tgtEl>
                                          <p:spTgt spid="14"/>
                                        </p:tgtEl>
                                        <p:attrNameLst>
                                          <p:attrName>ppt_x</p:attrName>
                                        </p:attrNameLst>
                                      </p:cBhvr>
                                      <p:tavLst>
                                        <p:tav tm="0">
                                          <p:val>
                                            <p:strVal val="#ppt_x"/>
                                          </p:val>
                                        </p:tav>
                                        <p:tav tm="100000">
                                          <p:val>
                                            <p:strVal val="#ppt_x"/>
                                          </p:val>
                                        </p:tav>
                                      </p:tavLst>
                                    </p:anim>
                                    <p:anim calcmode="lin" valueType="num">
                                      <p:cBhvr additive="base">
                                        <p:cTn id="20"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Listen and Spell </a:t>
            </a:r>
          </a:p>
        </p:txBody>
      </p:sp>
      <p:pic>
        <p:nvPicPr>
          <p:cNvPr id="4" name="Picture 3" descr="Boy, father and grandfather fishing in lake">
            <a:extLst>
              <a:ext uri="{FF2B5EF4-FFF2-40B4-BE49-F238E27FC236}">
                <a16:creationId xmlns:a16="http://schemas.microsoft.com/office/drawing/2014/main" id="{BA6B9B2A-5B3A-47E1-B45B-F8BA83F4FA0A}"/>
              </a:ext>
            </a:extLst>
          </p:cNvPr>
          <p:cNvPicPr>
            <a:picLocks noChangeAspect="1"/>
          </p:cNvPicPr>
          <p:nvPr/>
        </p:nvPicPr>
        <p:blipFill>
          <a:blip r:embed="rId3"/>
          <a:stretch>
            <a:fillRect/>
          </a:stretch>
        </p:blipFill>
        <p:spPr>
          <a:xfrm>
            <a:off x="2005150" y="1718185"/>
            <a:ext cx="5133699" cy="3421630"/>
          </a:xfrm>
          <a:prstGeom prst="rect">
            <a:avLst/>
          </a:prstGeom>
        </p:spPr>
      </p:pic>
      <p:sp>
        <p:nvSpPr>
          <p:cNvPr id="5" name="Rectangle 4">
            <a:extLst>
              <a:ext uri="{FF2B5EF4-FFF2-40B4-BE49-F238E27FC236}">
                <a16:creationId xmlns:a16="http://schemas.microsoft.com/office/drawing/2014/main" id="{12AEA3D1-8500-4279-A74A-0045D75B9DC0}"/>
              </a:ext>
            </a:extLst>
          </p:cNvPr>
          <p:cNvSpPr/>
          <p:nvPr/>
        </p:nvSpPr>
        <p:spPr>
          <a:xfrm>
            <a:off x="2836983" y="5271396"/>
            <a:ext cx="3470032" cy="1311966"/>
          </a:xfrm>
          <a:prstGeom prst="rect">
            <a:avLst/>
          </a:prstGeom>
          <a:solidFill>
            <a:srgbClr val="92D05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pond</a:t>
            </a:r>
          </a:p>
        </p:txBody>
      </p:sp>
      <p:pic>
        <p:nvPicPr>
          <p:cNvPr id="1026" name="Picture 2">
            <a:extLst>
              <a:ext uri="{FF2B5EF4-FFF2-40B4-BE49-F238E27FC236}">
                <a16:creationId xmlns:a16="http://schemas.microsoft.com/office/drawing/2014/main" id="{42D070D2-042F-45FC-9634-1FD21D79D264}"/>
              </a:ext>
            </a:extLst>
          </p:cNvPr>
          <p:cNvPicPr>
            <a:picLocks noChangeAspect="1" noChangeArrowheads="1"/>
          </p:cNvPicPr>
          <p:nvPr/>
        </p:nvPicPr>
        <p:blipFill>
          <a:blip r:embed="rId4"/>
          <a:srcRect/>
          <a:stretch/>
        </p:blipFill>
        <p:spPr bwMode="auto">
          <a:xfrm>
            <a:off x="2713416" y="1417638"/>
            <a:ext cx="3853758" cy="3853758"/>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607E3259-7B85-4271-84AE-5E70EB46BD7A}"/>
              </a:ext>
            </a:extLst>
          </p:cNvPr>
          <p:cNvSpPr/>
          <p:nvPr/>
        </p:nvSpPr>
        <p:spPr>
          <a:xfrm>
            <a:off x="2836983" y="5271396"/>
            <a:ext cx="3470032" cy="1311966"/>
          </a:xfrm>
          <a:prstGeom prst="rect">
            <a:avLst/>
          </a:prstGeom>
          <a:solidFill>
            <a:srgbClr val="92D05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king</a:t>
            </a:r>
          </a:p>
        </p:txBody>
      </p:sp>
      <p:pic>
        <p:nvPicPr>
          <p:cNvPr id="8" name="Picture 7" descr="Athletic man drinking fresh water on the city street">
            <a:extLst>
              <a:ext uri="{FF2B5EF4-FFF2-40B4-BE49-F238E27FC236}">
                <a16:creationId xmlns:a16="http://schemas.microsoft.com/office/drawing/2014/main" id="{A4211FA9-59D2-42AA-A263-6F87BFADC108}"/>
              </a:ext>
            </a:extLst>
          </p:cNvPr>
          <p:cNvPicPr>
            <a:picLocks noChangeAspect="1"/>
          </p:cNvPicPr>
          <p:nvPr/>
        </p:nvPicPr>
        <p:blipFill>
          <a:blip r:embed="rId5"/>
          <a:stretch>
            <a:fillRect/>
          </a:stretch>
        </p:blipFill>
        <p:spPr>
          <a:xfrm>
            <a:off x="1454401" y="1460938"/>
            <a:ext cx="5529957" cy="3691138"/>
          </a:xfrm>
          <a:prstGeom prst="rect">
            <a:avLst/>
          </a:prstGeom>
        </p:spPr>
      </p:pic>
      <p:sp>
        <p:nvSpPr>
          <p:cNvPr id="10" name="Rectangle 9">
            <a:extLst>
              <a:ext uri="{FF2B5EF4-FFF2-40B4-BE49-F238E27FC236}">
                <a16:creationId xmlns:a16="http://schemas.microsoft.com/office/drawing/2014/main" id="{51422E5F-F7BD-4F2E-A2F9-D0A3EE136D4B}"/>
              </a:ext>
            </a:extLst>
          </p:cNvPr>
          <p:cNvSpPr/>
          <p:nvPr/>
        </p:nvSpPr>
        <p:spPr>
          <a:xfrm>
            <a:off x="2836983" y="5277426"/>
            <a:ext cx="3470032" cy="1311966"/>
          </a:xfrm>
          <a:prstGeom prst="rect">
            <a:avLst/>
          </a:prstGeom>
          <a:solidFill>
            <a:srgbClr val="92D05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drink</a:t>
            </a:r>
          </a:p>
        </p:txBody>
      </p:sp>
      <p:pic>
        <p:nvPicPr>
          <p:cNvPr id="11" name="Picture 10" descr="Camping tents hit by the sun rays">
            <a:extLst>
              <a:ext uri="{FF2B5EF4-FFF2-40B4-BE49-F238E27FC236}">
                <a16:creationId xmlns:a16="http://schemas.microsoft.com/office/drawing/2014/main" id="{2874673D-A05C-4D24-AF7A-B7BDDC727133}"/>
              </a:ext>
            </a:extLst>
          </p:cNvPr>
          <p:cNvPicPr>
            <a:picLocks noChangeAspect="1"/>
          </p:cNvPicPr>
          <p:nvPr/>
        </p:nvPicPr>
        <p:blipFill>
          <a:blip r:embed="rId6"/>
          <a:stretch>
            <a:fillRect/>
          </a:stretch>
        </p:blipFill>
        <p:spPr>
          <a:xfrm>
            <a:off x="1608892" y="1454908"/>
            <a:ext cx="5529957" cy="3691138"/>
          </a:xfrm>
          <a:prstGeom prst="rect">
            <a:avLst/>
          </a:prstGeom>
        </p:spPr>
      </p:pic>
      <p:sp>
        <p:nvSpPr>
          <p:cNvPr id="13" name="Rectangle 12">
            <a:extLst>
              <a:ext uri="{FF2B5EF4-FFF2-40B4-BE49-F238E27FC236}">
                <a16:creationId xmlns:a16="http://schemas.microsoft.com/office/drawing/2014/main" id="{17334D3F-CCAA-4C28-AE9F-DA99ABF507B8}"/>
              </a:ext>
            </a:extLst>
          </p:cNvPr>
          <p:cNvSpPr/>
          <p:nvPr/>
        </p:nvSpPr>
        <p:spPr>
          <a:xfrm>
            <a:off x="2836983" y="5283456"/>
            <a:ext cx="3470032" cy="1311966"/>
          </a:xfrm>
          <a:prstGeom prst="rect">
            <a:avLst/>
          </a:prstGeom>
          <a:solidFill>
            <a:srgbClr val="92D050"/>
          </a:solidFill>
          <a:ln>
            <a:solidFill>
              <a:schemeClr val="accent1"/>
            </a:solid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6000" dirty="0">
                <a:solidFill>
                  <a:schemeClr val="bg1"/>
                </a:solidFill>
                <a:latin typeface="Comic Sans MS" panose="030F0702030302020204" pitchFamily="66" charset="0"/>
              </a:rPr>
              <a:t>tent</a:t>
            </a:r>
          </a:p>
        </p:txBody>
      </p:sp>
    </p:spTree>
    <p:extLst>
      <p:ext uri="{BB962C8B-B14F-4D97-AF65-F5344CB8AC3E}">
        <p14:creationId xmlns:p14="http://schemas.microsoft.com/office/powerpoint/2010/main" val="17180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1000"/>
                                        <p:tgtEl>
                                          <p:spTgt spid="5"/>
                                        </p:tgtEl>
                                      </p:cBhvr>
                                    </p:animEffect>
                                    <p:anim calcmode="lin" valueType="num">
                                      <p:cBhvr>
                                        <p:cTn id="14" dur="1000" fill="hold"/>
                                        <p:tgtEl>
                                          <p:spTgt spid="5"/>
                                        </p:tgtEl>
                                        <p:attrNameLst>
                                          <p:attrName>ppt_x</p:attrName>
                                        </p:attrNameLst>
                                      </p:cBhvr>
                                      <p:tavLst>
                                        <p:tav tm="0">
                                          <p:val>
                                            <p:strVal val="#ppt_x"/>
                                          </p:val>
                                        </p:tav>
                                        <p:tav tm="100000">
                                          <p:val>
                                            <p:strVal val="#ppt_x"/>
                                          </p:val>
                                        </p:tav>
                                      </p:tavLst>
                                    </p:anim>
                                    <p:anim calcmode="lin" valueType="num">
                                      <p:cBhvr>
                                        <p:cTn id="15"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026"/>
                                        </p:tgtEl>
                                        <p:attrNameLst>
                                          <p:attrName>style.visibility</p:attrName>
                                        </p:attrNameLst>
                                      </p:cBhvr>
                                      <p:to>
                                        <p:strVal val="visible"/>
                                      </p:to>
                                    </p:set>
                                    <p:anim calcmode="lin" valueType="num">
                                      <p:cBhvr additive="base">
                                        <p:cTn id="20" dur="500" fill="hold"/>
                                        <p:tgtEl>
                                          <p:spTgt spid="1026"/>
                                        </p:tgtEl>
                                        <p:attrNameLst>
                                          <p:attrName>ppt_x</p:attrName>
                                        </p:attrNameLst>
                                      </p:cBhvr>
                                      <p:tavLst>
                                        <p:tav tm="0">
                                          <p:val>
                                            <p:strVal val="#ppt_x"/>
                                          </p:val>
                                        </p:tav>
                                        <p:tav tm="100000">
                                          <p:val>
                                            <p:strVal val="#ppt_x"/>
                                          </p:val>
                                        </p:tav>
                                      </p:tavLst>
                                    </p:anim>
                                    <p:anim calcmode="lin" valueType="num">
                                      <p:cBhvr additive="base">
                                        <p:cTn id="21" dur="500" fill="hold"/>
                                        <p:tgtEl>
                                          <p:spTgt spid="1026"/>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 presetClass="entr" presetSubtype="4" fill="hold" nodeType="clickEffect">
                                  <p:stCondLst>
                                    <p:cond delay="0"/>
                                  </p:stCondLst>
                                  <p:childTnLst>
                                    <p:set>
                                      <p:cBhvr>
                                        <p:cTn id="32" dur="1" fill="hold">
                                          <p:stCondLst>
                                            <p:cond delay="0"/>
                                          </p:stCondLst>
                                        </p:cTn>
                                        <p:tgtEl>
                                          <p:spTgt spid="8"/>
                                        </p:tgtEl>
                                        <p:attrNameLst>
                                          <p:attrName>style.visibility</p:attrName>
                                        </p:attrNameLst>
                                      </p:cBhvr>
                                      <p:to>
                                        <p:strVal val="visible"/>
                                      </p:to>
                                    </p:set>
                                    <p:anim calcmode="lin" valueType="num">
                                      <p:cBhvr additive="base">
                                        <p:cTn id="33" dur="500" fill="hold"/>
                                        <p:tgtEl>
                                          <p:spTgt spid="8"/>
                                        </p:tgtEl>
                                        <p:attrNameLst>
                                          <p:attrName>ppt_x</p:attrName>
                                        </p:attrNameLst>
                                      </p:cBhvr>
                                      <p:tavLst>
                                        <p:tav tm="0">
                                          <p:val>
                                            <p:strVal val="#ppt_x"/>
                                          </p:val>
                                        </p:tav>
                                        <p:tav tm="100000">
                                          <p:val>
                                            <p:strVal val="#ppt_x"/>
                                          </p:val>
                                        </p:tav>
                                      </p:tavLst>
                                    </p:anim>
                                    <p:anim calcmode="lin" valueType="num">
                                      <p:cBhvr additive="base">
                                        <p:cTn id="3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2" presetClass="entr" presetSubtype="0" fill="hold" grpId="0"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1000"/>
                                        <p:tgtEl>
                                          <p:spTgt spid="10"/>
                                        </p:tgtEl>
                                      </p:cBhvr>
                                    </p:animEffect>
                                    <p:anim calcmode="lin" valueType="num">
                                      <p:cBhvr>
                                        <p:cTn id="40" dur="1000" fill="hold"/>
                                        <p:tgtEl>
                                          <p:spTgt spid="10"/>
                                        </p:tgtEl>
                                        <p:attrNameLst>
                                          <p:attrName>ppt_x</p:attrName>
                                        </p:attrNameLst>
                                      </p:cBhvr>
                                      <p:tavLst>
                                        <p:tav tm="0">
                                          <p:val>
                                            <p:strVal val="#ppt_x"/>
                                          </p:val>
                                        </p:tav>
                                        <p:tav tm="100000">
                                          <p:val>
                                            <p:strVal val="#ppt_x"/>
                                          </p:val>
                                        </p:tav>
                                      </p:tavLst>
                                    </p:anim>
                                    <p:anim calcmode="lin" valueType="num">
                                      <p:cBhvr>
                                        <p:cTn id="4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48" fill="hold">
                      <p:stCondLst>
                        <p:cond delay="indefinite"/>
                      </p:stCondLst>
                      <p:childTnLst>
                        <p:par>
                          <p:cTn id="49" fill="hold">
                            <p:stCondLst>
                              <p:cond delay="0"/>
                            </p:stCondLst>
                            <p:childTnLst>
                              <p:par>
                                <p:cTn id="50" presetID="42" presetClass="entr" presetSubtype="0" fill="hold" grpId="0" nodeType="clickEffect">
                                  <p:stCondLst>
                                    <p:cond delay="0"/>
                                  </p:stCondLst>
                                  <p:childTnLst>
                                    <p:set>
                                      <p:cBhvr>
                                        <p:cTn id="51" dur="1" fill="hold">
                                          <p:stCondLst>
                                            <p:cond delay="0"/>
                                          </p:stCondLst>
                                        </p:cTn>
                                        <p:tgtEl>
                                          <p:spTgt spid="13"/>
                                        </p:tgtEl>
                                        <p:attrNameLst>
                                          <p:attrName>style.visibility</p:attrName>
                                        </p:attrNameLst>
                                      </p:cBhvr>
                                      <p:to>
                                        <p:strVal val="visible"/>
                                      </p:to>
                                    </p:set>
                                    <p:animEffect transition="in" filter="fade">
                                      <p:cBhvr>
                                        <p:cTn id="52" dur="1000"/>
                                        <p:tgtEl>
                                          <p:spTgt spid="13"/>
                                        </p:tgtEl>
                                      </p:cBhvr>
                                    </p:animEffect>
                                    <p:anim calcmode="lin" valueType="num">
                                      <p:cBhvr>
                                        <p:cTn id="53" dur="1000" fill="hold"/>
                                        <p:tgtEl>
                                          <p:spTgt spid="13"/>
                                        </p:tgtEl>
                                        <p:attrNameLst>
                                          <p:attrName>ppt_x</p:attrName>
                                        </p:attrNameLst>
                                      </p:cBhvr>
                                      <p:tavLst>
                                        <p:tav tm="0">
                                          <p:val>
                                            <p:strVal val="#ppt_x"/>
                                          </p:val>
                                        </p:tav>
                                        <p:tav tm="100000">
                                          <p:val>
                                            <p:strVal val="#ppt_x"/>
                                          </p:val>
                                        </p:tav>
                                      </p:tavLst>
                                    </p:anim>
                                    <p:anim calcmode="lin" valueType="num">
                                      <p:cBhvr>
                                        <p:cTn id="5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7" grpId="0" animBg="1"/>
      <p:bldP spid="10" grpId="0" animBg="1"/>
      <p:bldP spid="13"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Wall </a:t>
            </a:r>
          </a:p>
        </p:txBody>
      </p:sp>
      <p:sp>
        <p:nvSpPr>
          <p:cNvPr id="3" name="Rectangle: Rounded Corners 2">
            <a:extLst>
              <a:ext uri="{FF2B5EF4-FFF2-40B4-BE49-F238E27FC236}">
                <a16:creationId xmlns:a16="http://schemas.microsoft.com/office/drawing/2014/main" id="{876955D4-DE2D-43A9-BC3B-9DBE717104B0}"/>
              </a:ext>
            </a:extLst>
          </p:cNvPr>
          <p:cNvSpPr/>
          <p:nvPr/>
        </p:nvSpPr>
        <p:spPr>
          <a:xfrm>
            <a:off x="768626" y="2186609"/>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around</a:t>
            </a:r>
          </a:p>
        </p:txBody>
      </p:sp>
      <p:sp>
        <p:nvSpPr>
          <p:cNvPr id="5" name="Rectangle: Rounded Corners 4">
            <a:extLst>
              <a:ext uri="{FF2B5EF4-FFF2-40B4-BE49-F238E27FC236}">
                <a16:creationId xmlns:a16="http://schemas.microsoft.com/office/drawing/2014/main" id="{6EA1B75E-2A31-4492-BA1D-AEFDC3A36DE7}"/>
              </a:ext>
            </a:extLst>
          </p:cNvPr>
          <p:cNvSpPr/>
          <p:nvPr/>
        </p:nvSpPr>
        <p:spPr>
          <a:xfrm>
            <a:off x="768626" y="2186609"/>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both</a:t>
            </a:r>
          </a:p>
        </p:txBody>
      </p:sp>
      <p:sp>
        <p:nvSpPr>
          <p:cNvPr id="6" name="Rectangle: Rounded Corners 5">
            <a:extLst>
              <a:ext uri="{FF2B5EF4-FFF2-40B4-BE49-F238E27FC236}">
                <a16:creationId xmlns:a16="http://schemas.microsoft.com/office/drawing/2014/main" id="{75B76696-B433-4349-8811-2B2A11FBF201}"/>
              </a:ext>
            </a:extLst>
          </p:cNvPr>
          <p:cNvSpPr/>
          <p:nvPr/>
        </p:nvSpPr>
        <p:spPr>
          <a:xfrm>
            <a:off x="768626" y="2186609"/>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don’t</a:t>
            </a:r>
          </a:p>
        </p:txBody>
      </p:sp>
      <p:sp>
        <p:nvSpPr>
          <p:cNvPr id="7" name="Rectangle: Rounded Corners 6">
            <a:extLst>
              <a:ext uri="{FF2B5EF4-FFF2-40B4-BE49-F238E27FC236}">
                <a16:creationId xmlns:a16="http://schemas.microsoft.com/office/drawing/2014/main" id="{ADE7077B-BB38-4F48-8985-7291FD0193E3}"/>
              </a:ext>
            </a:extLst>
          </p:cNvPr>
          <p:cNvSpPr/>
          <p:nvPr/>
        </p:nvSpPr>
        <p:spPr>
          <a:xfrm>
            <a:off x="768626" y="2186608"/>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gave</a:t>
            </a:r>
          </a:p>
        </p:txBody>
      </p:sp>
      <p:sp>
        <p:nvSpPr>
          <p:cNvPr id="8" name="Rectangle: Rounded Corners 7">
            <a:extLst>
              <a:ext uri="{FF2B5EF4-FFF2-40B4-BE49-F238E27FC236}">
                <a16:creationId xmlns:a16="http://schemas.microsoft.com/office/drawing/2014/main" id="{98FA27BE-2D84-4DF1-9311-8572998F8198}"/>
              </a:ext>
            </a:extLst>
          </p:cNvPr>
          <p:cNvSpPr/>
          <p:nvPr/>
        </p:nvSpPr>
        <p:spPr>
          <a:xfrm>
            <a:off x="768626" y="2186607"/>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many</a:t>
            </a:r>
          </a:p>
        </p:txBody>
      </p:sp>
      <p:sp>
        <p:nvSpPr>
          <p:cNvPr id="9" name="Rectangle: Rounded Corners 8">
            <a:extLst>
              <a:ext uri="{FF2B5EF4-FFF2-40B4-BE49-F238E27FC236}">
                <a16:creationId xmlns:a16="http://schemas.microsoft.com/office/drawing/2014/main" id="{DBD8F8E9-B476-4E8A-A257-D006D3AA2E14}"/>
              </a:ext>
            </a:extLst>
          </p:cNvPr>
          <p:cNvSpPr/>
          <p:nvPr/>
        </p:nvSpPr>
        <p:spPr>
          <a:xfrm>
            <a:off x="768626" y="2186606"/>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right</a:t>
            </a:r>
          </a:p>
        </p:txBody>
      </p:sp>
      <p:sp>
        <p:nvSpPr>
          <p:cNvPr id="10" name="Rectangle: Rounded Corners 9">
            <a:extLst>
              <a:ext uri="{FF2B5EF4-FFF2-40B4-BE49-F238E27FC236}">
                <a16:creationId xmlns:a16="http://schemas.microsoft.com/office/drawing/2014/main" id="{0B31A45B-0CD7-4D78-AF6E-44EF71659973}"/>
              </a:ext>
            </a:extLst>
          </p:cNvPr>
          <p:cNvSpPr/>
          <p:nvPr/>
        </p:nvSpPr>
        <p:spPr>
          <a:xfrm>
            <a:off x="768626" y="2186609"/>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their</a:t>
            </a:r>
          </a:p>
        </p:txBody>
      </p:sp>
      <p:sp>
        <p:nvSpPr>
          <p:cNvPr id="11" name="Rectangle: Rounded Corners 10">
            <a:extLst>
              <a:ext uri="{FF2B5EF4-FFF2-40B4-BE49-F238E27FC236}">
                <a16:creationId xmlns:a16="http://schemas.microsoft.com/office/drawing/2014/main" id="{12CCD5B9-84DB-46AE-9A59-AF79B2AC4A02}"/>
              </a:ext>
            </a:extLst>
          </p:cNvPr>
          <p:cNvSpPr/>
          <p:nvPr/>
        </p:nvSpPr>
        <p:spPr>
          <a:xfrm>
            <a:off x="768626" y="2186605"/>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use</a:t>
            </a:r>
          </a:p>
        </p:txBody>
      </p:sp>
      <p:sp>
        <p:nvSpPr>
          <p:cNvPr id="12" name="Rectangle: Rounded Corners 11">
            <a:extLst>
              <a:ext uri="{FF2B5EF4-FFF2-40B4-BE49-F238E27FC236}">
                <a16:creationId xmlns:a16="http://schemas.microsoft.com/office/drawing/2014/main" id="{8CEFE4DF-EF8E-494F-9384-91FDD27CB4CD}"/>
              </a:ext>
            </a:extLst>
          </p:cNvPr>
          <p:cNvSpPr/>
          <p:nvPr/>
        </p:nvSpPr>
        <p:spPr>
          <a:xfrm>
            <a:off x="768626" y="2186609"/>
            <a:ext cx="7606748" cy="390939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7200" dirty="0">
                <a:solidFill>
                  <a:schemeClr val="bg1"/>
                </a:solidFill>
                <a:latin typeface="Comic Sans MS" panose="030F0702030302020204" pitchFamily="66" charset="0"/>
              </a:rPr>
              <a:t>with</a:t>
            </a:r>
          </a:p>
        </p:txBody>
      </p:sp>
    </p:spTree>
    <p:extLst>
      <p:ext uri="{BB962C8B-B14F-4D97-AF65-F5344CB8AC3E}">
        <p14:creationId xmlns:p14="http://schemas.microsoft.com/office/powerpoint/2010/main" val="14605615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6"/>
                                        </p:tgtEl>
                                        <p:attrNameLst>
                                          <p:attrName>style.visibility</p:attrName>
                                        </p:attrNameLst>
                                      </p:cBhvr>
                                      <p:to>
                                        <p:strVal val="visible"/>
                                      </p:to>
                                    </p:set>
                                    <p:anim calcmode="lin" valueType="num">
                                      <p:cBhvr additive="base">
                                        <p:cTn id="19" dur="500" fill="hold"/>
                                        <p:tgtEl>
                                          <p:spTgt spid="6"/>
                                        </p:tgtEl>
                                        <p:attrNameLst>
                                          <p:attrName>ppt_x</p:attrName>
                                        </p:attrNameLst>
                                      </p:cBhvr>
                                      <p:tavLst>
                                        <p:tav tm="0">
                                          <p:val>
                                            <p:strVal val="#ppt_x"/>
                                          </p:val>
                                        </p:tav>
                                        <p:tav tm="100000">
                                          <p:val>
                                            <p:strVal val="#ppt_x"/>
                                          </p:val>
                                        </p:tav>
                                      </p:tavLst>
                                    </p:anim>
                                    <p:anim calcmode="lin" valueType="num">
                                      <p:cBhvr additive="base">
                                        <p:cTn id="20"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 calcmode="lin" valueType="num">
                                      <p:cBhvr additive="base">
                                        <p:cTn id="25" dur="500" fill="hold"/>
                                        <p:tgtEl>
                                          <p:spTgt spid="7"/>
                                        </p:tgtEl>
                                        <p:attrNameLst>
                                          <p:attrName>ppt_x</p:attrName>
                                        </p:attrNameLst>
                                      </p:cBhvr>
                                      <p:tavLst>
                                        <p:tav tm="0">
                                          <p:val>
                                            <p:strVal val="#ppt_x"/>
                                          </p:val>
                                        </p:tav>
                                        <p:tav tm="100000">
                                          <p:val>
                                            <p:strVal val="#ppt_x"/>
                                          </p:val>
                                        </p:tav>
                                      </p:tavLst>
                                    </p:anim>
                                    <p:anim calcmode="lin" valueType="num">
                                      <p:cBhvr additive="base">
                                        <p:cTn id="2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 calcmode="lin" valueType="num">
                                      <p:cBhvr additive="base">
                                        <p:cTn id="31" dur="500" fill="hold"/>
                                        <p:tgtEl>
                                          <p:spTgt spid="8"/>
                                        </p:tgtEl>
                                        <p:attrNameLst>
                                          <p:attrName>ppt_x</p:attrName>
                                        </p:attrNameLst>
                                      </p:cBhvr>
                                      <p:tavLst>
                                        <p:tav tm="0">
                                          <p:val>
                                            <p:strVal val="#ppt_x"/>
                                          </p:val>
                                        </p:tav>
                                        <p:tav tm="100000">
                                          <p:val>
                                            <p:strVal val="#ppt_x"/>
                                          </p:val>
                                        </p:tav>
                                      </p:tavLst>
                                    </p:anim>
                                    <p:anim calcmode="lin" valueType="num">
                                      <p:cBhvr additive="base">
                                        <p:cTn id="32"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 calcmode="lin" valueType="num">
                                      <p:cBhvr additive="base">
                                        <p:cTn id="43" dur="500" fill="hold"/>
                                        <p:tgtEl>
                                          <p:spTgt spid="10"/>
                                        </p:tgtEl>
                                        <p:attrNameLst>
                                          <p:attrName>ppt_x</p:attrName>
                                        </p:attrNameLst>
                                      </p:cBhvr>
                                      <p:tavLst>
                                        <p:tav tm="0">
                                          <p:val>
                                            <p:strVal val="#ppt_x"/>
                                          </p:val>
                                        </p:tav>
                                        <p:tav tm="100000">
                                          <p:val>
                                            <p:strVal val="#ppt_x"/>
                                          </p:val>
                                        </p:tav>
                                      </p:tavLst>
                                    </p:anim>
                                    <p:anim calcmode="lin" valueType="num">
                                      <p:cBhvr additive="base">
                                        <p:cTn id="44"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11"/>
                                        </p:tgtEl>
                                        <p:attrNameLst>
                                          <p:attrName>style.visibility</p:attrName>
                                        </p:attrNameLst>
                                      </p:cBhvr>
                                      <p:to>
                                        <p:strVal val="visible"/>
                                      </p:to>
                                    </p:set>
                                    <p:anim calcmode="lin" valueType="num">
                                      <p:cBhvr additive="base">
                                        <p:cTn id="49" dur="500" fill="hold"/>
                                        <p:tgtEl>
                                          <p:spTgt spid="11"/>
                                        </p:tgtEl>
                                        <p:attrNameLst>
                                          <p:attrName>ppt_x</p:attrName>
                                        </p:attrNameLst>
                                      </p:cBhvr>
                                      <p:tavLst>
                                        <p:tav tm="0">
                                          <p:val>
                                            <p:strVal val="#ppt_x"/>
                                          </p:val>
                                        </p:tav>
                                        <p:tav tm="100000">
                                          <p:val>
                                            <p:strVal val="#ppt_x"/>
                                          </p:val>
                                        </p:tav>
                                      </p:tavLst>
                                    </p:anim>
                                    <p:anim calcmode="lin" valueType="num">
                                      <p:cBhvr additive="base">
                                        <p:cTn id="50"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12"/>
                                        </p:tgtEl>
                                        <p:attrNameLst>
                                          <p:attrName>style.visibility</p:attrName>
                                        </p:attrNameLst>
                                      </p:cBhvr>
                                      <p:to>
                                        <p:strVal val="visible"/>
                                      </p:to>
                                    </p:set>
                                    <p:anim calcmode="lin" valueType="num">
                                      <p:cBhvr additive="base">
                                        <p:cTn id="55" dur="500" fill="hold"/>
                                        <p:tgtEl>
                                          <p:spTgt spid="12"/>
                                        </p:tgtEl>
                                        <p:attrNameLst>
                                          <p:attrName>ppt_x</p:attrName>
                                        </p:attrNameLst>
                                      </p:cBhvr>
                                      <p:tavLst>
                                        <p:tav tm="0">
                                          <p:val>
                                            <p:strVal val="#ppt_x"/>
                                          </p:val>
                                        </p:tav>
                                        <p:tav tm="100000">
                                          <p:val>
                                            <p:strVal val="#ppt_x"/>
                                          </p:val>
                                        </p:tav>
                                      </p:tavLst>
                                    </p:anim>
                                    <p:anim calcmode="lin" valueType="num">
                                      <p:cBhvr additive="base">
                                        <p:cTn id="5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animBg="1"/>
      <p:bldP spid="6" grpId="0" animBg="1"/>
      <p:bldP spid="7" grpId="0" animBg="1"/>
      <p:bldP spid="8" grpId="0" animBg="1"/>
      <p:bldP spid="9" grpId="0" animBg="1"/>
      <p:bldP spid="10" grpId="0" animBg="1"/>
      <p:bldP spid="11" grpId="0" animBg="1"/>
      <p:bldP spid="12"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Sight Word Practice</a:t>
            </a:r>
          </a:p>
        </p:txBody>
      </p:sp>
      <p:sp>
        <p:nvSpPr>
          <p:cNvPr id="3" name="Rectangle: Rounded Corners 2">
            <a:extLst>
              <a:ext uri="{FF2B5EF4-FFF2-40B4-BE49-F238E27FC236}">
                <a16:creationId xmlns:a16="http://schemas.microsoft.com/office/drawing/2014/main" id="{9F397DC7-BAD8-46A9-97D5-1F52264E666B}"/>
              </a:ext>
            </a:extLst>
          </p:cNvPr>
          <p:cNvSpPr/>
          <p:nvPr/>
        </p:nvSpPr>
        <p:spPr>
          <a:xfrm>
            <a:off x="722243" y="1716157"/>
            <a:ext cx="7699513" cy="247850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This must be ____ house. </a:t>
            </a:r>
          </a:p>
        </p:txBody>
      </p:sp>
      <p:sp>
        <p:nvSpPr>
          <p:cNvPr id="4" name="Rectangle: Rounded Corners 3">
            <a:extLst>
              <a:ext uri="{FF2B5EF4-FFF2-40B4-BE49-F238E27FC236}">
                <a16:creationId xmlns:a16="http://schemas.microsoft.com/office/drawing/2014/main" id="{D2679CCC-AAB4-433F-954D-0812893B176E}"/>
              </a:ext>
            </a:extLst>
          </p:cNvPr>
          <p:cNvSpPr/>
          <p:nvPr/>
        </p:nvSpPr>
        <p:spPr>
          <a:xfrm>
            <a:off x="874643" y="5141843"/>
            <a:ext cx="2292627" cy="1441519"/>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their</a:t>
            </a:r>
          </a:p>
        </p:txBody>
      </p:sp>
      <p:sp>
        <p:nvSpPr>
          <p:cNvPr id="5" name="Rectangle: Rounded Corners 4">
            <a:extLst>
              <a:ext uri="{FF2B5EF4-FFF2-40B4-BE49-F238E27FC236}">
                <a16:creationId xmlns:a16="http://schemas.microsoft.com/office/drawing/2014/main" id="{A45219CD-4AE8-4FF3-8EDF-55609F50C286}"/>
              </a:ext>
            </a:extLst>
          </p:cNvPr>
          <p:cNvSpPr/>
          <p:nvPr/>
        </p:nvSpPr>
        <p:spPr>
          <a:xfrm>
            <a:off x="5976732" y="5141843"/>
            <a:ext cx="2292627" cy="1441519"/>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don’t</a:t>
            </a:r>
          </a:p>
        </p:txBody>
      </p:sp>
      <p:sp>
        <p:nvSpPr>
          <p:cNvPr id="6" name="Rectangle: Rounded Corners 5">
            <a:extLst>
              <a:ext uri="{FF2B5EF4-FFF2-40B4-BE49-F238E27FC236}">
                <a16:creationId xmlns:a16="http://schemas.microsoft.com/office/drawing/2014/main" id="{1C873290-1E4D-4E6C-A129-361ABA2760EA}"/>
              </a:ext>
            </a:extLst>
          </p:cNvPr>
          <p:cNvSpPr/>
          <p:nvPr/>
        </p:nvSpPr>
        <p:spPr>
          <a:xfrm>
            <a:off x="3425687" y="5141843"/>
            <a:ext cx="2292627" cy="1441519"/>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gave</a:t>
            </a:r>
          </a:p>
        </p:txBody>
      </p:sp>
      <p:sp>
        <p:nvSpPr>
          <p:cNvPr id="7" name="Rectangle: Rounded Corners 6">
            <a:extLst>
              <a:ext uri="{FF2B5EF4-FFF2-40B4-BE49-F238E27FC236}">
                <a16:creationId xmlns:a16="http://schemas.microsoft.com/office/drawing/2014/main" id="{D0976E3C-1E2C-4484-B2D0-B3ED423C6624}"/>
              </a:ext>
            </a:extLst>
          </p:cNvPr>
          <p:cNvSpPr/>
          <p:nvPr/>
        </p:nvSpPr>
        <p:spPr>
          <a:xfrm>
            <a:off x="722243" y="1716157"/>
            <a:ext cx="7699513" cy="247850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I ____ think we should be here without permission. </a:t>
            </a:r>
          </a:p>
        </p:txBody>
      </p:sp>
      <p:sp>
        <p:nvSpPr>
          <p:cNvPr id="8" name="Rectangle: Rounded Corners 7">
            <a:extLst>
              <a:ext uri="{FF2B5EF4-FFF2-40B4-BE49-F238E27FC236}">
                <a16:creationId xmlns:a16="http://schemas.microsoft.com/office/drawing/2014/main" id="{9F6FA756-948C-4BC6-902D-D9726BF36677}"/>
              </a:ext>
            </a:extLst>
          </p:cNvPr>
          <p:cNvSpPr/>
          <p:nvPr/>
        </p:nvSpPr>
        <p:spPr>
          <a:xfrm>
            <a:off x="722242" y="1716156"/>
            <a:ext cx="7699513" cy="2478501"/>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5400" dirty="0">
                <a:solidFill>
                  <a:schemeClr val="bg1"/>
                </a:solidFill>
                <a:latin typeface="Comic Sans MS" panose="030F0702030302020204" pitchFamily="66" charset="0"/>
              </a:rPr>
              <a:t>My mom ____ me specific instructions. </a:t>
            </a:r>
          </a:p>
        </p:txBody>
      </p:sp>
    </p:spTree>
    <p:extLst>
      <p:ext uri="{BB962C8B-B14F-4D97-AF65-F5344CB8AC3E}">
        <p14:creationId xmlns:p14="http://schemas.microsoft.com/office/powerpoint/2010/main" val="711596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mph" presetSubtype="2" fill="hold" nodeType="clickEffect">
                                  <p:stCondLst>
                                    <p:cond delay="0"/>
                                  </p:stCondLst>
                                  <p:childTnLst>
                                    <p:animClr clrSpc="rgb" dir="cw">
                                      <p:cBhvr>
                                        <p:cTn id="6" dur="2000" fill="hold"/>
                                        <p:tgtEl>
                                          <p:spTgt spid="4"/>
                                        </p:tgtEl>
                                        <p:attrNameLst>
                                          <p:attrName>fillcolor</p:attrName>
                                        </p:attrNameLst>
                                      </p:cBhvr>
                                      <p:to>
                                        <a:schemeClr val="accent2"/>
                                      </p:to>
                                    </p:animClr>
                                    <p:set>
                                      <p:cBhvr>
                                        <p:cTn id="7" dur="2000" fill="hold"/>
                                        <p:tgtEl>
                                          <p:spTgt spid="4"/>
                                        </p:tgtEl>
                                        <p:attrNameLst>
                                          <p:attrName>fill.type</p:attrName>
                                        </p:attrNameLst>
                                      </p:cBhvr>
                                      <p:to>
                                        <p:strVal val="solid"/>
                                      </p:to>
                                    </p:set>
                                    <p:set>
                                      <p:cBhvr>
                                        <p:cTn id="8" dur="2000" fill="hold"/>
                                        <p:tgtEl>
                                          <p:spTgt spid="4"/>
                                        </p:tgtEl>
                                        <p:attrNameLst>
                                          <p:attrName>fill.on</p:attrName>
                                        </p:attrNameLst>
                                      </p:cBhvr>
                                      <p:to>
                                        <p:strVal val="true"/>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 presetClass="emph" presetSubtype="2" fill="hold" nodeType="clickEffect">
                                  <p:stCondLst>
                                    <p:cond delay="0"/>
                                  </p:stCondLst>
                                  <p:childTnLst>
                                    <p:animClr clrSpc="rgb" dir="cw">
                                      <p:cBhvr>
                                        <p:cTn id="18" dur="2000" fill="hold"/>
                                        <p:tgtEl>
                                          <p:spTgt spid="5"/>
                                        </p:tgtEl>
                                        <p:attrNameLst>
                                          <p:attrName>fillcolor</p:attrName>
                                        </p:attrNameLst>
                                      </p:cBhvr>
                                      <p:to>
                                        <a:schemeClr val="accent2"/>
                                      </p:to>
                                    </p:animClr>
                                    <p:set>
                                      <p:cBhvr>
                                        <p:cTn id="19" dur="2000" fill="hold"/>
                                        <p:tgtEl>
                                          <p:spTgt spid="5"/>
                                        </p:tgtEl>
                                        <p:attrNameLst>
                                          <p:attrName>fill.type</p:attrName>
                                        </p:attrNameLst>
                                      </p:cBhvr>
                                      <p:to>
                                        <p:strVal val="solid"/>
                                      </p:to>
                                    </p:set>
                                    <p:set>
                                      <p:cBhvr>
                                        <p:cTn id="20" dur="2000" fill="hold"/>
                                        <p:tgtEl>
                                          <p:spTgt spid="5"/>
                                        </p:tgtEl>
                                        <p:attrNameLst>
                                          <p:attrName>fill.on</p:attrName>
                                        </p:attrNameLst>
                                      </p:cBhvr>
                                      <p:to>
                                        <p:strVal val="true"/>
                                      </p:to>
                                    </p:set>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 calcmode="lin" valueType="num">
                                      <p:cBhvr additive="base">
                                        <p:cTn id="25" dur="500" fill="hold"/>
                                        <p:tgtEl>
                                          <p:spTgt spid="8"/>
                                        </p:tgtEl>
                                        <p:attrNameLst>
                                          <p:attrName>ppt_x</p:attrName>
                                        </p:attrNameLst>
                                      </p:cBhvr>
                                      <p:tavLst>
                                        <p:tav tm="0">
                                          <p:val>
                                            <p:strVal val="#ppt_x"/>
                                          </p:val>
                                        </p:tav>
                                        <p:tav tm="100000">
                                          <p:val>
                                            <p:strVal val="#ppt_x"/>
                                          </p:val>
                                        </p:tav>
                                      </p:tavLst>
                                    </p:anim>
                                    <p:anim calcmode="lin" valueType="num">
                                      <p:cBhvr additive="base">
                                        <p:cTn id="26"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1" presetClass="emph" presetSubtype="2" fill="hold" nodeType="clickEffect">
                                  <p:stCondLst>
                                    <p:cond delay="0"/>
                                  </p:stCondLst>
                                  <p:childTnLst>
                                    <p:animClr clrSpc="rgb" dir="cw">
                                      <p:cBhvr>
                                        <p:cTn id="30" dur="2000" fill="hold"/>
                                        <p:tgtEl>
                                          <p:spTgt spid="6"/>
                                        </p:tgtEl>
                                        <p:attrNameLst>
                                          <p:attrName>fillcolor</p:attrName>
                                        </p:attrNameLst>
                                      </p:cBhvr>
                                      <p:to>
                                        <a:schemeClr val="accent2"/>
                                      </p:to>
                                    </p:animClr>
                                    <p:set>
                                      <p:cBhvr>
                                        <p:cTn id="31" dur="2000" fill="hold"/>
                                        <p:tgtEl>
                                          <p:spTgt spid="6"/>
                                        </p:tgtEl>
                                        <p:attrNameLst>
                                          <p:attrName>fill.type</p:attrName>
                                        </p:attrNameLst>
                                      </p:cBhvr>
                                      <p:to>
                                        <p:strVal val="solid"/>
                                      </p:to>
                                    </p:set>
                                    <p:set>
                                      <p:cBhvr>
                                        <p:cTn id="32" dur="2000" fill="hold"/>
                                        <p:tgtEl>
                                          <p:spTgt spid="6"/>
                                        </p:tgtEl>
                                        <p:attrNameLst>
                                          <p:attrName>fill.on</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036EE-1E90-4BF1-B5BF-4699F17A5255}"/>
              </a:ext>
            </a:extLst>
          </p:cNvPr>
          <p:cNvSpPr>
            <a:spLocks noGrp="1"/>
          </p:cNvSpPr>
          <p:nvPr>
            <p:ph type="title"/>
          </p:nvPr>
        </p:nvSpPr>
        <p:spPr/>
        <p:txBody>
          <a:bodyPr/>
          <a:lstStyle/>
          <a:p>
            <a:r>
              <a:rPr lang="en-US" dirty="0">
                <a:latin typeface="Comic Sans MS" panose="030F0702030302020204" pitchFamily="66" charset="0"/>
              </a:rPr>
              <a:t>The Retelling Hand  </a:t>
            </a:r>
          </a:p>
        </p:txBody>
      </p:sp>
      <p:pic>
        <p:nvPicPr>
          <p:cNvPr id="6" name="Graphic 5" descr="Hand outline">
            <a:extLst>
              <a:ext uri="{FF2B5EF4-FFF2-40B4-BE49-F238E27FC236}">
                <a16:creationId xmlns:a16="http://schemas.microsoft.com/office/drawing/2014/main" id="{FD247221-744C-4C12-A611-3C7A2C8026F8}"/>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493782" y="1417638"/>
            <a:ext cx="6156435" cy="6156435"/>
          </a:xfrm>
          <a:prstGeom prst="rect">
            <a:avLst/>
          </a:prstGeom>
        </p:spPr>
      </p:pic>
      <p:sp>
        <p:nvSpPr>
          <p:cNvPr id="7" name="Rectangle: Rounded Corners 6">
            <a:extLst>
              <a:ext uri="{FF2B5EF4-FFF2-40B4-BE49-F238E27FC236}">
                <a16:creationId xmlns:a16="http://schemas.microsoft.com/office/drawing/2014/main" id="{D30925FB-47E9-40E7-B2B6-49EFD492CF09}"/>
              </a:ext>
            </a:extLst>
          </p:cNvPr>
          <p:cNvSpPr/>
          <p:nvPr/>
        </p:nvSpPr>
        <p:spPr>
          <a:xfrm>
            <a:off x="0" y="1535879"/>
            <a:ext cx="2644726" cy="465390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Characters</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 Who is in the story. List people, animals, or creatures. </a:t>
            </a:r>
          </a:p>
        </p:txBody>
      </p:sp>
      <p:sp>
        <p:nvSpPr>
          <p:cNvPr id="28" name="Rectangle: Rounded Corners 27">
            <a:extLst>
              <a:ext uri="{FF2B5EF4-FFF2-40B4-BE49-F238E27FC236}">
                <a16:creationId xmlns:a16="http://schemas.microsoft.com/office/drawing/2014/main" id="{B8025EFF-70F6-4899-8627-067909D747B9}"/>
              </a:ext>
            </a:extLst>
          </p:cNvPr>
          <p:cNvSpPr/>
          <p:nvPr/>
        </p:nvSpPr>
        <p:spPr>
          <a:xfrm>
            <a:off x="543970" y="1377511"/>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Setting: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The when and where the story took place. </a:t>
            </a:r>
          </a:p>
        </p:txBody>
      </p:sp>
      <p:sp>
        <p:nvSpPr>
          <p:cNvPr id="29" name="Rectangle: Rounded Corners 28">
            <a:extLst>
              <a:ext uri="{FF2B5EF4-FFF2-40B4-BE49-F238E27FC236}">
                <a16:creationId xmlns:a16="http://schemas.microsoft.com/office/drawing/2014/main" id="{02188362-3539-415A-A56D-88AECC0FF2A4}"/>
              </a:ext>
            </a:extLst>
          </p:cNvPr>
          <p:cNvSpPr/>
          <p:nvPr/>
        </p:nvSpPr>
        <p:spPr>
          <a:xfrm>
            <a:off x="1087940" y="117138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Problem: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What went wrong in the story?  </a:t>
            </a:r>
          </a:p>
        </p:txBody>
      </p:sp>
      <p:sp>
        <p:nvSpPr>
          <p:cNvPr id="30" name="Rectangle: Rounded Corners 29">
            <a:extLst>
              <a:ext uri="{FF2B5EF4-FFF2-40B4-BE49-F238E27FC236}">
                <a16:creationId xmlns:a16="http://schemas.microsoft.com/office/drawing/2014/main" id="{32397E7D-2226-442E-99A8-DF5A87C3A8AB}"/>
              </a:ext>
            </a:extLst>
          </p:cNvPr>
          <p:cNvSpPr/>
          <p:nvPr/>
        </p:nvSpPr>
        <p:spPr>
          <a:xfrm>
            <a:off x="2027840" y="2872357"/>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BME: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Recall details about the beginning, middle, and end of the story. </a:t>
            </a:r>
          </a:p>
        </p:txBody>
      </p:sp>
      <p:sp>
        <p:nvSpPr>
          <p:cNvPr id="31" name="Rectangle: Rounded Corners 30">
            <a:extLst>
              <a:ext uri="{FF2B5EF4-FFF2-40B4-BE49-F238E27FC236}">
                <a16:creationId xmlns:a16="http://schemas.microsoft.com/office/drawing/2014/main" id="{453157DC-6017-4506-ADD6-F10BBD440913}"/>
              </a:ext>
            </a:extLst>
          </p:cNvPr>
          <p:cNvSpPr/>
          <p:nvPr/>
        </p:nvSpPr>
        <p:spPr>
          <a:xfrm>
            <a:off x="4544350" y="3427826"/>
            <a:ext cx="3594538" cy="2216313"/>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Solution: </a:t>
            </a:r>
            <a:r>
              <a:rPr kumimoji="0" lang="en-US" sz="3000" b="0" i="0" u="none" strike="noStrike" kern="1200" cap="none" spc="0" normalizeH="0" baseline="0" noProof="0" dirty="0">
                <a:ln>
                  <a:noFill/>
                </a:ln>
                <a:solidFill>
                  <a:prstClr val="black"/>
                </a:solidFill>
                <a:effectLst/>
                <a:uLnTx/>
                <a:uFillTx/>
                <a:latin typeface="Comic Sans MS" panose="030F0702030302020204" pitchFamily="66" charset="0"/>
                <a:ea typeface="+mn-ea"/>
                <a:cs typeface="+mn-cs"/>
              </a:rPr>
              <a:t>Explain about how the problem in the story was resolved. </a:t>
            </a:r>
          </a:p>
        </p:txBody>
      </p:sp>
    </p:spTree>
    <p:extLst>
      <p:ext uri="{BB962C8B-B14F-4D97-AF65-F5344CB8AC3E}">
        <p14:creationId xmlns:p14="http://schemas.microsoft.com/office/powerpoint/2010/main" val="870290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grpId="1" nodeType="clickEffect">
                                  <p:stCondLst>
                                    <p:cond delay="0"/>
                                  </p:stCondLst>
                                  <p:childTnLst>
                                    <p:set>
                                      <p:cBhvr>
                                        <p:cTn id="10" dur="1" fill="hold">
                                          <p:stCondLst>
                                            <p:cond delay="0"/>
                                          </p:stCondLst>
                                        </p:cTn>
                                        <p:tgtEl>
                                          <p:spTgt spid="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xit" presetSubtype="0" fill="hold" grpId="1" nodeType="clickEffect">
                                  <p:stCondLst>
                                    <p:cond delay="0"/>
                                  </p:stCondLst>
                                  <p:childTnLst>
                                    <p:set>
                                      <p:cBhvr>
                                        <p:cTn id="18" dur="1" fill="hold">
                                          <p:stCondLst>
                                            <p:cond delay="0"/>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xit" presetSubtype="0" fill="hold" grpId="1" nodeType="clickEffect">
                                  <p:stCondLst>
                                    <p:cond delay="0"/>
                                  </p:stCondLst>
                                  <p:childTnLst>
                                    <p:set>
                                      <p:cBhvr>
                                        <p:cTn id="26" dur="1" fill="hold">
                                          <p:stCondLst>
                                            <p:cond delay="0"/>
                                          </p:stCondLst>
                                        </p:cTn>
                                        <p:tgtEl>
                                          <p:spTgt spid="2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30"/>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xit" presetSubtype="0" fill="hold" grpId="1" nodeType="clickEffect">
                                  <p:stCondLst>
                                    <p:cond delay="0"/>
                                  </p:stCondLst>
                                  <p:childTnLst>
                                    <p:set>
                                      <p:cBhvr>
                                        <p:cTn id="34" dur="1" fill="hold">
                                          <p:stCondLst>
                                            <p:cond delay="0"/>
                                          </p:stCondLst>
                                        </p:cTn>
                                        <p:tgtEl>
                                          <p:spTgt spid="30"/>
                                        </p:tgtEl>
                                        <p:attrNameLst>
                                          <p:attrName>style.visibility</p:attrName>
                                        </p:attrNameLst>
                                      </p:cBhvr>
                                      <p:to>
                                        <p:strVal val="hidden"/>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xit" presetSubtype="0" fill="hold" grpId="1" nodeType="clickEffect">
                                  <p:stCondLst>
                                    <p:cond delay="0"/>
                                  </p:stCondLst>
                                  <p:childTnLst>
                                    <p:set>
                                      <p:cBhvr>
                                        <p:cTn id="42" dur="1" fill="hold">
                                          <p:stCondLst>
                                            <p:cond delay="0"/>
                                          </p:stCondLst>
                                        </p:cTn>
                                        <p:tgtEl>
                                          <p:spTgt spid="3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7" grpId="1" animBg="1"/>
      <p:bldP spid="28" grpId="0" animBg="1"/>
      <p:bldP spid="28" grpId="1" animBg="1"/>
      <p:bldP spid="29" grpId="0" animBg="1"/>
      <p:bldP spid="29" grpId="1" animBg="1"/>
      <p:bldP spid="30" grpId="0" animBg="1"/>
      <p:bldP spid="30" grpId="1" animBg="1"/>
      <p:bldP spid="31" grpId="0" animBg="1"/>
      <p:bldP spid="31" grpId="1"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Let’s Practice</a:t>
            </a:r>
          </a:p>
        </p:txBody>
      </p:sp>
      <p:pic>
        <p:nvPicPr>
          <p:cNvPr id="3" name="Picture 2">
            <a:extLst>
              <a:ext uri="{FF2B5EF4-FFF2-40B4-BE49-F238E27FC236}">
                <a16:creationId xmlns:a16="http://schemas.microsoft.com/office/drawing/2014/main" id="{CA9700D7-2285-415B-B34E-920B7C4E3AA9}"/>
              </a:ext>
            </a:extLst>
          </p:cNvPr>
          <p:cNvPicPr>
            <a:picLocks noChangeAspect="1"/>
          </p:cNvPicPr>
          <p:nvPr/>
        </p:nvPicPr>
        <p:blipFill>
          <a:blip r:embed="rId3"/>
          <a:srcRect/>
          <a:stretch/>
        </p:blipFill>
        <p:spPr>
          <a:xfrm>
            <a:off x="590832" y="1539379"/>
            <a:ext cx="3465598" cy="2315019"/>
          </a:xfrm>
          <a:prstGeom prst="rect">
            <a:avLst/>
          </a:prstGeom>
        </p:spPr>
      </p:pic>
      <p:pic>
        <p:nvPicPr>
          <p:cNvPr id="4" name="Picture 3">
            <a:extLst>
              <a:ext uri="{FF2B5EF4-FFF2-40B4-BE49-F238E27FC236}">
                <a16:creationId xmlns:a16="http://schemas.microsoft.com/office/drawing/2014/main" id="{21A1F526-1C81-4C0A-881B-F49679938B00}"/>
              </a:ext>
            </a:extLst>
          </p:cNvPr>
          <p:cNvPicPr>
            <a:picLocks noChangeAspect="1"/>
          </p:cNvPicPr>
          <p:nvPr/>
        </p:nvPicPr>
        <p:blipFill>
          <a:blip r:embed="rId4"/>
          <a:srcRect/>
          <a:stretch/>
        </p:blipFill>
        <p:spPr>
          <a:xfrm>
            <a:off x="5959762" y="1488221"/>
            <a:ext cx="2727038" cy="4106984"/>
          </a:xfrm>
          <a:prstGeom prst="rect">
            <a:avLst/>
          </a:prstGeom>
        </p:spPr>
      </p:pic>
      <p:pic>
        <p:nvPicPr>
          <p:cNvPr id="5" name="Picture 4">
            <a:extLst>
              <a:ext uri="{FF2B5EF4-FFF2-40B4-BE49-F238E27FC236}">
                <a16:creationId xmlns:a16="http://schemas.microsoft.com/office/drawing/2014/main" id="{30831C0E-CC1B-4C38-AFB4-45C349D31BE6}"/>
              </a:ext>
            </a:extLst>
          </p:cNvPr>
          <p:cNvPicPr>
            <a:picLocks noChangeAspect="1"/>
          </p:cNvPicPr>
          <p:nvPr/>
        </p:nvPicPr>
        <p:blipFill>
          <a:blip r:embed="rId5"/>
          <a:srcRect/>
          <a:stretch/>
        </p:blipFill>
        <p:spPr>
          <a:xfrm>
            <a:off x="1700150" y="4020385"/>
            <a:ext cx="3955967" cy="2642585"/>
          </a:xfrm>
          <a:prstGeom prst="rect">
            <a:avLst/>
          </a:prstGeom>
        </p:spPr>
      </p:pic>
    </p:spTree>
    <p:extLst>
      <p:ext uri="{BB962C8B-B14F-4D97-AF65-F5344CB8AC3E}">
        <p14:creationId xmlns:p14="http://schemas.microsoft.com/office/powerpoint/2010/main" val="193688302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67422A-FCCC-40F1-BD07-5E6CFA1F5ABD}"/>
              </a:ext>
            </a:extLst>
          </p:cNvPr>
          <p:cNvSpPr>
            <a:spLocks noGrp="1"/>
          </p:cNvSpPr>
          <p:nvPr>
            <p:ph type="title"/>
          </p:nvPr>
        </p:nvSpPr>
        <p:spPr/>
        <p:txBody>
          <a:bodyPr/>
          <a:lstStyle/>
          <a:p>
            <a:r>
              <a:rPr lang="en-US" dirty="0">
                <a:latin typeface="Comic Sans MS" panose="030F0702030302020204" pitchFamily="66" charset="0"/>
              </a:rPr>
              <a:t>Action Verbs </a:t>
            </a:r>
          </a:p>
        </p:txBody>
      </p:sp>
      <p:sp>
        <p:nvSpPr>
          <p:cNvPr id="3" name="Rectangle 2">
            <a:extLst>
              <a:ext uri="{FF2B5EF4-FFF2-40B4-BE49-F238E27FC236}">
                <a16:creationId xmlns:a16="http://schemas.microsoft.com/office/drawing/2014/main" id="{4E5C84E8-E1E1-41A5-A83C-10A6B9EE8CC7}"/>
              </a:ext>
            </a:extLst>
          </p:cNvPr>
          <p:cNvSpPr/>
          <p:nvPr/>
        </p:nvSpPr>
        <p:spPr>
          <a:xfrm>
            <a:off x="655503" y="1351536"/>
            <a:ext cx="7832993" cy="175168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ea typeface="Calibri" panose="020F0502020204030204" pitchFamily="34" charset="0"/>
                <a:cs typeface="Calibri" panose="020F0502020204030204" pitchFamily="34" charset="0"/>
              </a:rPr>
              <a:t>D</a:t>
            </a:r>
            <a:r>
              <a:rPr lang="en-US" sz="3600" dirty="0">
                <a:effectLst/>
                <a:latin typeface="Comic Sans MS" panose="030F0702030302020204" pitchFamily="66" charset="0"/>
                <a:ea typeface="Calibri" panose="020F0502020204030204" pitchFamily="34" charset="0"/>
                <a:cs typeface="Calibri" panose="020F0502020204030204" pitchFamily="34" charset="0"/>
              </a:rPr>
              <a:t>escribes something that a person, place, or think can do.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Rectangle 3">
            <a:extLst>
              <a:ext uri="{FF2B5EF4-FFF2-40B4-BE49-F238E27FC236}">
                <a16:creationId xmlns:a16="http://schemas.microsoft.com/office/drawing/2014/main" id="{BC2F757B-9649-4E0B-83E8-E0CCD324CEB1}"/>
              </a:ext>
            </a:extLst>
          </p:cNvPr>
          <p:cNvSpPr/>
          <p:nvPr/>
        </p:nvSpPr>
        <p:spPr>
          <a:xfrm>
            <a:off x="655502" y="4026799"/>
            <a:ext cx="7832993" cy="1751682"/>
          </a:xfrm>
          <a:prstGeom prst="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600" dirty="0">
                <a:latin typeface="Comic Sans MS" panose="030F0702030302020204" pitchFamily="66" charset="0"/>
                <a:ea typeface="Calibri" panose="020F0502020204030204" pitchFamily="34" charset="0"/>
                <a:cs typeface="Calibri" panose="020F0502020204030204" pitchFamily="34" charset="0"/>
              </a:rPr>
              <a:t>They ate all the donuts. </a:t>
            </a:r>
            <a:endParaRPr lang="en-US" sz="3600" dirty="0">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6" name="Straight Connector 5">
            <a:extLst>
              <a:ext uri="{FF2B5EF4-FFF2-40B4-BE49-F238E27FC236}">
                <a16:creationId xmlns:a16="http://schemas.microsoft.com/office/drawing/2014/main" id="{64A19991-4801-4910-B8F5-112DF44684F7}"/>
              </a:ext>
            </a:extLst>
          </p:cNvPr>
          <p:cNvCxnSpPr/>
          <p:nvPr/>
        </p:nvCxnSpPr>
        <p:spPr>
          <a:xfrm>
            <a:off x="2159307" y="5122843"/>
            <a:ext cx="991518" cy="0"/>
          </a:xfrm>
          <a:prstGeom prst="line">
            <a:avLst/>
          </a:prstGeom>
        </p:spPr>
        <p:style>
          <a:lnRef idx="2">
            <a:schemeClr val="accent1"/>
          </a:lnRef>
          <a:fillRef idx="0">
            <a:schemeClr val="accent1"/>
          </a:fillRef>
          <a:effectRef idx="1">
            <a:schemeClr val="accent1"/>
          </a:effectRef>
          <a:fontRef idx="minor">
            <a:schemeClr val="tx1"/>
          </a:fontRef>
        </p:style>
      </p:cxnSp>
      <p:sp>
        <p:nvSpPr>
          <p:cNvPr id="7" name="Oval 6">
            <a:extLst>
              <a:ext uri="{FF2B5EF4-FFF2-40B4-BE49-F238E27FC236}">
                <a16:creationId xmlns:a16="http://schemas.microsoft.com/office/drawing/2014/main" id="{FECBB404-57DF-42A9-8E44-A40F99632609}"/>
              </a:ext>
            </a:extLst>
          </p:cNvPr>
          <p:cNvSpPr/>
          <p:nvPr/>
        </p:nvSpPr>
        <p:spPr>
          <a:xfrm>
            <a:off x="3150825" y="4627087"/>
            <a:ext cx="892366" cy="630781"/>
          </a:xfrm>
          <a:prstGeom prst="ellipse">
            <a:avLst/>
          </a:prstGeom>
          <a:no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61882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in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barn(inVertical)">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7"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0FA310-477B-4FE6-8110-868D3D1071B0}"/>
              </a:ext>
            </a:extLst>
          </p:cNvPr>
          <p:cNvSpPr>
            <a:spLocks noGrp="1"/>
          </p:cNvSpPr>
          <p:nvPr>
            <p:ph type="title"/>
          </p:nvPr>
        </p:nvSpPr>
        <p:spPr/>
        <p:txBody>
          <a:bodyPr/>
          <a:lstStyle/>
          <a:p>
            <a:r>
              <a:rPr lang="en-US" dirty="0">
                <a:latin typeface="Comic Sans MS" panose="030F0702030302020204" pitchFamily="66" charset="0"/>
              </a:rPr>
              <a:t>Let’s Find the Action Verbs </a:t>
            </a:r>
          </a:p>
        </p:txBody>
      </p:sp>
      <p:pic>
        <p:nvPicPr>
          <p:cNvPr id="5" name="Picture 4" descr="Watermelon Moody Foodies">
            <a:extLst>
              <a:ext uri="{FF2B5EF4-FFF2-40B4-BE49-F238E27FC236}">
                <a16:creationId xmlns:a16="http://schemas.microsoft.com/office/drawing/2014/main" id="{A5162802-6DAC-4A9C-966F-68255C585303}"/>
              </a:ext>
            </a:extLst>
          </p:cNvPr>
          <p:cNvPicPr>
            <a:picLocks noChangeAspect="1"/>
          </p:cNvPicPr>
          <p:nvPr/>
        </p:nvPicPr>
        <p:blipFill>
          <a:blip r:embed="rId3"/>
          <a:stretch>
            <a:fillRect/>
          </a:stretch>
        </p:blipFill>
        <p:spPr>
          <a:xfrm>
            <a:off x="2322723" y="1417638"/>
            <a:ext cx="1905000" cy="1905000"/>
          </a:xfrm>
          <a:prstGeom prst="rect">
            <a:avLst/>
          </a:prstGeom>
        </p:spPr>
      </p:pic>
      <p:grpSp>
        <p:nvGrpSpPr>
          <p:cNvPr id="3" name="Group 2">
            <a:extLst>
              <a:ext uri="{FF2B5EF4-FFF2-40B4-BE49-F238E27FC236}">
                <a16:creationId xmlns:a16="http://schemas.microsoft.com/office/drawing/2014/main" id="{74B23C09-3D43-448F-850A-4F9DCF4E1A63}"/>
              </a:ext>
            </a:extLst>
          </p:cNvPr>
          <p:cNvGrpSpPr/>
          <p:nvPr/>
        </p:nvGrpSpPr>
        <p:grpSpPr>
          <a:xfrm>
            <a:off x="265323" y="1417638"/>
            <a:ext cx="7772400" cy="4762500"/>
            <a:chOff x="265323" y="1417638"/>
            <a:chExt cx="7772400" cy="4762500"/>
          </a:xfrm>
        </p:grpSpPr>
        <p:pic>
          <p:nvPicPr>
            <p:cNvPr id="4" name="Picture 3" descr="Watermelon Moody Foodies">
              <a:extLst>
                <a:ext uri="{FF2B5EF4-FFF2-40B4-BE49-F238E27FC236}">
                  <a16:creationId xmlns:a16="http://schemas.microsoft.com/office/drawing/2014/main" id="{8C2BDB5D-0467-4B47-8FA7-F681B5C0EBF7}"/>
                </a:ext>
              </a:extLst>
            </p:cNvPr>
            <p:cNvPicPr>
              <a:picLocks noChangeAspect="1"/>
            </p:cNvPicPr>
            <p:nvPr/>
          </p:nvPicPr>
          <p:blipFill>
            <a:blip r:embed="rId3"/>
            <a:stretch>
              <a:fillRect/>
            </a:stretch>
          </p:blipFill>
          <p:spPr>
            <a:xfrm>
              <a:off x="265323" y="1417638"/>
              <a:ext cx="1905000" cy="1905000"/>
            </a:xfrm>
            <a:prstGeom prst="rect">
              <a:avLst/>
            </a:prstGeom>
          </p:spPr>
        </p:pic>
        <p:pic>
          <p:nvPicPr>
            <p:cNvPr id="6" name="Picture 5" descr="Watermelon Moody Foodies">
              <a:extLst>
                <a:ext uri="{FF2B5EF4-FFF2-40B4-BE49-F238E27FC236}">
                  <a16:creationId xmlns:a16="http://schemas.microsoft.com/office/drawing/2014/main" id="{A56AFBAA-F232-4C51-95D8-18E33469F6C5}"/>
                </a:ext>
              </a:extLst>
            </p:cNvPr>
            <p:cNvPicPr>
              <a:picLocks noChangeAspect="1"/>
            </p:cNvPicPr>
            <p:nvPr/>
          </p:nvPicPr>
          <p:blipFill>
            <a:blip r:embed="rId3"/>
            <a:stretch>
              <a:fillRect/>
            </a:stretch>
          </p:blipFill>
          <p:spPr>
            <a:xfrm>
              <a:off x="4227723" y="1417638"/>
              <a:ext cx="1905000" cy="1905000"/>
            </a:xfrm>
            <a:prstGeom prst="rect">
              <a:avLst/>
            </a:prstGeom>
          </p:spPr>
        </p:pic>
        <p:pic>
          <p:nvPicPr>
            <p:cNvPr id="7" name="Picture 6" descr="Watermelon Moody Foodies">
              <a:extLst>
                <a:ext uri="{FF2B5EF4-FFF2-40B4-BE49-F238E27FC236}">
                  <a16:creationId xmlns:a16="http://schemas.microsoft.com/office/drawing/2014/main" id="{FDB04C56-F5FE-4639-B39F-E748E2DFA3A6}"/>
                </a:ext>
              </a:extLst>
            </p:cNvPr>
            <p:cNvPicPr>
              <a:picLocks noChangeAspect="1"/>
            </p:cNvPicPr>
            <p:nvPr/>
          </p:nvPicPr>
          <p:blipFill>
            <a:blip r:embed="rId3"/>
            <a:stretch>
              <a:fillRect/>
            </a:stretch>
          </p:blipFill>
          <p:spPr>
            <a:xfrm>
              <a:off x="6132723" y="1448393"/>
              <a:ext cx="1905000" cy="1905000"/>
            </a:xfrm>
            <a:prstGeom prst="rect">
              <a:avLst/>
            </a:prstGeom>
          </p:spPr>
        </p:pic>
        <p:pic>
          <p:nvPicPr>
            <p:cNvPr id="8" name="Picture 7" descr="Watermelon Moody Foodies">
              <a:extLst>
                <a:ext uri="{FF2B5EF4-FFF2-40B4-BE49-F238E27FC236}">
                  <a16:creationId xmlns:a16="http://schemas.microsoft.com/office/drawing/2014/main" id="{791C5DC0-0FCD-4A61-9315-8C4033868E8F}"/>
                </a:ext>
              </a:extLst>
            </p:cNvPr>
            <p:cNvPicPr>
              <a:picLocks noChangeAspect="1"/>
            </p:cNvPicPr>
            <p:nvPr/>
          </p:nvPicPr>
          <p:blipFill>
            <a:blip r:embed="rId3"/>
            <a:stretch>
              <a:fillRect/>
            </a:stretch>
          </p:blipFill>
          <p:spPr>
            <a:xfrm>
              <a:off x="265323" y="4275138"/>
              <a:ext cx="1905000" cy="1905000"/>
            </a:xfrm>
            <a:prstGeom prst="rect">
              <a:avLst/>
            </a:prstGeom>
          </p:spPr>
        </p:pic>
        <p:pic>
          <p:nvPicPr>
            <p:cNvPr id="9" name="Picture 8" descr="Watermelon Moody Foodies">
              <a:extLst>
                <a:ext uri="{FF2B5EF4-FFF2-40B4-BE49-F238E27FC236}">
                  <a16:creationId xmlns:a16="http://schemas.microsoft.com/office/drawing/2014/main" id="{13DDBA62-4D65-47CE-925E-60570A747C20}"/>
                </a:ext>
              </a:extLst>
            </p:cNvPr>
            <p:cNvPicPr>
              <a:picLocks noChangeAspect="1"/>
            </p:cNvPicPr>
            <p:nvPr/>
          </p:nvPicPr>
          <p:blipFill>
            <a:blip r:embed="rId3"/>
            <a:stretch>
              <a:fillRect/>
            </a:stretch>
          </p:blipFill>
          <p:spPr>
            <a:xfrm>
              <a:off x="2322723" y="4275138"/>
              <a:ext cx="1905000" cy="1905000"/>
            </a:xfrm>
            <a:prstGeom prst="rect">
              <a:avLst/>
            </a:prstGeom>
          </p:spPr>
        </p:pic>
      </p:grpSp>
      <p:pic>
        <p:nvPicPr>
          <p:cNvPr id="10" name="Picture 9" descr="Watermelon Moody Foodies">
            <a:extLst>
              <a:ext uri="{FF2B5EF4-FFF2-40B4-BE49-F238E27FC236}">
                <a16:creationId xmlns:a16="http://schemas.microsoft.com/office/drawing/2014/main" id="{0FBFFB43-7CD2-41C7-B1D8-77B4D0F3E5B6}"/>
              </a:ext>
            </a:extLst>
          </p:cNvPr>
          <p:cNvPicPr>
            <a:picLocks noChangeAspect="1"/>
          </p:cNvPicPr>
          <p:nvPr/>
        </p:nvPicPr>
        <p:blipFill>
          <a:blip r:embed="rId3"/>
          <a:stretch>
            <a:fillRect/>
          </a:stretch>
        </p:blipFill>
        <p:spPr>
          <a:xfrm>
            <a:off x="4227723" y="4275138"/>
            <a:ext cx="1905000" cy="1905000"/>
          </a:xfrm>
          <a:prstGeom prst="rect">
            <a:avLst/>
          </a:prstGeom>
        </p:spPr>
      </p:pic>
      <p:pic>
        <p:nvPicPr>
          <p:cNvPr id="11" name="Picture 10" descr="Watermelon Moody Foodies">
            <a:extLst>
              <a:ext uri="{FF2B5EF4-FFF2-40B4-BE49-F238E27FC236}">
                <a16:creationId xmlns:a16="http://schemas.microsoft.com/office/drawing/2014/main" id="{0A380391-36BA-41A3-95F3-6678C111A97A}"/>
              </a:ext>
            </a:extLst>
          </p:cNvPr>
          <p:cNvPicPr>
            <a:picLocks noChangeAspect="1"/>
          </p:cNvPicPr>
          <p:nvPr/>
        </p:nvPicPr>
        <p:blipFill>
          <a:blip r:embed="rId3"/>
          <a:stretch>
            <a:fillRect/>
          </a:stretch>
        </p:blipFill>
        <p:spPr>
          <a:xfrm>
            <a:off x="6285123" y="4275138"/>
            <a:ext cx="1905000" cy="1905000"/>
          </a:xfrm>
          <a:prstGeom prst="rect">
            <a:avLst/>
          </a:prstGeom>
        </p:spPr>
      </p:pic>
      <p:sp>
        <p:nvSpPr>
          <p:cNvPr id="13" name="Rectangle: Rounded Corners 12">
            <a:extLst>
              <a:ext uri="{FF2B5EF4-FFF2-40B4-BE49-F238E27FC236}">
                <a16:creationId xmlns:a16="http://schemas.microsoft.com/office/drawing/2014/main" id="{91052118-A3FE-4A27-9C32-D523FE724C4D}"/>
              </a:ext>
            </a:extLst>
          </p:cNvPr>
          <p:cNvSpPr/>
          <p:nvPr/>
        </p:nvSpPr>
        <p:spPr>
          <a:xfrm>
            <a:off x="457200" y="2801811"/>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walk</a:t>
            </a:r>
          </a:p>
        </p:txBody>
      </p:sp>
      <p:sp>
        <p:nvSpPr>
          <p:cNvPr id="14" name="Rectangle: Rounded Corners 13">
            <a:extLst>
              <a:ext uri="{FF2B5EF4-FFF2-40B4-BE49-F238E27FC236}">
                <a16:creationId xmlns:a16="http://schemas.microsoft.com/office/drawing/2014/main" id="{25700E74-B022-4A0A-B167-4A9A96C65960}"/>
              </a:ext>
            </a:extLst>
          </p:cNvPr>
          <p:cNvSpPr/>
          <p:nvPr/>
        </p:nvSpPr>
        <p:spPr>
          <a:xfrm>
            <a:off x="2495180" y="2788033"/>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him</a:t>
            </a:r>
          </a:p>
        </p:txBody>
      </p:sp>
      <p:sp>
        <p:nvSpPr>
          <p:cNvPr id="15" name="Rectangle: Rounded Corners 14">
            <a:extLst>
              <a:ext uri="{FF2B5EF4-FFF2-40B4-BE49-F238E27FC236}">
                <a16:creationId xmlns:a16="http://schemas.microsoft.com/office/drawing/2014/main" id="{5591EE09-8602-4237-BD0F-9ADED86A7D5E}"/>
              </a:ext>
            </a:extLst>
          </p:cNvPr>
          <p:cNvSpPr/>
          <p:nvPr/>
        </p:nvSpPr>
        <p:spPr>
          <a:xfrm>
            <a:off x="4442832" y="2776551"/>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ride</a:t>
            </a:r>
          </a:p>
        </p:txBody>
      </p:sp>
      <p:sp>
        <p:nvSpPr>
          <p:cNvPr id="16" name="Rectangle: Rounded Corners 15">
            <a:extLst>
              <a:ext uri="{FF2B5EF4-FFF2-40B4-BE49-F238E27FC236}">
                <a16:creationId xmlns:a16="http://schemas.microsoft.com/office/drawing/2014/main" id="{5A77F113-3F4B-4BFE-841A-DD456498D5B6}"/>
              </a:ext>
            </a:extLst>
          </p:cNvPr>
          <p:cNvSpPr/>
          <p:nvPr/>
        </p:nvSpPr>
        <p:spPr>
          <a:xfrm>
            <a:off x="6347832" y="2799050"/>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run</a:t>
            </a:r>
          </a:p>
        </p:txBody>
      </p:sp>
      <p:sp>
        <p:nvSpPr>
          <p:cNvPr id="17" name="Rectangle: Rounded Corners 16">
            <a:extLst>
              <a:ext uri="{FF2B5EF4-FFF2-40B4-BE49-F238E27FC236}">
                <a16:creationId xmlns:a16="http://schemas.microsoft.com/office/drawing/2014/main" id="{48ED716A-CFE5-4C0F-ABCD-B14A307B434C}"/>
              </a:ext>
            </a:extLst>
          </p:cNvPr>
          <p:cNvSpPr/>
          <p:nvPr/>
        </p:nvSpPr>
        <p:spPr>
          <a:xfrm>
            <a:off x="437780" y="5656085"/>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play</a:t>
            </a:r>
          </a:p>
        </p:txBody>
      </p:sp>
      <p:sp>
        <p:nvSpPr>
          <p:cNvPr id="18" name="Rectangle: Rounded Corners 17">
            <a:extLst>
              <a:ext uri="{FF2B5EF4-FFF2-40B4-BE49-F238E27FC236}">
                <a16:creationId xmlns:a16="http://schemas.microsoft.com/office/drawing/2014/main" id="{75514C0F-6016-4E34-A7F4-0E1A5FCEF004}"/>
              </a:ext>
            </a:extLst>
          </p:cNvPr>
          <p:cNvSpPr/>
          <p:nvPr/>
        </p:nvSpPr>
        <p:spPr>
          <a:xfrm>
            <a:off x="2495179" y="5635740"/>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listen</a:t>
            </a:r>
          </a:p>
        </p:txBody>
      </p:sp>
      <p:sp>
        <p:nvSpPr>
          <p:cNvPr id="19" name="Rectangle: Rounded Corners 18">
            <a:extLst>
              <a:ext uri="{FF2B5EF4-FFF2-40B4-BE49-F238E27FC236}">
                <a16:creationId xmlns:a16="http://schemas.microsoft.com/office/drawing/2014/main" id="{DC817395-095F-40FE-A4E8-866FB66D2EA3}"/>
              </a:ext>
            </a:extLst>
          </p:cNvPr>
          <p:cNvSpPr/>
          <p:nvPr/>
        </p:nvSpPr>
        <p:spPr>
          <a:xfrm>
            <a:off x="4496438" y="5635741"/>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her</a:t>
            </a:r>
          </a:p>
        </p:txBody>
      </p:sp>
      <p:sp>
        <p:nvSpPr>
          <p:cNvPr id="20" name="Rectangle: Rounded Corners 19">
            <a:extLst>
              <a:ext uri="{FF2B5EF4-FFF2-40B4-BE49-F238E27FC236}">
                <a16:creationId xmlns:a16="http://schemas.microsoft.com/office/drawing/2014/main" id="{D99DA344-10D2-48A2-BBFE-7E5373A66C1E}"/>
              </a:ext>
            </a:extLst>
          </p:cNvPr>
          <p:cNvSpPr/>
          <p:nvPr/>
        </p:nvSpPr>
        <p:spPr>
          <a:xfrm>
            <a:off x="6541545" y="5635739"/>
            <a:ext cx="1560085" cy="520827"/>
          </a:xfrm>
          <a:prstGeom prst="roundRect">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US" sz="3200" dirty="0">
                <a:solidFill>
                  <a:schemeClr val="bg1"/>
                </a:solidFill>
                <a:latin typeface="Comic Sans MS" panose="030F0702030302020204" pitchFamily="66" charset="0"/>
              </a:rPr>
              <a:t>Daisy</a:t>
            </a:r>
          </a:p>
        </p:txBody>
      </p:sp>
    </p:spTree>
    <p:extLst>
      <p:ext uri="{BB962C8B-B14F-4D97-AF65-F5344CB8AC3E}">
        <p14:creationId xmlns:p14="http://schemas.microsoft.com/office/powerpoint/2010/main" val="9222665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3"/>
                                        </p:tgtEl>
                                        <p:attrNameLst>
                                          <p:attrName>r</p:attrName>
                                        </p:attrNameLst>
                                      </p:cBhvr>
                                    </p:animRot>
                                    <p:animRot by="-240000">
                                      <p:cBhvr>
                                        <p:cTn id="7" dur="200" fill="hold">
                                          <p:stCondLst>
                                            <p:cond delay="200"/>
                                          </p:stCondLst>
                                        </p:cTn>
                                        <p:tgtEl>
                                          <p:spTgt spid="3"/>
                                        </p:tgtEl>
                                        <p:attrNameLst>
                                          <p:attrName>r</p:attrName>
                                        </p:attrNameLst>
                                      </p:cBhvr>
                                    </p:animRot>
                                    <p:animRot by="240000">
                                      <p:cBhvr>
                                        <p:cTn id="8" dur="200" fill="hold">
                                          <p:stCondLst>
                                            <p:cond delay="400"/>
                                          </p:stCondLst>
                                        </p:cTn>
                                        <p:tgtEl>
                                          <p:spTgt spid="3"/>
                                        </p:tgtEl>
                                        <p:attrNameLst>
                                          <p:attrName>r</p:attrName>
                                        </p:attrNameLst>
                                      </p:cBhvr>
                                    </p:animRot>
                                    <p:animRot by="-240000">
                                      <p:cBhvr>
                                        <p:cTn id="9" dur="200" fill="hold">
                                          <p:stCondLst>
                                            <p:cond delay="600"/>
                                          </p:stCondLst>
                                        </p:cTn>
                                        <p:tgtEl>
                                          <p:spTgt spid="3"/>
                                        </p:tgtEl>
                                        <p:attrNameLst>
                                          <p:attrName>r</p:attrName>
                                        </p:attrNameLst>
                                      </p:cBhvr>
                                    </p:animRot>
                                    <p:animRot by="120000">
                                      <p:cBhvr>
                                        <p:cTn id="10"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Accelerate Ed">
      <a:dk1>
        <a:sysClr val="windowText" lastClr="000000"/>
      </a:dk1>
      <a:lt1>
        <a:sysClr val="window" lastClr="FFFFFF"/>
      </a:lt1>
      <a:dk2>
        <a:srgbClr val="464646"/>
      </a:dk2>
      <a:lt2>
        <a:srgbClr val="DEF5FA"/>
      </a:lt2>
      <a:accent1>
        <a:srgbClr val="111E5C"/>
      </a:accent1>
      <a:accent2>
        <a:srgbClr val="8AC7CE"/>
      </a:accent2>
      <a:accent3>
        <a:srgbClr val="4A2E16"/>
      </a:accent3>
      <a:accent4>
        <a:srgbClr val="39639D"/>
      </a:accent4>
      <a:accent5>
        <a:srgbClr val="C8BBAE"/>
      </a:accent5>
      <a:accent6>
        <a:srgbClr val="72BBBF"/>
      </a:accent6>
      <a:hlink>
        <a:srgbClr val="1BB752"/>
      </a:hlink>
      <a:folHlink>
        <a:srgbClr val="B5A99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Couture.thmx</Template>
  <TotalTime>10667</TotalTime>
  <Words>1557</Words>
  <Application>Microsoft Office PowerPoint</Application>
  <PresentationFormat>On-screen Show (4:3)</PresentationFormat>
  <Paragraphs>161</Paragraphs>
  <Slides>10</Slides>
  <Notes>9</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Comic Sans MS</vt:lpstr>
      <vt:lpstr>Office Theme</vt:lpstr>
      <vt:lpstr>“n” Sound Endings and Action Verbs </vt:lpstr>
      <vt:lpstr>Ending Sounds with “n”</vt:lpstr>
      <vt:lpstr>Listen and Spell </vt:lpstr>
      <vt:lpstr>Sight Word Wall </vt:lpstr>
      <vt:lpstr>Sight Word Practice</vt:lpstr>
      <vt:lpstr>The Retelling Hand  </vt:lpstr>
      <vt:lpstr>Let’s Practice</vt:lpstr>
      <vt:lpstr>Action Verbs </vt:lpstr>
      <vt:lpstr>Let’s Find the Action Verbs </vt:lpstr>
      <vt:lpstr>Q &amp; A</vt:lpstr>
    </vt:vector>
  </TitlesOfParts>
  <Company>Accelerate Education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Molly Johnson</dc:creator>
  <cp:lastModifiedBy>Shawn Mahoney</cp:lastModifiedBy>
  <cp:revision>214</cp:revision>
  <dcterms:created xsi:type="dcterms:W3CDTF">2012-04-20T18:25:02Z</dcterms:created>
  <dcterms:modified xsi:type="dcterms:W3CDTF">2021-08-18T13:52:51Z</dcterms:modified>
</cp:coreProperties>
</file>