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44" r:id="rId2"/>
    <p:sldId id="345" r:id="rId3"/>
    <p:sldId id="348" r:id="rId4"/>
    <p:sldId id="347" r:id="rId5"/>
    <p:sldId id="346" r:id="rId6"/>
    <p:sldId id="354" r:id="rId7"/>
    <p:sldId id="350" r:id="rId8"/>
    <p:sldId id="351" r:id="rId9"/>
    <p:sldId id="352"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44476" autoAdjust="0"/>
  </p:normalViewPr>
  <p:slideViewPr>
    <p:cSldViewPr snapToGrid="0" snapToObjects="1">
      <p:cViewPr varScale="1">
        <p:scale>
          <a:sx n="50" d="100"/>
          <a:sy n="50" d="100"/>
        </p:scale>
        <p:origin x="3492" y="5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week was talked about words that contain digraphs. Does anyone remember what a diagraph 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ch</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sh</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a:t>
            </a:r>
            <a:r>
              <a:rPr lang="en-US" sz="1800" dirty="0">
                <a:effectLst/>
                <a:latin typeface="Comic Sans MS" panose="030F0702030302020204" pitchFamily="66" charset="0"/>
                <a:ea typeface="Calibri" panose="020F0502020204030204" pitchFamily="34" charset="0"/>
                <a:cs typeface="Calibri" panose="020F0502020204030204" pitchFamily="34" charset="0"/>
              </a:rPr>
              <a:t>, and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wh</a:t>
            </a:r>
            <a:r>
              <a:rPr lang="en-US" sz="1800" dirty="0">
                <a:effectLst/>
                <a:latin typeface="Comic Sans MS" panose="030F0702030302020204" pitchFamily="66" charset="0"/>
                <a:ea typeface="Calibri" panose="020F0502020204030204" pitchFamily="34" charset="0"/>
                <a:cs typeface="Calibri" panose="020F0502020204030204" pitchFamily="34" charset="0"/>
              </a:rPr>
              <a:t> are all digraphs. The two letters come together to make a new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So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ch</a:t>
            </a:r>
            <a:r>
              <a:rPr lang="en-US" sz="1800" dirty="0">
                <a:effectLst/>
                <a:latin typeface="Comic Sans MS" panose="030F0702030302020204" pitchFamily="66" charset="0"/>
                <a:ea typeface="Calibri" panose="020F0502020204030204" pitchFamily="34" charset="0"/>
                <a:cs typeface="Calibri" panose="020F0502020204030204" pitchFamily="34" charset="0"/>
              </a:rPr>
              <a:t>” make the what sound?”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CH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about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sh</a:t>
            </a:r>
            <a:r>
              <a:rPr lang="en-US" sz="1800" dirty="0">
                <a:effectLst/>
                <a:latin typeface="Comic Sans MS" panose="030F0702030302020204" pitchFamily="66" charset="0"/>
                <a:ea typeface="Calibri" panose="020F0502020204030204" pitchFamily="34" charset="0"/>
                <a:cs typeface="Calibri" panose="020F0502020204030204" pitchFamily="34" charset="0"/>
              </a:rPr>
              <a:t>” what sound does that make?”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SHHHHH…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about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a:t>
            </a:r>
            <a:r>
              <a:rPr lang="en-US" sz="1800" dirty="0">
                <a:effectLst/>
                <a:latin typeface="Comic Sans MS" panose="030F0702030302020204" pitchFamily="66" charset="0"/>
                <a:ea typeface="Calibri" panose="020F0502020204030204" pitchFamily="34" charset="0"/>
                <a:cs typeface="Calibri" panose="020F0502020204030204" pitchFamily="34" charset="0"/>
              </a:rPr>
              <a:t>” what sound does that make?”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THHH…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 last one is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wh</a:t>
            </a:r>
            <a:r>
              <a:rPr lang="en-US" sz="1800" dirty="0">
                <a:effectLst/>
                <a:latin typeface="Comic Sans MS" panose="030F0702030302020204" pitchFamily="66" charset="0"/>
                <a:ea typeface="Calibri" panose="020F0502020204030204" pitchFamily="34" charset="0"/>
                <a:cs typeface="Calibri" panose="020F0502020204030204" pitchFamily="34" charset="0"/>
              </a:rPr>
              <a:t>” What sound does that make?”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WH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Now I am going to show you four pictures. It is your job to read the word out loud. You know the sounds of each digraph that is going to be used.”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show a child.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Child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show a ship.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Ship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show the number three.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Three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Click once to show a whistle.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Whistle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“It’s time for more practice. Please go find yourself a white board or a piece of lined paper and something to write with.”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get these items.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Say, ”I will say a word, you will write that word on your white board or piece of paper.”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“Whale. The whale’s tail made a big splash. Whale.”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 H A L E,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“Bath. My dog loves to take a bath. Bath”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“B A T H ,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“Fish. Do you see that school of fish? Fish.”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 I S H,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“Chair. Make sure to keep all four legs on your chair on the ground. Chair.”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 H A I R,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“We are going to do a speed review of your words. I will show the word. Everyone will say the word and then spell the word. We will do this for all of this week’s sight words.”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always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best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does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found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made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read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why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your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have three sentences that are missing their sight words. It is your job to identify the correct sight word for each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sentence one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“She blank the hidden treasure. What is the missing sight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found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 should blank use soap when you wash your hands. What is the missing sight word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always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“Blank do we review our sight words weekly? And the last one would be?”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Why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go over how to use 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have a hand appear on the page.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“Get that retelling hand out and ready! We are going to begin with your thumb. This is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do we need to say about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people, animals, or creatures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characters and its meaning.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pointer finger is the setting finger. What is the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This is when you will talk about the when and where the story took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next finger, is the problem finger. What do we explain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Here you are going to tell what went wrong in the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problem.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ring finger is where you talk about what happened. Can you explain more in detailed what you should do here?”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You should explain in detail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events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“Lastly, your pinky is the solution. Who can explain what the solution 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This is where your explain how the problem in the story was fixed.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solution.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3B794-5A4F-4F47-9EB8-2D6C2FE8DF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28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omic Sans MS" panose="030F0702030302020204" pitchFamily="66" charset="0"/>
              </a:rPr>
              <a:t>Say, “Now it’s time to practice with our weekly reading of </a:t>
            </a:r>
            <a:r>
              <a:rPr lang="en-US" sz="1800" b="0" i="0" u="sng" dirty="0">
                <a:solidFill>
                  <a:srgbClr val="000000"/>
                </a:solidFill>
                <a:effectLst/>
                <a:latin typeface="Comic Sans MS" panose="030F0702030302020204" pitchFamily="66" charset="0"/>
              </a:rPr>
              <a:t>Winter Fun</a:t>
            </a:r>
            <a:r>
              <a:rPr lang="en-US" sz="1800" b="0" i="0" u="none" strike="noStrike" dirty="0">
                <a:solidFill>
                  <a:srgbClr val="000000"/>
                </a:solidFill>
                <a:effectLst/>
                <a:latin typeface="Comic Sans MS" panose="030F0702030302020204" pitchFamily="66" charset="0"/>
              </a:rPr>
              <a:t>. Use your retelling hand!”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“Let’s start with the thumb. Who are the characters?”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Student Response: Ben, Meg, Mother, and Chip</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Next, is the pointer finger. What is the setting of the story?”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Student Response: Vermont in the winter at a pond</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“Then, the problem finger. What was the problem in the story?”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Student Response: Mother wants to make sure that the ice is thick enough for Ben and Meg to ice skate on it.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“After, the ring finger asks you to explain the detail in the beginning middle and end of the story.”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Student Response:  In the beginning Meg and Ben were explaining that they play outside a lot going sledding, ice skating, and skiing. That day they were going to the pond to ice skate. Both kids learned a lot that day. Once the kids got cold, they went the longer way home to see how ice fishing looked. At the end of the story, Ben wanted to write about his adventure at the outdoor center. Mother said it was a great idea to write about his new skill he learned.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“Finally, the pinky finger. What was the solution to the problem in the story?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Student Response: The ice was thick enough for the kids to go ice skating and they both learned new things while ice skating.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“We have to find the hidden nouns in this slide. Does anyone remember what a noun 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 noun is a person, place, thing, or event.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Now, let’s find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to raise hand and identify the nouns. There are 8 nouns.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fontScale="90000"/>
          </a:bodyPr>
          <a:lstStyle/>
          <a:p>
            <a:r>
              <a:rPr lang="en-US" sz="6000" dirty="0">
                <a:latin typeface="Comic Sans MS" panose="030F0902030302020204" pitchFamily="66" charset="0"/>
              </a:rPr>
              <a:t>Digraphs and Spelling</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u="sng" dirty="0">
                <a:latin typeface="Comic Sans MS" panose="030F0902030302020204" pitchFamily="66" charset="0"/>
              </a:rPr>
              <a:t>Winter Fun</a:t>
            </a: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normAutofit/>
          </a:bodyPr>
          <a:lstStyle/>
          <a:p>
            <a:r>
              <a:rPr lang="en-US" sz="4800" b="1" dirty="0">
                <a:effectLst/>
                <a:latin typeface="Comic Sans MS" panose="030F0702030302020204" pitchFamily="66" charset="0"/>
                <a:ea typeface="Calibri" panose="020F0502020204030204" pitchFamily="34" charset="0"/>
                <a:cs typeface="Calibri" panose="020F0502020204030204" pitchFamily="34" charset="0"/>
              </a:rPr>
              <a:t>“Ch” “</a:t>
            </a:r>
            <a:r>
              <a:rPr lang="en-US" sz="4800" b="1" dirty="0" err="1">
                <a:effectLst/>
                <a:latin typeface="Comic Sans MS" panose="030F0702030302020204" pitchFamily="66" charset="0"/>
                <a:ea typeface="Calibri" panose="020F0502020204030204" pitchFamily="34" charset="0"/>
                <a:cs typeface="Calibri" panose="020F0502020204030204" pitchFamily="34" charset="0"/>
              </a:rPr>
              <a:t>Sh</a:t>
            </a:r>
            <a:r>
              <a:rPr lang="en-US" sz="4800" b="1" dirty="0">
                <a:effectLst/>
                <a:latin typeface="Comic Sans MS" panose="030F0702030302020204" pitchFamily="66" charset="0"/>
                <a:ea typeface="Calibri" panose="020F0502020204030204" pitchFamily="34" charset="0"/>
                <a:cs typeface="Calibri" panose="020F0502020204030204" pitchFamily="34" charset="0"/>
              </a:rPr>
              <a:t>” “Th” and “</a:t>
            </a:r>
            <a:r>
              <a:rPr lang="en-US" sz="4800" b="1" dirty="0" err="1">
                <a:effectLst/>
                <a:latin typeface="Comic Sans MS" panose="030F0702030302020204" pitchFamily="66" charset="0"/>
                <a:ea typeface="Calibri" panose="020F0502020204030204" pitchFamily="34" charset="0"/>
                <a:cs typeface="Calibri" panose="020F0502020204030204" pitchFamily="34" charset="0"/>
              </a:rPr>
              <a:t>Wh</a:t>
            </a:r>
            <a:r>
              <a:rPr lang="en-US" sz="48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9600" dirty="0">
              <a:latin typeface="Comic Sans MS" panose="030F0702030302020204" pitchFamily="66" charset="0"/>
            </a:endParaRPr>
          </a:p>
        </p:txBody>
      </p:sp>
      <p:pic>
        <p:nvPicPr>
          <p:cNvPr id="7" name="Picture 6">
            <a:extLst>
              <a:ext uri="{FF2B5EF4-FFF2-40B4-BE49-F238E27FC236}">
                <a16:creationId xmlns:a16="http://schemas.microsoft.com/office/drawing/2014/main" id="{05236CF5-E17F-4DF7-8D10-FD27700C9049}"/>
              </a:ext>
            </a:extLst>
          </p:cNvPr>
          <p:cNvPicPr>
            <a:picLocks noChangeAspect="1"/>
          </p:cNvPicPr>
          <p:nvPr/>
        </p:nvPicPr>
        <p:blipFill>
          <a:blip r:embed="rId3"/>
          <a:stretch>
            <a:fillRect/>
          </a:stretch>
        </p:blipFill>
        <p:spPr>
          <a:xfrm>
            <a:off x="331470" y="1429068"/>
            <a:ext cx="3137058" cy="2091372"/>
          </a:xfrm>
          <a:prstGeom prst="rect">
            <a:avLst/>
          </a:prstGeom>
        </p:spPr>
      </p:pic>
      <p:pic>
        <p:nvPicPr>
          <p:cNvPr id="11" name="Picture 10">
            <a:extLst>
              <a:ext uri="{FF2B5EF4-FFF2-40B4-BE49-F238E27FC236}">
                <a16:creationId xmlns:a16="http://schemas.microsoft.com/office/drawing/2014/main" id="{163FAEB5-37BC-497D-BFBB-78860DB957E7}"/>
              </a:ext>
            </a:extLst>
          </p:cNvPr>
          <p:cNvPicPr>
            <a:picLocks noChangeAspect="1"/>
          </p:cNvPicPr>
          <p:nvPr/>
        </p:nvPicPr>
        <p:blipFill>
          <a:blip r:embed="rId4"/>
          <a:stretch>
            <a:fillRect/>
          </a:stretch>
        </p:blipFill>
        <p:spPr>
          <a:xfrm>
            <a:off x="5074920" y="1417638"/>
            <a:ext cx="3586612" cy="2102802"/>
          </a:xfrm>
          <a:prstGeom prst="rect">
            <a:avLst/>
          </a:prstGeom>
        </p:spPr>
      </p:pic>
      <p:pic>
        <p:nvPicPr>
          <p:cNvPr id="19" name="Picture 18">
            <a:extLst>
              <a:ext uri="{FF2B5EF4-FFF2-40B4-BE49-F238E27FC236}">
                <a16:creationId xmlns:a16="http://schemas.microsoft.com/office/drawing/2014/main" id="{2EFF6679-ED46-4CD3-BADE-505D9826A762}"/>
              </a:ext>
            </a:extLst>
          </p:cNvPr>
          <p:cNvPicPr>
            <a:picLocks noChangeAspect="1"/>
          </p:cNvPicPr>
          <p:nvPr/>
        </p:nvPicPr>
        <p:blipFill>
          <a:blip r:embed="rId5"/>
          <a:stretch>
            <a:fillRect/>
          </a:stretch>
        </p:blipFill>
        <p:spPr>
          <a:xfrm>
            <a:off x="5071612" y="3953825"/>
            <a:ext cx="3586612" cy="2413001"/>
          </a:xfrm>
          <a:prstGeom prst="rect">
            <a:avLst/>
          </a:prstGeom>
        </p:spPr>
      </p:pic>
      <p:pic>
        <p:nvPicPr>
          <p:cNvPr id="23" name="Picture 22">
            <a:extLst>
              <a:ext uri="{FF2B5EF4-FFF2-40B4-BE49-F238E27FC236}">
                <a16:creationId xmlns:a16="http://schemas.microsoft.com/office/drawing/2014/main" id="{7218B670-B56D-4A12-A185-6E9E2407BC78}"/>
              </a:ext>
            </a:extLst>
          </p:cNvPr>
          <p:cNvPicPr>
            <a:picLocks noChangeAspect="1"/>
          </p:cNvPicPr>
          <p:nvPr/>
        </p:nvPicPr>
        <p:blipFill>
          <a:blip r:embed="rId6"/>
          <a:stretch>
            <a:fillRect/>
          </a:stretch>
        </p:blipFill>
        <p:spPr>
          <a:xfrm>
            <a:off x="331470" y="3953825"/>
            <a:ext cx="3234690" cy="2413001"/>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a:t>
            </a:r>
          </a:p>
        </p:txBody>
      </p:sp>
      <p:pic>
        <p:nvPicPr>
          <p:cNvPr id="4" name="Picture 3" descr="Humpback whale jumping from the water">
            <a:extLst>
              <a:ext uri="{FF2B5EF4-FFF2-40B4-BE49-F238E27FC236}">
                <a16:creationId xmlns:a16="http://schemas.microsoft.com/office/drawing/2014/main" id="{543C6DAE-6D1E-4EA6-9891-97A7701F4FCD}"/>
              </a:ext>
            </a:extLst>
          </p:cNvPr>
          <p:cNvPicPr>
            <a:picLocks noChangeAspect="1"/>
          </p:cNvPicPr>
          <p:nvPr/>
        </p:nvPicPr>
        <p:blipFill>
          <a:blip r:embed="rId3"/>
          <a:stretch>
            <a:fillRect/>
          </a:stretch>
        </p:blipFill>
        <p:spPr>
          <a:xfrm>
            <a:off x="2391823" y="1589630"/>
            <a:ext cx="4360354" cy="2910451"/>
          </a:xfrm>
          <a:prstGeom prst="rect">
            <a:avLst/>
          </a:prstGeom>
        </p:spPr>
      </p:pic>
      <p:sp>
        <p:nvSpPr>
          <p:cNvPr id="5" name="Rectangle 4">
            <a:extLst>
              <a:ext uri="{FF2B5EF4-FFF2-40B4-BE49-F238E27FC236}">
                <a16:creationId xmlns:a16="http://schemas.microsoft.com/office/drawing/2014/main" id="{437FDF41-42D4-487D-A240-6D18FEE88602}"/>
              </a:ext>
            </a:extLst>
          </p:cNvPr>
          <p:cNvSpPr/>
          <p:nvPr/>
        </p:nvSpPr>
        <p:spPr>
          <a:xfrm>
            <a:off x="2820256" y="4982967"/>
            <a:ext cx="3503488" cy="11430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whale</a:t>
            </a:r>
          </a:p>
        </p:txBody>
      </p:sp>
      <p:pic>
        <p:nvPicPr>
          <p:cNvPr id="7" name="Picture 6" descr="Baby in bathtub">
            <a:extLst>
              <a:ext uri="{FF2B5EF4-FFF2-40B4-BE49-F238E27FC236}">
                <a16:creationId xmlns:a16="http://schemas.microsoft.com/office/drawing/2014/main" id="{BFBC2BBD-CF02-49EA-B24F-E9E13F551183}"/>
              </a:ext>
            </a:extLst>
          </p:cNvPr>
          <p:cNvPicPr>
            <a:picLocks noChangeAspect="1"/>
          </p:cNvPicPr>
          <p:nvPr/>
        </p:nvPicPr>
        <p:blipFill>
          <a:blip r:embed="rId4"/>
          <a:stretch>
            <a:fillRect/>
          </a:stretch>
        </p:blipFill>
        <p:spPr>
          <a:xfrm>
            <a:off x="2391823" y="1597337"/>
            <a:ext cx="4360354" cy="2902744"/>
          </a:xfrm>
          <a:prstGeom prst="rect">
            <a:avLst/>
          </a:prstGeom>
        </p:spPr>
      </p:pic>
      <p:sp>
        <p:nvSpPr>
          <p:cNvPr id="8" name="Rectangle 7">
            <a:extLst>
              <a:ext uri="{FF2B5EF4-FFF2-40B4-BE49-F238E27FC236}">
                <a16:creationId xmlns:a16="http://schemas.microsoft.com/office/drawing/2014/main" id="{50EFC8F5-D6AF-4D50-984B-E939DB7DA8F4}"/>
              </a:ext>
            </a:extLst>
          </p:cNvPr>
          <p:cNvSpPr/>
          <p:nvPr/>
        </p:nvSpPr>
        <p:spPr>
          <a:xfrm>
            <a:off x="2820256" y="4982967"/>
            <a:ext cx="3503488" cy="11430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bath</a:t>
            </a:r>
          </a:p>
        </p:txBody>
      </p:sp>
      <p:pic>
        <p:nvPicPr>
          <p:cNvPr id="10" name="Picture 9" descr="Artificial fish reef covered with a school of fish">
            <a:extLst>
              <a:ext uri="{FF2B5EF4-FFF2-40B4-BE49-F238E27FC236}">
                <a16:creationId xmlns:a16="http://schemas.microsoft.com/office/drawing/2014/main" id="{95CC394C-47EA-4317-A84E-CE1064F8383D}"/>
              </a:ext>
            </a:extLst>
          </p:cNvPr>
          <p:cNvPicPr>
            <a:picLocks noChangeAspect="1"/>
          </p:cNvPicPr>
          <p:nvPr/>
        </p:nvPicPr>
        <p:blipFill>
          <a:blip r:embed="rId5"/>
          <a:stretch>
            <a:fillRect/>
          </a:stretch>
        </p:blipFill>
        <p:spPr>
          <a:xfrm>
            <a:off x="2391823" y="1562512"/>
            <a:ext cx="4360354" cy="2945276"/>
          </a:xfrm>
          <a:prstGeom prst="rect">
            <a:avLst/>
          </a:prstGeom>
        </p:spPr>
      </p:pic>
      <p:sp>
        <p:nvSpPr>
          <p:cNvPr id="11" name="Rectangle 10">
            <a:extLst>
              <a:ext uri="{FF2B5EF4-FFF2-40B4-BE49-F238E27FC236}">
                <a16:creationId xmlns:a16="http://schemas.microsoft.com/office/drawing/2014/main" id="{548D86D3-FF52-4076-9647-FC52A464F961}"/>
              </a:ext>
            </a:extLst>
          </p:cNvPr>
          <p:cNvSpPr/>
          <p:nvPr/>
        </p:nvSpPr>
        <p:spPr>
          <a:xfrm>
            <a:off x="2820256" y="4982967"/>
            <a:ext cx="3503488" cy="11430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fish</a:t>
            </a:r>
          </a:p>
        </p:txBody>
      </p:sp>
      <p:pic>
        <p:nvPicPr>
          <p:cNvPr id="13" name="Picture 12" descr="An isolated wooden chair">
            <a:extLst>
              <a:ext uri="{FF2B5EF4-FFF2-40B4-BE49-F238E27FC236}">
                <a16:creationId xmlns:a16="http://schemas.microsoft.com/office/drawing/2014/main" id="{08D7C28D-2538-4608-ACEA-0039BDAAD895}"/>
              </a:ext>
            </a:extLst>
          </p:cNvPr>
          <p:cNvPicPr>
            <a:picLocks noChangeAspect="1"/>
          </p:cNvPicPr>
          <p:nvPr/>
        </p:nvPicPr>
        <p:blipFill>
          <a:blip r:embed="rId6"/>
          <a:stretch>
            <a:fillRect/>
          </a:stretch>
        </p:blipFill>
        <p:spPr>
          <a:xfrm>
            <a:off x="2334263" y="1554805"/>
            <a:ext cx="4417914" cy="2945276"/>
          </a:xfrm>
          <a:prstGeom prst="rect">
            <a:avLst/>
          </a:prstGeom>
        </p:spPr>
      </p:pic>
      <p:sp>
        <p:nvSpPr>
          <p:cNvPr id="14" name="Rectangle 13">
            <a:extLst>
              <a:ext uri="{FF2B5EF4-FFF2-40B4-BE49-F238E27FC236}">
                <a16:creationId xmlns:a16="http://schemas.microsoft.com/office/drawing/2014/main" id="{1A569EE6-F708-4914-ACDD-064A2BD17576}"/>
              </a:ext>
            </a:extLst>
          </p:cNvPr>
          <p:cNvSpPr/>
          <p:nvPr/>
        </p:nvSpPr>
        <p:spPr>
          <a:xfrm>
            <a:off x="2820256" y="4982967"/>
            <a:ext cx="3503488" cy="11430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chair</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Wall </a:t>
            </a:r>
          </a:p>
        </p:txBody>
      </p:sp>
      <p:sp>
        <p:nvSpPr>
          <p:cNvPr id="3" name="Rectangle: Rounded Corners 2">
            <a:extLst>
              <a:ext uri="{FF2B5EF4-FFF2-40B4-BE49-F238E27FC236}">
                <a16:creationId xmlns:a16="http://schemas.microsoft.com/office/drawing/2014/main" id="{3FB9C51B-FC3F-42D2-9BA7-0A9AC79F8BF7}"/>
              </a:ext>
            </a:extLst>
          </p:cNvPr>
          <p:cNvSpPr/>
          <p:nvPr/>
        </p:nvSpPr>
        <p:spPr>
          <a:xfrm>
            <a:off x="1469204" y="1818526"/>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a:solidFill>
                  <a:schemeClr val="bg1"/>
                </a:solidFill>
                <a:latin typeface="Comic Sans MS" panose="030F0702030302020204" pitchFamily="66" charset="0"/>
              </a:rPr>
              <a:t>always</a:t>
            </a:r>
            <a:endParaRPr lang="en-US" sz="6600" dirty="0">
              <a:solidFill>
                <a:schemeClr val="bg1"/>
              </a:solidFill>
              <a:latin typeface="Comic Sans MS" panose="030F0702030302020204" pitchFamily="66" charset="0"/>
            </a:endParaRPr>
          </a:p>
        </p:txBody>
      </p:sp>
      <p:sp>
        <p:nvSpPr>
          <p:cNvPr id="6" name="Rectangle: Rounded Corners 5">
            <a:extLst>
              <a:ext uri="{FF2B5EF4-FFF2-40B4-BE49-F238E27FC236}">
                <a16:creationId xmlns:a16="http://schemas.microsoft.com/office/drawing/2014/main" id="{182AE85E-427E-4ECF-9A13-DAA4BF746FD5}"/>
              </a:ext>
            </a:extLst>
          </p:cNvPr>
          <p:cNvSpPr/>
          <p:nvPr/>
        </p:nvSpPr>
        <p:spPr>
          <a:xfrm>
            <a:off x="1457218" y="1828800"/>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best</a:t>
            </a:r>
          </a:p>
        </p:txBody>
      </p:sp>
      <p:sp>
        <p:nvSpPr>
          <p:cNvPr id="7" name="Rectangle: Rounded Corners 6">
            <a:extLst>
              <a:ext uri="{FF2B5EF4-FFF2-40B4-BE49-F238E27FC236}">
                <a16:creationId xmlns:a16="http://schemas.microsoft.com/office/drawing/2014/main" id="{3193A9A5-F31F-4665-AAA8-F49CC55EA03C}"/>
              </a:ext>
            </a:extLst>
          </p:cNvPr>
          <p:cNvSpPr/>
          <p:nvPr/>
        </p:nvSpPr>
        <p:spPr>
          <a:xfrm>
            <a:off x="1445232" y="1805414"/>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does</a:t>
            </a:r>
          </a:p>
        </p:txBody>
      </p:sp>
      <p:sp>
        <p:nvSpPr>
          <p:cNvPr id="8" name="Rectangle: Rounded Corners 7">
            <a:extLst>
              <a:ext uri="{FF2B5EF4-FFF2-40B4-BE49-F238E27FC236}">
                <a16:creationId xmlns:a16="http://schemas.microsoft.com/office/drawing/2014/main" id="{2CAECAB3-0462-444C-91B3-99C58CAA682F}"/>
              </a:ext>
            </a:extLst>
          </p:cNvPr>
          <p:cNvSpPr/>
          <p:nvPr/>
        </p:nvSpPr>
        <p:spPr>
          <a:xfrm>
            <a:off x="1469204" y="1822049"/>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found</a:t>
            </a:r>
          </a:p>
        </p:txBody>
      </p:sp>
      <p:sp>
        <p:nvSpPr>
          <p:cNvPr id="9" name="Rectangle: Rounded Corners 8">
            <a:extLst>
              <a:ext uri="{FF2B5EF4-FFF2-40B4-BE49-F238E27FC236}">
                <a16:creationId xmlns:a16="http://schemas.microsoft.com/office/drawing/2014/main" id="{DE0567D6-D73D-41A2-AE25-87B86CEE3957}"/>
              </a:ext>
            </a:extLst>
          </p:cNvPr>
          <p:cNvSpPr/>
          <p:nvPr/>
        </p:nvSpPr>
        <p:spPr>
          <a:xfrm>
            <a:off x="1444805" y="1821608"/>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made</a:t>
            </a:r>
          </a:p>
        </p:txBody>
      </p:sp>
      <p:sp>
        <p:nvSpPr>
          <p:cNvPr id="10" name="Rectangle: Rounded Corners 9">
            <a:extLst>
              <a:ext uri="{FF2B5EF4-FFF2-40B4-BE49-F238E27FC236}">
                <a16:creationId xmlns:a16="http://schemas.microsoft.com/office/drawing/2014/main" id="{8B6994C4-B3DE-41EA-A885-9D206E19E5CE}"/>
              </a:ext>
            </a:extLst>
          </p:cNvPr>
          <p:cNvSpPr/>
          <p:nvPr/>
        </p:nvSpPr>
        <p:spPr>
          <a:xfrm>
            <a:off x="1444378" y="1805023"/>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read</a:t>
            </a:r>
          </a:p>
        </p:txBody>
      </p:sp>
      <p:sp>
        <p:nvSpPr>
          <p:cNvPr id="11" name="Rectangle: Rounded Corners 10">
            <a:extLst>
              <a:ext uri="{FF2B5EF4-FFF2-40B4-BE49-F238E27FC236}">
                <a16:creationId xmlns:a16="http://schemas.microsoft.com/office/drawing/2014/main" id="{00C03ACA-EF25-4645-8491-4154B6F32C12}"/>
              </a:ext>
            </a:extLst>
          </p:cNvPr>
          <p:cNvSpPr/>
          <p:nvPr/>
        </p:nvSpPr>
        <p:spPr>
          <a:xfrm>
            <a:off x="1431965" y="1838193"/>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tell</a:t>
            </a:r>
          </a:p>
        </p:txBody>
      </p:sp>
      <p:sp>
        <p:nvSpPr>
          <p:cNvPr id="12" name="Rectangle: Rounded Corners 11">
            <a:extLst>
              <a:ext uri="{FF2B5EF4-FFF2-40B4-BE49-F238E27FC236}">
                <a16:creationId xmlns:a16="http://schemas.microsoft.com/office/drawing/2014/main" id="{D135E1D2-4B2F-4390-9171-B1A791F87EF7}"/>
              </a:ext>
            </a:extLst>
          </p:cNvPr>
          <p:cNvSpPr/>
          <p:nvPr/>
        </p:nvSpPr>
        <p:spPr>
          <a:xfrm>
            <a:off x="1420406" y="1804582"/>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us</a:t>
            </a:r>
          </a:p>
        </p:txBody>
      </p:sp>
      <p:sp>
        <p:nvSpPr>
          <p:cNvPr id="13" name="Rectangle: Rounded Corners 12">
            <a:extLst>
              <a:ext uri="{FF2B5EF4-FFF2-40B4-BE49-F238E27FC236}">
                <a16:creationId xmlns:a16="http://schemas.microsoft.com/office/drawing/2014/main" id="{1F536754-D7C7-42DD-962B-1FA07B130AC9}"/>
              </a:ext>
            </a:extLst>
          </p:cNvPr>
          <p:cNvSpPr/>
          <p:nvPr/>
        </p:nvSpPr>
        <p:spPr>
          <a:xfrm>
            <a:off x="1419125" y="1870972"/>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why</a:t>
            </a:r>
          </a:p>
        </p:txBody>
      </p:sp>
      <p:sp>
        <p:nvSpPr>
          <p:cNvPr id="15" name="Rectangle: Rounded Corners 14">
            <a:extLst>
              <a:ext uri="{FF2B5EF4-FFF2-40B4-BE49-F238E27FC236}">
                <a16:creationId xmlns:a16="http://schemas.microsoft.com/office/drawing/2014/main" id="{58CC35CC-7DDD-47F0-96C1-C01F487EAE70}"/>
              </a:ext>
            </a:extLst>
          </p:cNvPr>
          <p:cNvSpPr/>
          <p:nvPr/>
        </p:nvSpPr>
        <p:spPr>
          <a:xfrm>
            <a:off x="1393872" y="1798663"/>
            <a:ext cx="6205591" cy="3739793"/>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your</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Practice</a:t>
            </a:r>
          </a:p>
        </p:txBody>
      </p:sp>
      <p:sp>
        <p:nvSpPr>
          <p:cNvPr id="3" name="Rectangle: Rounded Corners 2">
            <a:extLst>
              <a:ext uri="{FF2B5EF4-FFF2-40B4-BE49-F238E27FC236}">
                <a16:creationId xmlns:a16="http://schemas.microsoft.com/office/drawing/2014/main" id="{41F23D81-EFE7-43D1-AA56-82E30BC2265B}"/>
              </a:ext>
            </a:extLst>
          </p:cNvPr>
          <p:cNvSpPr/>
          <p:nvPr/>
        </p:nvSpPr>
        <p:spPr>
          <a:xfrm>
            <a:off x="6667928" y="1736333"/>
            <a:ext cx="1705510" cy="1263721"/>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found</a:t>
            </a:r>
          </a:p>
        </p:txBody>
      </p:sp>
      <p:sp>
        <p:nvSpPr>
          <p:cNvPr id="4" name="Rectangle: Rounded Corners 3">
            <a:extLst>
              <a:ext uri="{FF2B5EF4-FFF2-40B4-BE49-F238E27FC236}">
                <a16:creationId xmlns:a16="http://schemas.microsoft.com/office/drawing/2014/main" id="{2986E0B0-E9A0-46F1-A76B-BDB1B6863D96}"/>
              </a:ext>
            </a:extLst>
          </p:cNvPr>
          <p:cNvSpPr/>
          <p:nvPr/>
        </p:nvSpPr>
        <p:spPr>
          <a:xfrm>
            <a:off x="6667928" y="3429000"/>
            <a:ext cx="1705510" cy="1263721"/>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why</a:t>
            </a:r>
          </a:p>
        </p:txBody>
      </p:sp>
      <p:sp>
        <p:nvSpPr>
          <p:cNvPr id="5" name="Rectangle: Rounded Corners 4">
            <a:extLst>
              <a:ext uri="{FF2B5EF4-FFF2-40B4-BE49-F238E27FC236}">
                <a16:creationId xmlns:a16="http://schemas.microsoft.com/office/drawing/2014/main" id="{B44F4349-E2E6-4A50-AA9E-D932E0FAFC04}"/>
              </a:ext>
            </a:extLst>
          </p:cNvPr>
          <p:cNvSpPr/>
          <p:nvPr/>
        </p:nvSpPr>
        <p:spPr>
          <a:xfrm>
            <a:off x="6667928" y="5121667"/>
            <a:ext cx="1705510" cy="1263721"/>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always</a:t>
            </a:r>
          </a:p>
        </p:txBody>
      </p:sp>
      <p:sp>
        <p:nvSpPr>
          <p:cNvPr id="6" name="Rectangle: Rounded Corners 5">
            <a:extLst>
              <a:ext uri="{FF2B5EF4-FFF2-40B4-BE49-F238E27FC236}">
                <a16:creationId xmlns:a16="http://schemas.microsoft.com/office/drawing/2014/main" id="{29FD4304-D43C-49CE-87F6-0A553ED0CB74}"/>
              </a:ext>
            </a:extLst>
          </p:cNvPr>
          <p:cNvSpPr/>
          <p:nvPr/>
        </p:nvSpPr>
        <p:spPr>
          <a:xfrm>
            <a:off x="1005155" y="2270588"/>
            <a:ext cx="4912760" cy="3832261"/>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She ___ the hidden treasure. </a:t>
            </a:r>
          </a:p>
        </p:txBody>
      </p:sp>
      <p:sp>
        <p:nvSpPr>
          <p:cNvPr id="7" name="Rectangle: Rounded Corners 6">
            <a:extLst>
              <a:ext uri="{FF2B5EF4-FFF2-40B4-BE49-F238E27FC236}">
                <a16:creationId xmlns:a16="http://schemas.microsoft.com/office/drawing/2014/main" id="{2D732DEE-AFC7-4B3F-AB79-8ABAA88977DE}"/>
              </a:ext>
            </a:extLst>
          </p:cNvPr>
          <p:cNvSpPr/>
          <p:nvPr/>
        </p:nvSpPr>
        <p:spPr>
          <a:xfrm>
            <a:off x="1005155" y="2270588"/>
            <a:ext cx="4912760" cy="3832261"/>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You should _____ use soap when you wash your hands. </a:t>
            </a:r>
          </a:p>
        </p:txBody>
      </p:sp>
      <p:sp>
        <p:nvSpPr>
          <p:cNvPr id="8" name="Rectangle: Rounded Corners 7">
            <a:extLst>
              <a:ext uri="{FF2B5EF4-FFF2-40B4-BE49-F238E27FC236}">
                <a16:creationId xmlns:a16="http://schemas.microsoft.com/office/drawing/2014/main" id="{DC9A1D94-7596-4C89-B0E0-4EC175819C4E}"/>
              </a:ext>
            </a:extLst>
          </p:cNvPr>
          <p:cNvSpPr/>
          <p:nvPr/>
        </p:nvSpPr>
        <p:spPr>
          <a:xfrm>
            <a:off x="1005155" y="2270588"/>
            <a:ext cx="4912760" cy="3832261"/>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_____ do we review our sight words weekly? </a:t>
            </a:r>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
                                        </p:tgtEl>
                                        <p:attrNameLst>
                                          <p:attrName>fillcolor</p:attrName>
                                        </p:attrNameLst>
                                      </p:cBhvr>
                                      <p:to>
                                        <a:srgbClr val="FFC000"/>
                                      </p:to>
                                    </p:animClr>
                                    <p:set>
                                      <p:cBhvr>
                                        <p:cTn id="13" dur="2000" fill="hold"/>
                                        <p:tgtEl>
                                          <p:spTgt spid="3"/>
                                        </p:tgtEl>
                                        <p:attrNameLst>
                                          <p:attrName>fill.type</p:attrName>
                                        </p:attrNameLst>
                                      </p:cBhvr>
                                      <p:to>
                                        <p:strVal val="solid"/>
                                      </p:to>
                                    </p:set>
                                    <p:set>
                                      <p:cBhvr>
                                        <p:cTn id="14" dur="2000" fill="hold"/>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5"/>
                                        </p:tgtEl>
                                        <p:attrNameLst>
                                          <p:attrName>fillcolor</p:attrName>
                                        </p:attrNameLst>
                                      </p:cBhvr>
                                      <p:to>
                                        <a:srgbClr val="FFC000"/>
                                      </p:to>
                                    </p:animClr>
                                    <p:set>
                                      <p:cBhvr>
                                        <p:cTn id="25" dur="2000" fill="hold"/>
                                        <p:tgtEl>
                                          <p:spTgt spid="5"/>
                                        </p:tgtEl>
                                        <p:attrNameLst>
                                          <p:attrName>fill.type</p:attrName>
                                        </p:attrNameLst>
                                      </p:cBhvr>
                                      <p:to>
                                        <p:strVal val="solid"/>
                                      </p:to>
                                    </p:set>
                                    <p:set>
                                      <p:cBhvr>
                                        <p:cTn id="26" dur="20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4"/>
                                        </p:tgtEl>
                                        <p:attrNameLst>
                                          <p:attrName>fillcolor</p:attrName>
                                        </p:attrNameLst>
                                      </p:cBhvr>
                                      <p:to>
                                        <a:srgbClr val="FFC000"/>
                                      </p:to>
                                    </p:animClr>
                                    <p:set>
                                      <p:cBhvr>
                                        <p:cTn id="37" dur="2000" fill="hold"/>
                                        <p:tgtEl>
                                          <p:spTgt spid="4"/>
                                        </p:tgtEl>
                                        <p:attrNameLst>
                                          <p:attrName>fill.type</p:attrName>
                                        </p:attrNameLst>
                                      </p:cBhvr>
                                      <p:to>
                                        <p:strVal val="solid"/>
                                      </p:to>
                                    </p:set>
                                    <p:set>
                                      <p:cBhvr>
                                        <p:cTn id="3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The Retelling Hand  </a:t>
            </a:r>
          </a:p>
        </p:txBody>
      </p:sp>
      <p:pic>
        <p:nvPicPr>
          <p:cNvPr id="6" name="Graphic 5" descr="Hand outline">
            <a:extLst>
              <a:ext uri="{FF2B5EF4-FFF2-40B4-BE49-F238E27FC236}">
                <a16:creationId xmlns:a16="http://schemas.microsoft.com/office/drawing/2014/main" id="{FD247221-744C-4C12-A611-3C7A2C8026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3782" y="1417638"/>
            <a:ext cx="6156435" cy="6156435"/>
          </a:xfrm>
          <a:prstGeom prst="rect">
            <a:avLst/>
          </a:prstGeom>
        </p:spPr>
      </p:pic>
      <p:sp>
        <p:nvSpPr>
          <p:cNvPr id="7" name="Rectangle: Rounded Corners 6">
            <a:extLst>
              <a:ext uri="{FF2B5EF4-FFF2-40B4-BE49-F238E27FC236}">
                <a16:creationId xmlns:a16="http://schemas.microsoft.com/office/drawing/2014/main" id="{D30925FB-47E9-40E7-B2B6-49EFD492CF09}"/>
              </a:ext>
            </a:extLst>
          </p:cNvPr>
          <p:cNvSpPr/>
          <p:nvPr/>
        </p:nvSpPr>
        <p:spPr>
          <a:xfrm>
            <a:off x="0" y="1535879"/>
            <a:ext cx="2644726" cy="46539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Characters</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Who is in the story. List people, animals, or creatures. </a:t>
            </a:r>
          </a:p>
        </p:txBody>
      </p:sp>
      <p:sp>
        <p:nvSpPr>
          <p:cNvPr id="28" name="Rectangle: Rounded Corners 27">
            <a:extLst>
              <a:ext uri="{FF2B5EF4-FFF2-40B4-BE49-F238E27FC236}">
                <a16:creationId xmlns:a16="http://schemas.microsoft.com/office/drawing/2014/main" id="{B8025EFF-70F6-4899-8627-067909D747B9}"/>
              </a:ext>
            </a:extLst>
          </p:cNvPr>
          <p:cNvSpPr/>
          <p:nvPr/>
        </p:nvSpPr>
        <p:spPr>
          <a:xfrm>
            <a:off x="543970" y="1377511"/>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Setting: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when and where the story took place. </a:t>
            </a:r>
          </a:p>
        </p:txBody>
      </p:sp>
      <p:sp>
        <p:nvSpPr>
          <p:cNvPr id="29" name="Rectangle: Rounded Corners 28">
            <a:extLst>
              <a:ext uri="{FF2B5EF4-FFF2-40B4-BE49-F238E27FC236}">
                <a16:creationId xmlns:a16="http://schemas.microsoft.com/office/drawing/2014/main" id="{02188362-3539-415A-A56D-88AECC0FF2A4}"/>
              </a:ext>
            </a:extLst>
          </p:cNvPr>
          <p:cNvSpPr/>
          <p:nvPr/>
        </p:nvSpPr>
        <p:spPr>
          <a:xfrm>
            <a:off x="1087940" y="117138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Problem: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went wrong in the story?  </a:t>
            </a:r>
          </a:p>
        </p:txBody>
      </p:sp>
      <p:sp>
        <p:nvSpPr>
          <p:cNvPr id="30" name="Rectangle: Rounded Corners 29">
            <a:extLst>
              <a:ext uri="{FF2B5EF4-FFF2-40B4-BE49-F238E27FC236}">
                <a16:creationId xmlns:a16="http://schemas.microsoft.com/office/drawing/2014/main" id="{32397E7D-2226-442E-99A8-DF5A87C3A8AB}"/>
              </a:ext>
            </a:extLst>
          </p:cNvPr>
          <p:cNvSpPr/>
          <p:nvPr/>
        </p:nvSpPr>
        <p:spPr>
          <a:xfrm>
            <a:off x="2027840" y="2872357"/>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BME: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Recall details about the beginning, middle, and end of the story. </a:t>
            </a:r>
          </a:p>
        </p:txBody>
      </p:sp>
      <p:sp>
        <p:nvSpPr>
          <p:cNvPr id="31" name="Rectangle: Rounded Corners 30">
            <a:extLst>
              <a:ext uri="{FF2B5EF4-FFF2-40B4-BE49-F238E27FC236}">
                <a16:creationId xmlns:a16="http://schemas.microsoft.com/office/drawing/2014/main" id="{453157DC-6017-4506-ADD6-F10BBD440913}"/>
              </a:ext>
            </a:extLst>
          </p:cNvPr>
          <p:cNvSpPr/>
          <p:nvPr/>
        </p:nvSpPr>
        <p:spPr>
          <a:xfrm>
            <a:off x="4544350" y="342782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Solution: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Explain about how the problem in the story was resolved. </a:t>
            </a:r>
          </a:p>
        </p:txBody>
      </p:sp>
    </p:spTree>
    <p:extLst>
      <p:ext uri="{BB962C8B-B14F-4D97-AF65-F5344CB8AC3E}">
        <p14:creationId xmlns:p14="http://schemas.microsoft.com/office/powerpoint/2010/main" val="87029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Let’s Practice </a:t>
            </a:r>
          </a:p>
        </p:txBody>
      </p:sp>
      <p:pic>
        <p:nvPicPr>
          <p:cNvPr id="4" name="Picture 3" descr="Ice skating shoes">
            <a:extLst>
              <a:ext uri="{FF2B5EF4-FFF2-40B4-BE49-F238E27FC236}">
                <a16:creationId xmlns:a16="http://schemas.microsoft.com/office/drawing/2014/main" id="{E05337B2-0C60-4898-9A90-A3C3D338452D}"/>
              </a:ext>
            </a:extLst>
          </p:cNvPr>
          <p:cNvPicPr>
            <a:picLocks noChangeAspect="1"/>
          </p:cNvPicPr>
          <p:nvPr/>
        </p:nvPicPr>
        <p:blipFill>
          <a:blip r:embed="rId3"/>
          <a:stretch>
            <a:fillRect/>
          </a:stretch>
        </p:blipFill>
        <p:spPr>
          <a:xfrm>
            <a:off x="839595" y="1688805"/>
            <a:ext cx="3176477" cy="2117651"/>
          </a:xfrm>
          <a:prstGeom prst="rect">
            <a:avLst/>
          </a:prstGeom>
        </p:spPr>
      </p:pic>
      <p:pic>
        <p:nvPicPr>
          <p:cNvPr id="1026" name="Picture 2">
            <a:extLst>
              <a:ext uri="{FF2B5EF4-FFF2-40B4-BE49-F238E27FC236}">
                <a16:creationId xmlns:a16="http://schemas.microsoft.com/office/drawing/2014/main" id="{FAF52FB4-D856-4A30-83FF-F904F9D0B7BE}"/>
              </a:ext>
            </a:extLst>
          </p:cNvPr>
          <p:cNvPicPr>
            <a:picLocks noChangeAspect="1" noChangeArrowheads="1"/>
          </p:cNvPicPr>
          <p:nvPr/>
        </p:nvPicPr>
        <p:blipFill>
          <a:blip r:embed="rId4"/>
          <a:srcRect/>
          <a:stretch/>
        </p:blipFill>
        <p:spPr bwMode="auto">
          <a:xfrm>
            <a:off x="5127929" y="1691097"/>
            <a:ext cx="3396723" cy="22690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AD5566-8F94-4273-8850-7E452CF0D348}"/>
              </a:ext>
            </a:extLst>
          </p:cNvPr>
          <p:cNvPicPr>
            <a:picLocks noChangeAspect="1" noChangeArrowheads="1"/>
          </p:cNvPicPr>
          <p:nvPr/>
        </p:nvPicPr>
        <p:blipFill>
          <a:blip r:embed="rId5"/>
          <a:srcRect/>
          <a:stretch/>
        </p:blipFill>
        <p:spPr bwMode="auto">
          <a:xfrm>
            <a:off x="2710833" y="4311924"/>
            <a:ext cx="3722333" cy="248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88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Can you Find the Nouns? </a:t>
            </a:r>
          </a:p>
        </p:txBody>
      </p:sp>
      <p:pic>
        <p:nvPicPr>
          <p:cNvPr id="7" name="Picture 6" descr="Lemon Moody Foodies">
            <a:extLst>
              <a:ext uri="{FF2B5EF4-FFF2-40B4-BE49-F238E27FC236}">
                <a16:creationId xmlns:a16="http://schemas.microsoft.com/office/drawing/2014/main" id="{DCA5998F-ED2A-40B3-A8BB-1C001DAC120C}"/>
              </a:ext>
            </a:extLst>
          </p:cNvPr>
          <p:cNvPicPr>
            <a:picLocks noChangeAspect="1"/>
          </p:cNvPicPr>
          <p:nvPr/>
        </p:nvPicPr>
        <p:blipFill>
          <a:blip r:embed="rId3"/>
          <a:stretch>
            <a:fillRect/>
          </a:stretch>
        </p:blipFill>
        <p:spPr>
          <a:xfrm>
            <a:off x="6557857" y="213167"/>
            <a:ext cx="2701405" cy="2539320"/>
          </a:xfrm>
          <a:prstGeom prst="rect">
            <a:avLst/>
          </a:prstGeom>
        </p:spPr>
      </p:pic>
      <p:pic>
        <p:nvPicPr>
          <p:cNvPr id="8" name="Picture 7" descr="Lemon Moody Foodies">
            <a:extLst>
              <a:ext uri="{FF2B5EF4-FFF2-40B4-BE49-F238E27FC236}">
                <a16:creationId xmlns:a16="http://schemas.microsoft.com/office/drawing/2014/main" id="{67ED67F6-1EBC-403F-BB3B-F1DA1FFC72DB}"/>
              </a:ext>
            </a:extLst>
          </p:cNvPr>
          <p:cNvPicPr>
            <a:picLocks noChangeAspect="1"/>
          </p:cNvPicPr>
          <p:nvPr/>
        </p:nvPicPr>
        <p:blipFill>
          <a:blip r:embed="rId3"/>
          <a:stretch>
            <a:fillRect/>
          </a:stretch>
        </p:blipFill>
        <p:spPr>
          <a:xfrm>
            <a:off x="-306548" y="4044042"/>
            <a:ext cx="2701405" cy="2539320"/>
          </a:xfrm>
          <a:prstGeom prst="rect">
            <a:avLst/>
          </a:prstGeom>
        </p:spPr>
      </p:pic>
      <p:pic>
        <p:nvPicPr>
          <p:cNvPr id="9" name="Picture 8" descr="Lemon Moody Foodies">
            <a:extLst>
              <a:ext uri="{FF2B5EF4-FFF2-40B4-BE49-F238E27FC236}">
                <a16:creationId xmlns:a16="http://schemas.microsoft.com/office/drawing/2014/main" id="{A62FD656-2BBF-4EF7-9AC3-CD0877686EBD}"/>
              </a:ext>
            </a:extLst>
          </p:cNvPr>
          <p:cNvPicPr>
            <a:picLocks noChangeAspect="1"/>
          </p:cNvPicPr>
          <p:nvPr/>
        </p:nvPicPr>
        <p:blipFill>
          <a:blip r:embed="rId3"/>
          <a:stretch>
            <a:fillRect/>
          </a:stretch>
        </p:blipFill>
        <p:spPr>
          <a:xfrm>
            <a:off x="6594995" y="4006860"/>
            <a:ext cx="2701405" cy="2539320"/>
          </a:xfrm>
          <a:prstGeom prst="rect">
            <a:avLst/>
          </a:prstGeom>
        </p:spPr>
      </p:pic>
      <p:pic>
        <p:nvPicPr>
          <p:cNvPr id="10" name="Picture 9" descr="Lemon Moody Foodies">
            <a:extLst>
              <a:ext uri="{FF2B5EF4-FFF2-40B4-BE49-F238E27FC236}">
                <a16:creationId xmlns:a16="http://schemas.microsoft.com/office/drawing/2014/main" id="{B7A55825-DBD1-492F-8E15-9EB01250E5D6}"/>
              </a:ext>
            </a:extLst>
          </p:cNvPr>
          <p:cNvPicPr>
            <a:picLocks noChangeAspect="1"/>
          </p:cNvPicPr>
          <p:nvPr/>
        </p:nvPicPr>
        <p:blipFill>
          <a:blip r:embed="rId3"/>
          <a:stretch>
            <a:fillRect/>
          </a:stretch>
        </p:blipFill>
        <p:spPr>
          <a:xfrm>
            <a:off x="6716037" y="2157031"/>
            <a:ext cx="2701405" cy="2539320"/>
          </a:xfrm>
          <a:prstGeom prst="rect">
            <a:avLst/>
          </a:prstGeom>
        </p:spPr>
      </p:pic>
      <p:pic>
        <p:nvPicPr>
          <p:cNvPr id="11" name="Picture 10" descr="Lemon Moody Foodies">
            <a:extLst>
              <a:ext uri="{FF2B5EF4-FFF2-40B4-BE49-F238E27FC236}">
                <a16:creationId xmlns:a16="http://schemas.microsoft.com/office/drawing/2014/main" id="{97B326C0-98A9-4586-9260-6FEE2C4ECD89}"/>
              </a:ext>
            </a:extLst>
          </p:cNvPr>
          <p:cNvPicPr>
            <a:picLocks noChangeAspect="1"/>
          </p:cNvPicPr>
          <p:nvPr/>
        </p:nvPicPr>
        <p:blipFill>
          <a:blip r:embed="rId3"/>
          <a:stretch>
            <a:fillRect/>
          </a:stretch>
        </p:blipFill>
        <p:spPr>
          <a:xfrm>
            <a:off x="2214457" y="205126"/>
            <a:ext cx="2701405" cy="2539320"/>
          </a:xfrm>
          <a:prstGeom prst="rect">
            <a:avLst/>
          </a:prstGeom>
        </p:spPr>
      </p:pic>
      <p:pic>
        <p:nvPicPr>
          <p:cNvPr id="12" name="Picture 11" descr="Lemon Moody Foodies">
            <a:extLst>
              <a:ext uri="{FF2B5EF4-FFF2-40B4-BE49-F238E27FC236}">
                <a16:creationId xmlns:a16="http://schemas.microsoft.com/office/drawing/2014/main" id="{3DD7AAAB-B66B-4414-AD8B-CC84226E7F69}"/>
              </a:ext>
            </a:extLst>
          </p:cNvPr>
          <p:cNvPicPr>
            <a:picLocks noChangeAspect="1"/>
          </p:cNvPicPr>
          <p:nvPr/>
        </p:nvPicPr>
        <p:blipFill>
          <a:blip r:embed="rId3"/>
          <a:stretch>
            <a:fillRect/>
          </a:stretch>
        </p:blipFill>
        <p:spPr>
          <a:xfrm>
            <a:off x="-162312" y="276141"/>
            <a:ext cx="2701405" cy="2539320"/>
          </a:xfrm>
          <a:prstGeom prst="rect">
            <a:avLst/>
          </a:prstGeom>
        </p:spPr>
      </p:pic>
      <p:pic>
        <p:nvPicPr>
          <p:cNvPr id="13" name="Picture 12" descr="Lemon Moody Foodies">
            <a:extLst>
              <a:ext uri="{FF2B5EF4-FFF2-40B4-BE49-F238E27FC236}">
                <a16:creationId xmlns:a16="http://schemas.microsoft.com/office/drawing/2014/main" id="{83BFBC04-3553-4E4A-9AF6-9C2BB740617C}"/>
              </a:ext>
            </a:extLst>
          </p:cNvPr>
          <p:cNvPicPr>
            <a:picLocks noChangeAspect="1"/>
          </p:cNvPicPr>
          <p:nvPr/>
        </p:nvPicPr>
        <p:blipFill>
          <a:blip r:embed="rId3"/>
          <a:stretch>
            <a:fillRect/>
          </a:stretch>
        </p:blipFill>
        <p:spPr>
          <a:xfrm>
            <a:off x="4348545" y="2221446"/>
            <a:ext cx="2701405" cy="2539320"/>
          </a:xfrm>
          <a:prstGeom prst="rect">
            <a:avLst/>
          </a:prstGeom>
        </p:spPr>
      </p:pic>
      <p:pic>
        <p:nvPicPr>
          <p:cNvPr id="14" name="Picture 13" descr="Lemon Moody Foodies">
            <a:extLst>
              <a:ext uri="{FF2B5EF4-FFF2-40B4-BE49-F238E27FC236}">
                <a16:creationId xmlns:a16="http://schemas.microsoft.com/office/drawing/2014/main" id="{61429ACD-9BFF-4DE0-A3D4-402586D4980D}"/>
              </a:ext>
            </a:extLst>
          </p:cNvPr>
          <p:cNvPicPr>
            <a:picLocks noChangeAspect="1"/>
          </p:cNvPicPr>
          <p:nvPr/>
        </p:nvPicPr>
        <p:blipFill>
          <a:blip r:embed="rId3"/>
          <a:stretch>
            <a:fillRect/>
          </a:stretch>
        </p:blipFill>
        <p:spPr>
          <a:xfrm>
            <a:off x="2001873" y="4042539"/>
            <a:ext cx="2701405" cy="2539320"/>
          </a:xfrm>
          <a:prstGeom prst="rect">
            <a:avLst/>
          </a:prstGeom>
        </p:spPr>
      </p:pic>
      <p:pic>
        <p:nvPicPr>
          <p:cNvPr id="15" name="Picture 14" descr="Lemon Moody Foodies">
            <a:extLst>
              <a:ext uri="{FF2B5EF4-FFF2-40B4-BE49-F238E27FC236}">
                <a16:creationId xmlns:a16="http://schemas.microsoft.com/office/drawing/2014/main" id="{95173CD1-EE10-4698-83E0-468310F30757}"/>
              </a:ext>
            </a:extLst>
          </p:cNvPr>
          <p:cNvPicPr>
            <a:picLocks noChangeAspect="1"/>
          </p:cNvPicPr>
          <p:nvPr/>
        </p:nvPicPr>
        <p:blipFill>
          <a:blip r:embed="rId3"/>
          <a:stretch>
            <a:fillRect/>
          </a:stretch>
        </p:blipFill>
        <p:spPr>
          <a:xfrm>
            <a:off x="4393332" y="213167"/>
            <a:ext cx="2701405" cy="2539320"/>
          </a:xfrm>
          <a:prstGeom prst="rect">
            <a:avLst/>
          </a:prstGeom>
        </p:spPr>
      </p:pic>
      <p:pic>
        <p:nvPicPr>
          <p:cNvPr id="16" name="Picture 15" descr="Lemon Moody Foodies">
            <a:extLst>
              <a:ext uri="{FF2B5EF4-FFF2-40B4-BE49-F238E27FC236}">
                <a16:creationId xmlns:a16="http://schemas.microsoft.com/office/drawing/2014/main" id="{79EA9BE8-B2F5-4F1D-B1E0-56400444A300}"/>
              </a:ext>
            </a:extLst>
          </p:cNvPr>
          <p:cNvPicPr>
            <a:picLocks noChangeAspect="1"/>
          </p:cNvPicPr>
          <p:nvPr/>
        </p:nvPicPr>
        <p:blipFill>
          <a:blip r:embed="rId3"/>
          <a:stretch>
            <a:fillRect/>
          </a:stretch>
        </p:blipFill>
        <p:spPr>
          <a:xfrm>
            <a:off x="2099195" y="2235059"/>
            <a:ext cx="2701405" cy="2539320"/>
          </a:xfrm>
          <a:prstGeom prst="rect">
            <a:avLst/>
          </a:prstGeom>
        </p:spPr>
      </p:pic>
      <p:pic>
        <p:nvPicPr>
          <p:cNvPr id="17" name="Picture 16" descr="Lemon Moody Foodies">
            <a:extLst>
              <a:ext uri="{FF2B5EF4-FFF2-40B4-BE49-F238E27FC236}">
                <a16:creationId xmlns:a16="http://schemas.microsoft.com/office/drawing/2014/main" id="{32C456A7-5221-4EC4-8DAD-91F6EB894F8C}"/>
              </a:ext>
            </a:extLst>
          </p:cNvPr>
          <p:cNvPicPr>
            <a:picLocks noChangeAspect="1"/>
          </p:cNvPicPr>
          <p:nvPr/>
        </p:nvPicPr>
        <p:blipFill>
          <a:blip r:embed="rId3"/>
          <a:stretch>
            <a:fillRect/>
          </a:stretch>
        </p:blipFill>
        <p:spPr>
          <a:xfrm>
            <a:off x="-153035" y="2275402"/>
            <a:ext cx="2701405" cy="2539320"/>
          </a:xfrm>
          <a:prstGeom prst="rect">
            <a:avLst/>
          </a:prstGeom>
        </p:spPr>
      </p:pic>
      <p:sp>
        <p:nvSpPr>
          <p:cNvPr id="5" name="Rectangle 4">
            <a:extLst>
              <a:ext uri="{FF2B5EF4-FFF2-40B4-BE49-F238E27FC236}">
                <a16:creationId xmlns:a16="http://schemas.microsoft.com/office/drawing/2014/main" id="{C7C0C570-329B-4C11-950B-42F3A4ED2FE6}"/>
              </a:ext>
            </a:extLst>
          </p:cNvPr>
          <p:cNvSpPr/>
          <p:nvPr/>
        </p:nvSpPr>
        <p:spPr>
          <a:xfrm>
            <a:off x="7197118" y="2137452"/>
            <a:ext cx="1479047"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mall</a:t>
            </a:r>
          </a:p>
        </p:txBody>
      </p:sp>
      <p:sp>
        <p:nvSpPr>
          <p:cNvPr id="18" name="Rectangle 17">
            <a:extLst>
              <a:ext uri="{FF2B5EF4-FFF2-40B4-BE49-F238E27FC236}">
                <a16:creationId xmlns:a16="http://schemas.microsoft.com/office/drawing/2014/main" id="{DED3974F-E2BD-4BF4-BC4B-1314F3958EF9}"/>
              </a:ext>
            </a:extLst>
          </p:cNvPr>
          <p:cNvSpPr/>
          <p:nvPr/>
        </p:nvSpPr>
        <p:spPr>
          <a:xfrm>
            <a:off x="5030335" y="2167444"/>
            <a:ext cx="1479047"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mean</a:t>
            </a:r>
          </a:p>
        </p:txBody>
      </p:sp>
      <p:sp>
        <p:nvSpPr>
          <p:cNvPr id="19" name="Rectangle 18">
            <a:extLst>
              <a:ext uri="{FF2B5EF4-FFF2-40B4-BE49-F238E27FC236}">
                <a16:creationId xmlns:a16="http://schemas.microsoft.com/office/drawing/2014/main" id="{07E89D68-DAE7-4E50-89B5-DFD750521D01}"/>
              </a:ext>
            </a:extLst>
          </p:cNvPr>
          <p:cNvSpPr/>
          <p:nvPr/>
        </p:nvSpPr>
        <p:spPr>
          <a:xfrm>
            <a:off x="2768828" y="2095189"/>
            <a:ext cx="1479047"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tree</a:t>
            </a:r>
          </a:p>
        </p:txBody>
      </p:sp>
      <p:sp>
        <p:nvSpPr>
          <p:cNvPr id="20" name="Rectangle 19">
            <a:extLst>
              <a:ext uri="{FF2B5EF4-FFF2-40B4-BE49-F238E27FC236}">
                <a16:creationId xmlns:a16="http://schemas.microsoft.com/office/drawing/2014/main" id="{2BA5B33A-1BB0-4132-8AC3-D604484D3BF2}"/>
              </a:ext>
            </a:extLst>
          </p:cNvPr>
          <p:cNvSpPr/>
          <p:nvPr/>
        </p:nvSpPr>
        <p:spPr>
          <a:xfrm>
            <a:off x="7384426" y="4135111"/>
            <a:ext cx="1479047"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gum</a:t>
            </a:r>
          </a:p>
        </p:txBody>
      </p:sp>
      <p:sp>
        <p:nvSpPr>
          <p:cNvPr id="21" name="Rectangle 20">
            <a:extLst>
              <a:ext uri="{FF2B5EF4-FFF2-40B4-BE49-F238E27FC236}">
                <a16:creationId xmlns:a16="http://schemas.microsoft.com/office/drawing/2014/main" id="{7424B1FC-2ED5-4A20-AD08-3B71DC7CD7AB}"/>
              </a:ext>
            </a:extLst>
          </p:cNvPr>
          <p:cNvSpPr/>
          <p:nvPr/>
        </p:nvSpPr>
        <p:spPr>
          <a:xfrm>
            <a:off x="2767117" y="4106856"/>
            <a:ext cx="1479047"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girl</a:t>
            </a:r>
          </a:p>
        </p:txBody>
      </p:sp>
      <p:sp>
        <p:nvSpPr>
          <p:cNvPr id="22" name="Rectangle 21">
            <a:extLst>
              <a:ext uri="{FF2B5EF4-FFF2-40B4-BE49-F238E27FC236}">
                <a16:creationId xmlns:a16="http://schemas.microsoft.com/office/drawing/2014/main" id="{499B5B64-E572-4E92-9B3C-8F06B051D284}"/>
              </a:ext>
            </a:extLst>
          </p:cNvPr>
          <p:cNvSpPr/>
          <p:nvPr/>
        </p:nvSpPr>
        <p:spPr>
          <a:xfrm>
            <a:off x="598745" y="2117301"/>
            <a:ext cx="1479047"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city</a:t>
            </a:r>
          </a:p>
        </p:txBody>
      </p:sp>
      <p:sp>
        <p:nvSpPr>
          <p:cNvPr id="23" name="Rectangle 22">
            <a:extLst>
              <a:ext uri="{FF2B5EF4-FFF2-40B4-BE49-F238E27FC236}">
                <a16:creationId xmlns:a16="http://schemas.microsoft.com/office/drawing/2014/main" id="{99625858-34BF-4038-AB9F-C00971CEA84A}"/>
              </a:ext>
            </a:extLst>
          </p:cNvPr>
          <p:cNvSpPr/>
          <p:nvPr/>
        </p:nvSpPr>
        <p:spPr>
          <a:xfrm>
            <a:off x="428152" y="4128922"/>
            <a:ext cx="1479047"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baby</a:t>
            </a:r>
          </a:p>
        </p:txBody>
      </p:sp>
      <p:sp>
        <p:nvSpPr>
          <p:cNvPr id="24" name="Rectangle 23">
            <a:extLst>
              <a:ext uri="{FF2B5EF4-FFF2-40B4-BE49-F238E27FC236}">
                <a16:creationId xmlns:a16="http://schemas.microsoft.com/office/drawing/2014/main" id="{98FF8CF9-AF2B-417B-88C3-F8AA46DA732B}"/>
              </a:ext>
            </a:extLst>
          </p:cNvPr>
          <p:cNvSpPr/>
          <p:nvPr/>
        </p:nvSpPr>
        <p:spPr>
          <a:xfrm>
            <a:off x="2575704" y="5931116"/>
            <a:ext cx="1479047"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sadly</a:t>
            </a:r>
          </a:p>
        </p:txBody>
      </p:sp>
      <p:sp>
        <p:nvSpPr>
          <p:cNvPr id="25" name="Rectangle 24">
            <a:extLst>
              <a:ext uri="{FF2B5EF4-FFF2-40B4-BE49-F238E27FC236}">
                <a16:creationId xmlns:a16="http://schemas.microsoft.com/office/drawing/2014/main" id="{F9997FE5-027A-40E8-AF63-9DACF47AA048}"/>
              </a:ext>
            </a:extLst>
          </p:cNvPr>
          <p:cNvSpPr/>
          <p:nvPr/>
        </p:nvSpPr>
        <p:spPr>
          <a:xfrm>
            <a:off x="6889829" y="5950724"/>
            <a:ext cx="2111735"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friendly</a:t>
            </a:r>
          </a:p>
        </p:txBody>
      </p:sp>
      <p:sp>
        <p:nvSpPr>
          <p:cNvPr id="26" name="Rectangle 25">
            <a:extLst>
              <a:ext uri="{FF2B5EF4-FFF2-40B4-BE49-F238E27FC236}">
                <a16:creationId xmlns:a16="http://schemas.microsoft.com/office/drawing/2014/main" id="{B13C2BD1-3702-4AA9-A2D4-F468DEFA8715}"/>
              </a:ext>
            </a:extLst>
          </p:cNvPr>
          <p:cNvSpPr/>
          <p:nvPr/>
        </p:nvSpPr>
        <p:spPr>
          <a:xfrm>
            <a:off x="229683" y="5931116"/>
            <a:ext cx="1628942"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flower</a:t>
            </a:r>
          </a:p>
        </p:txBody>
      </p:sp>
      <p:sp>
        <p:nvSpPr>
          <p:cNvPr id="27" name="Rectangle 26">
            <a:extLst>
              <a:ext uri="{FF2B5EF4-FFF2-40B4-BE49-F238E27FC236}">
                <a16:creationId xmlns:a16="http://schemas.microsoft.com/office/drawing/2014/main" id="{674E0C70-C9CE-4F64-817D-22ECBA7B8DA6}"/>
              </a:ext>
            </a:extLst>
          </p:cNvPr>
          <p:cNvSpPr/>
          <p:nvPr/>
        </p:nvSpPr>
        <p:spPr>
          <a:xfrm>
            <a:off x="4793248" y="4143083"/>
            <a:ext cx="1806973"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doctor</a:t>
            </a:r>
          </a:p>
        </p:txBody>
      </p:sp>
      <p:pic>
        <p:nvPicPr>
          <p:cNvPr id="28" name="Picture 27" descr="Lemon Moody Foodies">
            <a:extLst>
              <a:ext uri="{FF2B5EF4-FFF2-40B4-BE49-F238E27FC236}">
                <a16:creationId xmlns:a16="http://schemas.microsoft.com/office/drawing/2014/main" id="{A45B09DC-A293-4E16-A255-AE121D271425}"/>
              </a:ext>
            </a:extLst>
          </p:cNvPr>
          <p:cNvPicPr>
            <a:picLocks noChangeAspect="1"/>
          </p:cNvPicPr>
          <p:nvPr/>
        </p:nvPicPr>
        <p:blipFill>
          <a:blip r:embed="rId3"/>
          <a:stretch>
            <a:fillRect/>
          </a:stretch>
        </p:blipFill>
        <p:spPr>
          <a:xfrm>
            <a:off x="4235598" y="3989924"/>
            <a:ext cx="2701405" cy="2539320"/>
          </a:xfrm>
          <a:prstGeom prst="rect">
            <a:avLst/>
          </a:prstGeom>
        </p:spPr>
      </p:pic>
      <p:sp>
        <p:nvSpPr>
          <p:cNvPr id="30" name="Rectangle 29">
            <a:extLst>
              <a:ext uri="{FF2B5EF4-FFF2-40B4-BE49-F238E27FC236}">
                <a16:creationId xmlns:a16="http://schemas.microsoft.com/office/drawing/2014/main" id="{4B102482-8F10-4867-BB12-EF1C4C34393D}"/>
              </a:ext>
            </a:extLst>
          </p:cNvPr>
          <p:cNvSpPr/>
          <p:nvPr/>
        </p:nvSpPr>
        <p:spPr>
          <a:xfrm>
            <a:off x="4703278" y="5931116"/>
            <a:ext cx="1806974" cy="623076"/>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caring</a:t>
            </a:r>
          </a:p>
        </p:txBody>
      </p:sp>
    </p:spTree>
    <p:extLst>
      <p:ext uri="{BB962C8B-B14F-4D97-AF65-F5344CB8AC3E}">
        <p14:creationId xmlns:p14="http://schemas.microsoft.com/office/powerpoint/2010/main" val="3061882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10641</TotalTime>
  <Words>1618</Words>
  <Application>Microsoft Office PowerPoint</Application>
  <PresentationFormat>On-screen Show (4:3)</PresentationFormat>
  <Paragraphs>170</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Comic Sans MS</vt:lpstr>
      <vt:lpstr>Office Theme</vt:lpstr>
      <vt:lpstr>Digraphs and Spelling</vt:lpstr>
      <vt:lpstr>“Ch” “Sh” “Th” and “Wh” </vt:lpstr>
      <vt:lpstr>Listen and Spell</vt:lpstr>
      <vt:lpstr>Sight Word Wall </vt:lpstr>
      <vt:lpstr>Sight Word Practice</vt:lpstr>
      <vt:lpstr>The Retelling Hand  </vt:lpstr>
      <vt:lpstr>Let’s Practice </vt:lpstr>
      <vt:lpstr>Can you Find the Nouns?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213</cp:revision>
  <dcterms:created xsi:type="dcterms:W3CDTF">2012-04-20T18:25:02Z</dcterms:created>
  <dcterms:modified xsi:type="dcterms:W3CDTF">2021-08-18T13:46:01Z</dcterms:modified>
</cp:coreProperties>
</file>