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2"/>
  </p:notesMasterIdLst>
  <p:sldIdLst>
    <p:sldId id="344" r:id="rId2"/>
    <p:sldId id="345" r:id="rId3"/>
    <p:sldId id="348" r:id="rId4"/>
    <p:sldId id="347" r:id="rId5"/>
    <p:sldId id="346" r:id="rId6"/>
    <p:sldId id="354" r:id="rId7"/>
    <p:sldId id="349" r:id="rId8"/>
    <p:sldId id="350" r:id="rId9"/>
    <p:sldId id="351" r:id="rId10"/>
    <p:sldId id="352" r:id="rId1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83B80"/>
    <a:srgbClr val="D60093"/>
    <a:srgbClr val="3B7ABE"/>
    <a:srgbClr val="182C6F"/>
    <a:srgbClr val="FCFCFC"/>
    <a:srgbClr val="003399"/>
    <a:srgbClr val="000064"/>
    <a:srgbClr val="FF9627"/>
    <a:srgbClr val="9D6D54"/>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206" autoAdjust="0"/>
    <p:restoredTop sz="44265" autoAdjust="0"/>
  </p:normalViewPr>
  <p:slideViewPr>
    <p:cSldViewPr snapToGrid="0" snapToObjects="1">
      <p:cViewPr varScale="1">
        <p:scale>
          <a:sx n="50" d="100"/>
          <a:sy n="50" d="100"/>
        </p:scale>
        <p:origin x="3492" y="54"/>
      </p:cViewPr>
      <p:guideLst>
        <p:guide orient="horz" pos="2160"/>
        <p:guide pos="288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7A8D203-957B-4E0D-BFEF-AC11BFDF7A2F}" type="datetimeFigureOut">
              <a:rPr lang="en-US" smtClean="0"/>
              <a:t>8/18/2021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813B794-5A4F-4F47-9EB8-2D6C2FE8DF19}" type="slidenum">
              <a:rPr lang="en-US" smtClean="0"/>
              <a:t>‹#›</a:t>
            </a:fld>
            <a:endParaRPr lang="en-US"/>
          </a:p>
        </p:txBody>
      </p:sp>
    </p:spTree>
    <p:extLst>
      <p:ext uri="{BB962C8B-B14F-4D97-AF65-F5344CB8AC3E}">
        <p14:creationId xmlns:p14="http://schemas.microsoft.com/office/powerpoint/2010/main" val="6886669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“Do you remember this week we learned that sometimes the letter “c” can make a soft sound?”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Student Response: Yes, like the word______. (Could be the word circle.) – Example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“Very good job the soft “c” sounds like an “s”. Let’s Look at a few examples. You tell me if the word has a soft “c” or a hard “c”.”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once to see the picture of celery.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“This is celery. Is this “c” a sort or a hard “c”?”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Student Response: Soft “c”</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show a picture of a cow.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“Does this cow begin with a soft or a hard “c”?”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Student Response: Hard “c”</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once to see a picture of a circus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“What about the word circus? This one is tricky because there are two “</a:t>
            </a:r>
            <a:r>
              <a:rPr lang="en-US" sz="1800" dirty="0" err="1">
                <a:effectLst/>
                <a:latin typeface="Comic Sans MS" panose="030F0702030302020204" pitchFamily="66" charset="0"/>
                <a:ea typeface="Calibri" panose="020F0502020204030204" pitchFamily="34" charset="0"/>
                <a:cs typeface="Calibri" panose="020F0502020204030204" pitchFamily="34" charset="0"/>
              </a:rPr>
              <a:t>c”s</a:t>
            </a:r>
            <a:r>
              <a:rPr lang="en-US" sz="1800" dirty="0">
                <a:effectLst/>
                <a:latin typeface="Comic Sans MS" panose="030F0702030302020204" pitchFamily="66" charset="0"/>
                <a:ea typeface="Calibri" panose="020F0502020204030204" pitchFamily="34" charset="0"/>
                <a:cs typeface="Calibri" panose="020F0502020204030204" pitchFamily="34" charset="0"/>
              </a:rPr>
              <a:t> in it.”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813B794-5A4F-4F47-9EB8-2D6C2FE8DF19}" type="slidenum">
              <a:rPr lang="en-US" smtClean="0"/>
              <a:t>2</a:t>
            </a:fld>
            <a:endParaRPr lang="en-US"/>
          </a:p>
        </p:txBody>
      </p:sp>
    </p:spTree>
    <p:extLst>
      <p:ext uri="{BB962C8B-B14F-4D97-AF65-F5344CB8AC3E}">
        <p14:creationId xmlns:p14="http://schemas.microsoft.com/office/powerpoint/2010/main" val="9045381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“Do you remember this week we learned that sometimes the letter “g” can make a soft sound?”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Student Response: Yes, like the word______. (Could be the word giraffe.) – Example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“Very good job that does make a soft “g” sound. Let us Look at a few examples. You tell me if the word has a soft “g” or a hard “g”.”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once for a picture of a gym.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“This is a gym. Do you hear a soft or a hard “g” sound in the word gym?”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Student Response: Soft “g”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once for a picture of a magician.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“This is a magician, in this word do you hear a soft or a hard “g”?”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Student Response: Soft “g”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once for a picture of a frog to appear.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“This is a frog. Does the “g” make a soft or a hard sound?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Student Response: Hard “g”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813B794-5A4F-4F47-9EB8-2D6C2FE8DF19}" type="slidenum">
              <a:rPr lang="en-US" smtClean="0"/>
              <a:t>3</a:t>
            </a:fld>
            <a:endParaRPr lang="en-US"/>
          </a:p>
        </p:txBody>
      </p:sp>
    </p:spTree>
    <p:extLst>
      <p:ext uri="{BB962C8B-B14F-4D97-AF65-F5344CB8AC3E}">
        <p14:creationId xmlns:p14="http://schemas.microsoft.com/office/powerpoint/2010/main" val="3238225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“It’s time for more practice. Please go find yourself a white board or a piece of lined paper and something to write with.”</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Allow students time to get these items.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 Say, ”I will say a word, you will write that word on your white board or piece of paper.”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once for the picture.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“Cent. I have one cent in my pocket. Cent”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Allow students time to write their spelling.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once for the correct spelling to appear.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“C E N T, take the time to check your spelling. If you misspelled the word that is okay. Please correct your spelling now.”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once for the picture.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“Cell. That cell is very tiny. Cell.”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Allow students time to write their spelling.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once for the correct spelling to appear.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“C E L </a:t>
            </a:r>
            <a:r>
              <a:rPr lang="en-US" sz="1800" dirty="0" err="1">
                <a:effectLst/>
                <a:latin typeface="Comic Sans MS" panose="030F0702030302020204" pitchFamily="66" charset="0"/>
                <a:ea typeface="Calibri" panose="020F0502020204030204" pitchFamily="34" charset="0"/>
                <a:cs typeface="Calibri" panose="020F0502020204030204" pitchFamily="34" charset="0"/>
              </a:rPr>
              <a:t>L</a:t>
            </a:r>
            <a:r>
              <a:rPr lang="en-US" sz="1800" dirty="0">
                <a:effectLst/>
                <a:latin typeface="Comic Sans MS" panose="030F0702030302020204" pitchFamily="66" charset="0"/>
                <a:ea typeface="Calibri" panose="020F0502020204030204" pitchFamily="34" charset="0"/>
                <a:cs typeface="Calibri" panose="020F0502020204030204" pitchFamily="34" charset="0"/>
              </a:rPr>
              <a:t>, take the time to check your spelling. If you misspelled the word that is okay. Please correct your spelling now.”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once for the picture.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“Germ. Make sure to wash your hands so you get ride of all of the germs. Germ.”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Allow students time to write their spelling.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once for the correct spelling to appear.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“G E R M, take the time to check your spelling. If you misspelled the word that is okay. Please correct your spelling now.”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once for the picture.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“Gem. He found a rare gem. Gem.”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Allow students time to write their spelling.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once for the correct spelling to appear.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“G E M, take the time to check your spelling. If you misspelled the word that is okay. Please correct your spelling now.”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813B794-5A4F-4F47-9EB8-2D6C2FE8DF19}" type="slidenum">
              <a:rPr lang="en-US" smtClean="0"/>
              <a:t>4</a:t>
            </a:fld>
            <a:endParaRPr lang="en-US"/>
          </a:p>
        </p:txBody>
      </p:sp>
    </p:spTree>
    <p:extLst>
      <p:ext uri="{BB962C8B-B14F-4D97-AF65-F5344CB8AC3E}">
        <p14:creationId xmlns:p14="http://schemas.microsoft.com/office/powerpoint/2010/main" val="2971001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“Let’s go through our sight words for the week. You will as a whole class repeat after me and then spell the word out loud.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”every.”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Student Response: Repeat and spell.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once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”had.”</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Student Response: Repeat and spell.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once.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”may.”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Student Response: Repeat and spell.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”put.”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Student Response: Repeat and spell.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once.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”fly.”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Student Response: Repeat and spell.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once.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”just.”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Student Response: Repeat and spell.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once.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”of.”</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Student Response: Repeat and spell.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once.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”walk.”</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Student Response: Repeat and spell.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Comic Sans MS" panose="030F0702030302020204" pitchFamily="66" charset="0"/>
                <a:ea typeface="Calibri" panose="020F0502020204030204" pitchFamily="34" charset="0"/>
                <a:cs typeface="Calibri" panose="020F0502020204030204" pitchFamily="34" charset="0"/>
              </a:rPr>
              <a:t>Click once. </a:t>
            </a:r>
            <a:endParaRPr lang="en-US" dirty="0"/>
          </a:p>
        </p:txBody>
      </p:sp>
      <p:sp>
        <p:nvSpPr>
          <p:cNvPr id="4" name="Slide Number Placeholder 3"/>
          <p:cNvSpPr>
            <a:spLocks noGrp="1"/>
          </p:cNvSpPr>
          <p:nvPr>
            <p:ph type="sldNum" sz="quarter" idx="5"/>
          </p:nvPr>
        </p:nvSpPr>
        <p:spPr/>
        <p:txBody>
          <a:bodyPr/>
          <a:lstStyle/>
          <a:p>
            <a:fld id="{1813B794-5A4F-4F47-9EB8-2D6C2FE8DF19}" type="slidenum">
              <a:rPr lang="en-US" smtClean="0"/>
              <a:t>5</a:t>
            </a:fld>
            <a:endParaRPr lang="en-US"/>
          </a:p>
        </p:txBody>
      </p:sp>
    </p:spTree>
    <p:extLst>
      <p:ext uri="{BB962C8B-B14F-4D97-AF65-F5344CB8AC3E}">
        <p14:creationId xmlns:p14="http://schemas.microsoft.com/office/powerpoint/2010/main" val="41922895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“Let’s go over how to use our retelling hand.”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“Everyone put one hand in front of you. We are going to begin with your thumb. This is the characters.”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once to reveal the word characters.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“Here you should talk about who was in the story. The people, animals, or creatures.”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once to reveal the word setting.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“Your pointer finger is the setting finger. This is when you will talk about the when and where the story took place.”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once to reveal the word problem.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“This next finger, is the problem finger. Here you are going to tell what went wrong in the story.”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once to reveal the events in the story.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“Your ring finger is where you talk about what happened in the beginning, middle, and end of the story.”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once to reveal the solution.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“Lastly, your pinky is the solution. This is where your explain how the problem in the story was fixed.” </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813B794-5A4F-4F47-9EB8-2D6C2FE8DF1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922895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1000"/>
              </a:spcAft>
            </a:pPr>
            <a:r>
              <a:rPr lang="en-US" sz="1200" dirty="0">
                <a:effectLst/>
                <a:latin typeface="Comic Sans MS" panose="030F0702030302020204" pitchFamily="66" charset="0"/>
                <a:ea typeface="Calibri" panose="020F0502020204030204" pitchFamily="34" charset="0"/>
                <a:cs typeface="Calibri" panose="020F0502020204030204" pitchFamily="34" charset="0"/>
              </a:rPr>
              <a:t>Say, “Now it’s time to practice with our weekly reading of </a:t>
            </a:r>
            <a:r>
              <a:rPr lang="en-US" sz="1200" u="sng" dirty="0">
                <a:effectLst/>
                <a:latin typeface="Comic Sans MS" panose="030F0702030302020204" pitchFamily="66" charset="0"/>
                <a:ea typeface="Calibri" panose="020F0502020204030204" pitchFamily="34" charset="0"/>
                <a:cs typeface="Calibri" panose="020F0502020204030204" pitchFamily="34" charset="0"/>
              </a:rPr>
              <a:t>Snow</a:t>
            </a:r>
            <a:r>
              <a:rPr lang="en-US" sz="1200" dirty="0">
                <a:effectLst/>
                <a:latin typeface="Comic Sans MS" panose="030F0702030302020204" pitchFamily="66" charset="0"/>
                <a:ea typeface="Calibri" panose="020F0502020204030204" pitchFamily="34" charset="0"/>
                <a:cs typeface="Calibri" panose="020F0502020204030204" pitchFamily="34" charset="0"/>
              </a:rPr>
              <a:t>. Use your retelling hand!” </a:t>
            </a:r>
          </a:p>
          <a:p>
            <a:pPr marL="0" marR="0">
              <a:lnSpc>
                <a:spcPct val="115000"/>
              </a:lnSpc>
              <a:spcBef>
                <a:spcPts val="0"/>
              </a:spcBef>
              <a:spcAft>
                <a:spcPts val="100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200" dirty="0">
                <a:effectLst/>
                <a:latin typeface="Comic Sans MS" panose="030F0702030302020204" pitchFamily="66" charset="0"/>
                <a:ea typeface="Calibri" panose="020F0502020204030204" pitchFamily="34" charset="0"/>
                <a:cs typeface="Calibri" panose="020F0502020204030204" pitchFamily="34" charset="0"/>
              </a:rPr>
              <a:t>Say, “Let’s start with the thumb. Who are the characters?” </a:t>
            </a:r>
          </a:p>
          <a:p>
            <a:pPr marL="0" marR="0">
              <a:lnSpc>
                <a:spcPct val="115000"/>
              </a:lnSpc>
              <a:spcBef>
                <a:spcPts val="0"/>
              </a:spcBef>
              <a:spcAft>
                <a:spcPts val="1000"/>
              </a:spcAft>
            </a:pPr>
            <a:r>
              <a:rPr lang="en-US" sz="1200" dirty="0">
                <a:effectLst/>
                <a:latin typeface="Comic Sans MS" panose="030F0702030302020204" pitchFamily="66" charset="0"/>
                <a:ea typeface="Calibri" panose="020F0502020204030204" pitchFamily="34" charset="0"/>
                <a:cs typeface="Calibri" panose="020F0502020204030204" pitchFamily="34" charset="0"/>
              </a:rPr>
              <a:t>Student Response: Meg, Ben, Mother, Daddy </a:t>
            </a:r>
          </a:p>
          <a:p>
            <a:pPr marL="0" marR="0">
              <a:lnSpc>
                <a:spcPct val="115000"/>
              </a:lnSpc>
              <a:spcBef>
                <a:spcPts val="0"/>
              </a:spcBef>
              <a:spcAft>
                <a:spcPts val="100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200" dirty="0">
                <a:effectLst/>
                <a:latin typeface="Comic Sans MS" panose="030F0702030302020204" pitchFamily="66" charset="0"/>
                <a:ea typeface="Calibri" panose="020F0502020204030204" pitchFamily="34" charset="0"/>
                <a:cs typeface="Calibri" panose="020F0502020204030204" pitchFamily="34" charset="0"/>
              </a:rPr>
              <a:t>Say,” Next, is the pointer finger. What is the setting of the story?” </a:t>
            </a:r>
          </a:p>
          <a:p>
            <a:pPr marL="0" marR="0">
              <a:lnSpc>
                <a:spcPct val="115000"/>
              </a:lnSpc>
              <a:spcBef>
                <a:spcPts val="0"/>
              </a:spcBef>
              <a:spcAft>
                <a:spcPts val="1000"/>
              </a:spcAft>
            </a:pPr>
            <a:r>
              <a:rPr lang="en-US" sz="1200" dirty="0">
                <a:effectLst/>
                <a:latin typeface="Comic Sans MS" panose="030F0702030302020204" pitchFamily="66" charset="0"/>
                <a:ea typeface="Calibri" panose="020F0502020204030204" pitchFamily="34" charset="0"/>
                <a:cs typeface="Calibri" panose="020F0502020204030204" pitchFamily="34" charset="0"/>
              </a:rPr>
              <a:t>Student Response: Vermont and it was the first snow of the year. </a:t>
            </a:r>
          </a:p>
          <a:p>
            <a:pPr marL="0" marR="0">
              <a:lnSpc>
                <a:spcPct val="115000"/>
              </a:lnSpc>
              <a:spcBef>
                <a:spcPts val="0"/>
              </a:spcBef>
              <a:spcAft>
                <a:spcPts val="100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200" dirty="0">
                <a:effectLst/>
                <a:latin typeface="Comic Sans MS" panose="030F0702030302020204" pitchFamily="66" charset="0"/>
                <a:ea typeface="Calibri" panose="020F0502020204030204" pitchFamily="34" charset="0"/>
                <a:cs typeface="Calibri" panose="020F0502020204030204" pitchFamily="34" charset="0"/>
              </a:rPr>
              <a:t>Say, “Then, the problem finger. What was the problem in the story?” </a:t>
            </a:r>
          </a:p>
          <a:p>
            <a:pPr marL="0" marR="0">
              <a:lnSpc>
                <a:spcPct val="115000"/>
              </a:lnSpc>
              <a:spcBef>
                <a:spcPts val="0"/>
              </a:spcBef>
              <a:spcAft>
                <a:spcPts val="1000"/>
              </a:spcAft>
            </a:pPr>
            <a:r>
              <a:rPr lang="en-US" sz="1200" dirty="0">
                <a:effectLst/>
                <a:latin typeface="Comic Sans MS" panose="030F0702030302020204" pitchFamily="66" charset="0"/>
                <a:ea typeface="Calibri" panose="020F0502020204030204" pitchFamily="34" charset="0"/>
                <a:cs typeface="Calibri" panose="020F0502020204030204" pitchFamily="34" charset="0"/>
              </a:rPr>
              <a:t>Student Response: Ben and Meg could not go outside to sled until the snow stopped. </a:t>
            </a:r>
          </a:p>
          <a:p>
            <a:pPr marL="0" marR="0">
              <a:lnSpc>
                <a:spcPct val="115000"/>
              </a:lnSpc>
              <a:spcBef>
                <a:spcPts val="0"/>
              </a:spcBef>
              <a:spcAft>
                <a:spcPts val="100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200" dirty="0">
                <a:effectLst/>
                <a:latin typeface="Comic Sans MS" panose="030F0702030302020204" pitchFamily="66" charset="0"/>
                <a:ea typeface="Calibri" panose="020F0502020204030204" pitchFamily="34" charset="0"/>
                <a:cs typeface="Calibri" panose="020F0502020204030204" pitchFamily="34" charset="0"/>
              </a:rPr>
              <a:t>Say, “After, the ring finger asks you to explain the detail in the beginning middle and end of the story.” </a:t>
            </a:r>
          </a:p>
          <a:p>
            <a:pPr marL="0" marR="0">
              <a:lnSpc>
                <a:spcPct val="115000"/>
              </a:lnSpc>
              <a:spcBef>
                <a:spcPts val="0"/>
              </a:spcBef>
              <a:spcAft>
                <a:spcPts val="1000"/>
              </a:spcAft>
            </a:pPr>
            <a:r>
              <a:rPr lang="en-US" sz="1200" dirty="0">
                <a:effectLst/>
                <a:latin typeface="Comic Sans MS" panose="030F0702030302020204" pitchFamily="66" charset="0"/>
                <a:ea typeface="Calibri" panose="020F0502020204030204" pitchFamily="34" charset="0"/>
                <a:cs typeface="Calibri" panose="020F0502020204030204" pitchFamily="34" charset="0"/>
              </a:rPr>
              <a:t>Student Response: In the beginning of the story, Meg and Ben woke up to the first snow of the year. They wanted to go outside to sled. Mother said once the snow stopped, they could go sledding. In the meantime, Meg and Bend learned that every snowflake looks different. They then began to make paper snowflakes until the snow stopped. Once the snow stopped, they were able to go outside and sled. Daddy got home and saw the roof was sagging from the weight of the snow. Daddy took a shovel to get the snow off of the roof. The next day there was more snow and they wanted to make a snowman. Chip came outside and pulled the scarf off of their snowman. Ben was not happy with Chip. But he was happy that he had hot cocoa. When Ben began working on his lesson book he wrote about the snowman and Chip. Chip also mentioned that he saw footprints in the snow. Mother took Meg and Ben to the library to learn about animals in the winter. </a:t>
            </a:r>
          </a:p>
          <a:p>
            <a:pPr marL="0" marR="0">
              <a:lnSpc>
                <a:spcPct val="115000"/>
              </a:lnSpc>
              <a:spcBef>
                <a:spcPts val="0"/>
              </a:spcBef>
              <a:spcAft>
                <a:spcPts val="100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200" dirty="0">
                <a:effectLst/>
                <a:latin typeface="Comic Sans MS" panose="030F0702030302020204" pitchFamily="66" charset="0"/>
                <a:ea typeface="Calibri" panose="020F0502020204030204" pitchFamily="34" charset="0"/>
                <a:cs typeface="Calibri" panose="020F0502020204030204" pitchFamily="34" charset="0"/>
              </a:rPr>
              <a:t>Say, “Finally, the pinky finger. What was the solution to the problem in the story? </a:t>
            </a:r>
          </a:p>
          <a:p>
            <a:pPr marL="0" marR="0">
              <a:lnSpc>
                <a:spcPct val="115000"/>
              </a:lnSpc>
              <a:spcBef>
                <a:spcPts val="0"/>
              </a:spcBef>
              <a:spcAft>
                <a:spcPts val="1000"/>
              </a:spcAft>
            </a:pPr>
            <a:r>
              <a:rPr lang="en-US" sz="1200" dirty="0">
                <a:effectLst/>
                <a:latin typeface="Comic Sans MS" panose="030F0702030302020204" pitchFamily="66" charset="0"/>
                <a:ea typeface="Calibri" panose="020F0502020204030204" pitchFamily="34" charset="0"/>
                <a:cs typeface="Calibri" panose="020F0502020204030204" pitchFamily="34" charset="0"/>
              </a:rPr>
              <a:t>Student Response: The snow stopped, and the kids were able to go play outside.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813B794-5A4F-4F47-9EB8-2D6C2FE8DF19}" type="slidenum">
              <a:rPr lang="en-US" smtClean="0"/>
              <a:t>7</a:t>
            </a:fld>
            <a:endParaRPr lang="en-US"/>
          </a:p>
        </p:txBody>
      </p:sp>
    </p:spTree>
    <p:extLst>
      <p:ext uri="{BB962C8B-B14F-4D97-AF65-F5344CB8AC3E}">
        <p14:creationId xmlns:p14="http://schemas.microsoft.com/office/powerpoint/2010/main" val="34547443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“A proper noun is a specific person, place, or thing. That means the first letting in the noun deserves what?”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Student Response: A capital letter.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once to show picture of a park.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“This is Mingo Creek Park. This is a proper noun because it is a specific park. What letters should be capitalized?”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Student Response: The M in Mingo the C in Creek and the P in park.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Comic Sans MS" panose="030F0702030302020204" pitchFamily="66" charset="0"/>
                <a:ea typeface="Calibri" panose="020F0502020204030204" pitchFamily="34" charset="0"/>
                <a:cs typeface="Calibri" panose="020F0502020204030204" pitchFamily="34" charset="0"/>
              </a:rPr>
              <a:t>Click for the name to appear. </a:t>
            </a:r>
            <a:endParaRPr lang="en-US" b="0" dirty="0"/>
          </a:p>
        </p:txBody>
      </p:sp>
      <p:sp>
        <p:nvSpPr>
          <p:cNvPr id="4" name="Slide Number Placeholder 3"/>
          <p:cNvSpPr>
            <a:spLocks noGrp="1"/>
          </p:cNvSpPr>
          <p:nvPr>
            <p:ph type="sldNum" sz="quarter" idx="5"/>
          </p:nvPr>
        </p:nvSpPr>
        <p:spPr/>
        <p:txBody>
          <a:bodyPr/>
          <a:lstStyle/>
          <a:p>
            <a:fld id="{1813B794-5A4F-4F47-9EB8-2D6C2FE8DF19}" type="slidenum">
              <a:rPr lang="en-US" smtClean="0"/>
              <a:t>8</a:t>
            </a:fld>
            <a:endParaRPr lang="en-US"/>
          </a:p>
        </p:txBody>
      </p:sp>
    </p:spTree>
    <p:extLst>
      <p:ext uri="{BB962C8B-B14F-4D97-AF65-F5344CB8AC3E}">
        <p14:creationId xmlns:p14="http://schemas.microsoft.com/office/powerpoint/2010/main" val="30021508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I have three pictures of specific people, places, and things. It is you job to check my work. Did I capitalize the correct letters in the proper nouns?”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once for a picture of Ashley to appear.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 This is Ashely. Is the name Ashley a proper noun?”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Student Response: Yes, because it is a specific person. </a:t>
            </a: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once.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Did I type her name correctly to be a proper noun?”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Student Response: NO! The A should be capitalized not the s. </a:t>
            </a: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once for correction.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once for a picture of Florida to appear.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“This is the state of Florida. It is a proper noun because it is a specific place.”</a:t>
            </a: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once. </a:t>
            </a: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“Did I type the state’s name correctly?” </a:t>
            </a: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Student Response: YES!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one for the Facebook logo to appear.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 Here is the Facebook page.” </a:t>
            </a: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once. </a:t>
            </a: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“Did I type this specific thing correctly?”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Student Response: No! You need to capitalize the “f” because it is a specific thing. </a:t>
            </a: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once for correction.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Comic Sans MS" panose="030F0702030302020204" pitchFamily="66" charset="0"/>
                <a:ea typeface="Calibri" panose="020F0502020204030204" pitchFamily="34" charset="0"/>
                <a:cs typeface="Calibri" panose="020F0502020204030204" pitchFamily="34" charset="0"/>
              </a:rPr>
              <a:t>Say, “Very good Job! “ </a:t>
            </a:r>
            <a:endParaRPr lang="en-US" b="0" dirty="0"/>
          </a:p>
        </p:txBody>
      </p:sp>
      <p:sp>
        <p:nvSpPr>
          <p:cNvPr id="4" name="Slide Number Placeholder 3"/>
          <p:cNvSpPr>
            <a:spLocks noGrp="1"/>
          </p:cNvSpPr>
          <p:nvPr>
            <p:ph type="sldNum" sz="quarter" idx="5"/>
          </p:nvPr>
        </p:nvSpPr>
        <p:spPr/>
        <p:txBody>
          <a:bodyPr/>
          <a:lstStyle/>
          <a:p>
            <a:fld id="{1813B794-5A4F-4F47-9EB8-2D6C2FE8DF19}" type="slidenum">
              <a:rPr lang="en-US" smtClean="0"/>
              <a:t>9</a:t>
            </a:fld>
            <a:endParaRPr lang="en-US"/>
          </a:p>
        </p:txBody>
      </p:sp>
    </p:spTree>
    <p:extLst>
      <p:ext uri="{BB962C8B-B14F-4D97-AF65-F5344CB8AC3E}">
        <p14:creationId xmlns:p14="http://schemas.microsoft.com/office/powerpoint/2010/main" val="12430962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813B794-5A4F-4F47-9EB8-2D6C2FE8DF19}" type="slidenum">
              <a:rPr lang="en-US" smtClean="0"/>
              <a:t>10</a:t>
            </a:fld>
            <a:endParaRPr lang="en-US"/>
          </a:p>
        </p:txBody>
      </p:sp>
    </p:spTree>
    <p:extLst>
      <p:ext uri="{BB962C8B-B14F-4D97-AF65-F5344CB8AC3E}">
        <p14:creationId xmlns:p14="http://schemas.microsoft.com/office/powerpoint/2010/main" val="41615367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36C3037-0BF7-5C43-B4C6-7CEA18ED8560}" type="datetimeFigureOut">
              <a:rPr lang="en-US" smtClean="0"/>
              <a:t>8/18/2021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23846195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6C3037-0BF7-5C43-B4C6-7CEA18ED8560}" type="datetimeFigureOut">
              <a:rPr lang="en-US" smtClean="0"/>
              <a:t>8/18/2021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25220244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6C3037-0BF7-5C43-B4C6-7CEA18ED8560}" type="datetimeFigureOut">
              <a:rPr lang="en-US" smtClean="0"/>
              <a:t>8/18/2021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33292458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6C3037-0BF7-5C43-B4C6-7CEA18ED8560}" type="datetimeFigureOut">
              <a:rPr lang="en-US" smtClean="0"/>
              <a:t>8/18/2021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34051382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36C3037-0BF7-5C43-B4C6-7CEA18ED8560}" type="datetimeFigureOut">
              <a:rPr lang="en-US" smtClean="0"/>
              <a:t>8/18/2021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26701586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36C3037-0BF7-5C43-B4C6-7CEA18ED8560}" type="datetimeFigureOut">
              <a:rPr lang="en-US" smtClean="0"/>
              <a:t>8/18/2021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21426358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36C3037-0BF7-5C43-B4C6-7CEA18ED8560}" type="datetimeFigureOut">
              <a:rPr lang="en-US" smtClean="0"/>
              <a:t>8/18/2021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21236008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36C3037-0BF7-5C43-B4C6-7CEA18ED8560}" type="datetimeFigureOut">
              <a:rPr lang="en-US" smtClean="0"/>
              <a:t>8/18/2021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38074580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6C3037-0BF7-5C43-B4C6-7CEA18ED8560}" type="datetimeFigureOut">
              <a:rPr lang="en-US" smtClean="0"/>
              <a:t>8/18/2021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41108051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36C3037-0BF7-5C43-B4C6-7CEA18ED8560}" type="datetimeFigureOut">
              <a:rPr lang="en-US" smtClean="0"/>
              <a:t>8/18/2021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27862816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36C3037-0BF7-5C43-B4C6-7CEA18ED8560}" type="datetimeFigureOut">
              <a:rPr lang="en-US" smtClean="0"/>
              <a:t>8/18/2021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40300922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17000"/>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dirty="0"/>
              <a:t>5/2012</a:t>
            </a: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pic>
        <p:nvPicPr>
          <p:cNvPr id="7" name="Picture 6" descr="sign_pic.jpg"/>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8378957" y="6126163"/>
            <a:ext cx="469245" cy="595311"/>
          </a:xfrm>
          <a:prstGeom prst="rect">
            <a:avLst/>
          </a:prstGeom>
        </p:spPr>
      </p:pic>
      <p:sp>
        <p:nvSpPr>
          <p:cNvPr id="9" name="Rectangle 8"/>
          <p:cNvSpPr/>
          <p:nvPr userDrawn="1"/>
        </p:nvSpPr>
        <p:spPr>
          <a:xfrm>
            <a:off x="6364853" y="6413698"/>
            <a:ext cx="2089494" cy="307777"/>
          </a:xfrm>
          <a:prstGeom prst="rect">
            <a:avLst/>
          </a:prstGeom>
        </p:spPr>
        <p:txBody>
          <a:bodyPr wrap="square">
            <a:spAutoFit/>
          </a:bodyPr>
          <a:lstStyle/>
          <a:p>
            <a:pPr algn="l"/>
            <a:r>
              <a:rPr lang="en-US" sz="1400" dirty="0">
                <a:solidFill>
                  <a:schemeClr val="bg1">
                    <a:lumMod val="65000"/>
                  </a:schemeClr>
                </a:solidFill>
              </a:rPr>
              <a:t>HOST: MOLLY ENOCKSON </a:t>
            </a:r>
          </a:p>
        </p:txBody>
      </p:sp>
    </p:spTree>
    <p:extLst>
      <p:ext uri="{BB962C8B-B14F-4D97-AF65-F5344CB8AC3E}">
        <p14:creationId xmlns:p14="http://schemas.microsoft.com/office/powerpoint/2010/main" val="15402615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rgbClr val="182C6F"/>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rgbClr val="3B7ABE"/>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rgbClr val="3B7ABE"/>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3B7ABE"/>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3B7ABE"/>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3B7ABE"/>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5.jpg"/><Relationship Id="rId4" Type="http://schemas.openxmlformats.org/officeDocument/2006/relationships/image" Target="../media/image4.jpg"/></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8.jpg"/><Relationship Id="rId4" Type="http://schemas.openxmlformats.org/officeDocument/2006/relationships/image" Target="../media/image7.jpg"/></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12.jpg"/><Relationship Id="rId5" Type="http://schemas.openxmlformats.org/officeDocument/2006/relationships/image" Target="../media/image11.jpg"/><Relationship Id="rId4" Type="http://schemas.openxmlformats.org/officeDocument/2006/relationships/image" Target="../media/image10.jp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4.svg"/></Relationships>
</file>

<file path=ppt/slides/_rels/slide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17.jpg"/><Relationship Id="rId4" Type="http://schemas.openxmlformats.org/officeDocument/2006/relationships/image" Target="../media/image16.jpg"/></Relationships>
</file>

<file path=ppt/slides/_rels/slide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21.jpg"/><Relationship Id="rId4" Type="http://schemas.openxmlformats.org/officeDocument/2006/relationships/image" Target="../media/image2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D13B7-8E9E-42BB-8F4D-0CCE26455008}"/>
              </a:ext>
            </a:extLst>
          </p:cNvPr>
          <p:cNvSpPr>
            <a:spLocks noGrp="1"/>
          </p:cNvSpPr>
          <p:nvPr>
            <p:ph type="ctrTitle"/>
          </p:nvPr>
        </p:nvSpPr>
        <p:spPr/>
        <p:txBody>
          <a:bodyPr>
            <a:normAutofit fontScale="90000"/>
          </a:bodyPr>
          <a:lstStyle/>
          <a:p>
            <a:r>
              <a:rPr lang="en-US" sz="6000" dirty="0">
                <a:latin typeface="Comic Sans MS" panose="030F0902030302020204" pitchFamily="66" charset="0"/>
              </a:rPr>
              <a:t>Soft “c’ and “g” Sounds</a:t>
            </a:r>
          </a:p>
        </p:txBody>
      </p:sp>
      <p:sp>
        <p:nvSpPr>
          <p:cNvPr id="3" name="Subtitle 2">
            <a:extLst>
              <a:ext uri="{FF2B5EF4-FFF2-40B4-BE49-F238E27FC236}">
                <a16:creationId xmlns:a16="http://schemas.microsoft.com/office/drawing/2014/main" id="{0AE881EE-D65D-48D7-8CA4-D12A9075449A}"/>
              </a:ext>
            </a:extLst>
          </p:cNvPr>
          <p:cNvSpPr>
            <a:spLocks noGrp="1"/>
          </p:cNvSpPr>
          <p:nvPr>
            <p:ph type="subTitle" idx="1"/>
          </p:nvPr>
        </p:nvSpPr>
        <p:spPr/>
        <p:txBody>
          <a:bodyPr>
            <a:normAutofit/>
          </a:bodyPr>
          <a:lstStyle/>
          <a:p>
            <a:r>
              <a:rPr lang="en-US" sz="4000" dirty="0">
                <a:latin typeface="Comic Sans MS" panose="030F0902030302020204" pitchFamily="66" charset="0"/>
              </a:rPr>
              <a:t>Spelling with Spell Checking of Teacher </a:t>
            </a:r>
          </a:p>
        </p:txBody>
      </p:sp>
    </p:spTree>
    <p:extLst>
      <p:ext uri="{BB962C8B-B14F-4D97-AF65-F5344CB8AC3E}">
        <p14:creationId xmlns:p14="http://schemas.microsoft.com/office/powerpoint/2010/main" val="33285512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D13B7-8E9E-42BB-8F4D-0CCE26455008}"/>
              </a:ext>
            </a:extLst>
          </p:cNvPr>
          <p:cNvSpPr>
            <a:spLocks noGrp="1"/>
          </p:cNvSpPr>
          <p:nvPr>
            <p:ph type="ctrTitle"/>
          </p:nvPr>
        </p:nvSpPr>
        <p:spPr/>
        <p:txBody>
          <a:bodyPr>
            <a:normAutofit/>
          </a:bodyPr>
          <a:lstStyle/>
          <a:p>
            <a:r>
              <a:rPr lang="en-US" sz="6000" dirty="0">
                <a:latin typeface="Comic Sans MS" panose="030F0902030302020204" pitchFamily="66" charset="0"/>
              </a:rPr>
              <a:t>Q &amp; A</a:t>
            </a:r>
          </a:p>
        </p:txBody>
      </p:sp>
      <p:sp>
        <p:nvSpPr>
          <p:cNvPr id="3" name="Subtitle 2">
            <a:extLst>
              <a:ext uri="{FF2B5EF4-FFF2-40B4-BE49-F238E27FC236}">
                <a16:creationId xmlns:a16="http://schemas.microsoft.com/office/drawing/2014/main" id="{0AE881EE-D65D-48D7-8CA4-D12A9075449A}"/>
              </a:ext>
            </a:extLst>
          </p:cNvPr>
          <p:cNvSpPr>
            <a:spLocks noGrp="1"/>
          </p:cNvSpPr>
          <p:nvPr>
            <p:ph type="subTitle" idx="1"/>
          </p:nvPr>
        </p:nvSpPr>
        <p:spPr/>
        <p:txBody>
          <a:bodyPr>
            <a:normAutofit/>
          </a:bodyPr>
          <a:lstStyle/>
          <a:p>
            <a:r>
              <a:rPr lang="en-US" sz="4000" dirty="0">
                <a:latin typeface="Comic Sans MS" panose="030F0902030302020204" pitchFamily="66" charset="0"/>
              </a:rPr>
              <a:t>Any Questions?</a:t>
            </a:r>
          </a:p>
        </p:txBody>
      </p:sp>
    </p:spTree>
    <p:extLst>
      <p:ext uri="{BB962C8B-B14F-4D97-AF65-F5344CB8AC3E}">
        <p14:creationId xmlns:p14="http://schemas.microsoft.com/office/powerpoint/2010/main" val="37177815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1717C2-5DBC-4E59-8BB3-763F8AC63E22}"/>
              </a:ext>
            </a:extLst>
          </p:cNvPr>
          <p:cNvSpPr>
            <a:spLocks noGrp="1"/>
          </p:cNvSpPr>
          <p:nvPr>
            <p:ph type="title"/>
          </p:nvPr>
        </p:nvSpPr>
        <p:spPr/>
        <p:txBody>
          <a:bodyPr/>
          <a:lstStyle/>
          <a:p>
            <a:r>
              <a:rPr lang="en-US" dirty="0">
                <a:latin typeface="Comic Sans MS" panose="030F0702030302020204" pitchFamily="66" charset="0"/>
              </a:rPr>
              <a:t>Soft “c” Sound </a:t>
            </a:r>
          </a:p>
        </p:txBody>
      </p:sp>
      <p:pic>
        <p:nvPicPr>
          <p:cNvPr id="3" name="Picture 2">
            <a:extLst>
              <a:ext uri="{FF2B5EF4-FFF2-40B4-BE49-F238E27FC236}">
                <a16:creationId xmlns:a16="http://schemas.microsoft.com/office/drawing/2014/main" id="{B67BD325-CF99-4B86-B71C-AE4A419AEE18}"/>
              </a:ext>
            </a:extLst>
          </p:cNvPr>
          <p:cNvPicPr>
            <a:picLocks noChangeAspect="1"/>
          </p:cNvPicPr>
          <p:nvPr/>
        </p:nvPicPr>
        <p:blipFill>
          <a:blip r:embed="rId3"/>
          <a:srcRect/>
          <a:stretch/>
        </p:blipFill>
        <p:spPr>
          <a:xfrm>
            <a:off x="457200" y="1544865"/>
            <a:ext cx="3440206" cy="2298057"/>
          </a:xfrm>
          <a:prstGeom prst="rect">
            <a:avLst/>
          </a:prstGeom>
        </p:spPr>
      </p:pic>
      <p:pic>
        <p:nvPicPr>
          <p:cNvPr id="5" name="Picture 4" descr="Cows outdoor">
            <a:extLst>
              <a:ext uri="{FF2B5EF4-FFF2-40B4-BE49-F238E27FC236}">
                <a16:creationId xmlns:a16="http://schemas.microsoft.com/office/drawing/2014/main" id="{B12C1D4F-2664-47A7-B304-E670A6821FCB}"/>
              </a:ext>
            </a:extLst>
          </p:cNvPr>
          <p:cNvPicPr>
            <a:picLocks noChangeAspect="1"/>
          </p:cNvPicPr>
          <p:nvPr/>
        </p:nvPicPr>
        <p:blipFill>
          <a:blip r:embed="rId4"/>
          <a:stretch>
            <a:fillRect/>
          </a:stretch>
        </p:blipFill>
        <p:spPr>
          <a:xfrm>
            <a:off x="4977394" y="1489823"/>
            <a:ext cx="3837154" cy="2408144"/>
          </a:xfrm>
          <a:prstGeom prst="rect">
            <a:avLst/>
          </a:prstGeom>
        </p:spPr>
      </p:pic>
      <p:pic>
        <p:nvPicPr>
          <p:cNvPr id="7" name="Picture 6" descr="Low angle view of a red and yellow tent against the dark clouds">
            <a:extLst>
              <a:ext uri="{FF2B5EF4-FFF2-40B4-BE49-F238E27FC236}">
                <a16:creationId xmlns:a16="http://schemas.microsoft.com/office/drawing/2014/main" id="{B0D79D31-3344-4F70-A4E4-5671CE9308D8}"/>
              </a:ext>
            </a:extLst>
          </p:cNvPr>
          <p:cNvPicPr>
            <a:picLocks noChangeAspect="1"/>
          </p:cNvPicPr>
          <p:nvPr/>
        </p:nvPicPr>
        <p:blipFill>
          <a:blip r:embed="rId5"/>
          <a:stretch>
            <a:fillRect/>
          </a:stretch>
        </p:blipFill>
        <p:spPr>
          <a:xfrm>
            <a:off x="2653423" y="3975591"/>
            <a:ext cx="3837153" cy="2784031"/>
          </a:xfrm>
          <a:prstGeom prst="rect">
            <a:avLst/>
          </a:prstGeom>
        </p:spPr>
      </p:pic>
    </p:spTree>
    <p:extLst>
      <p:ext uri="{BB962C8B-B14F-4D97-AF65-F5344CB8AC3E}">
        <p14:creationId xmlns:p14="http://schemas.microsoft.com/office/powerpoint/2010/main" val="619120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036EE-1E90-4BF1-B5BF-4699F17A5255}"/>
              </a:ext>
            </a:extLst>
          </p:cNvPr>
          <p:cNvSpPr>
            <a:spLocks noGrp="1"/>
          </p:cNvSpPr>
          <p:nvPr>
            <p:ph type="title"/>
          </p:nvPr>
        </p:nvSpPr>
        <p:spPr/>
        <p:txBody>
          <a:bodyPr/>
          <a:lstStyle/>
          <a:p>
            <a:r>
              <a:rPr lang="en-US" dirty="0">
                <a:latin typeface="Comic Sans MS" panose="030F0702030302020204" pitchFamily="66" charset="0"/>
              </a:rPr>
              <a:t>Soft “g” Sound</a:t>
            </a:r>
          </a:p>
        </p:txBody>
      </p:sp>
      <p:pic>
        <p:nvPicPr>
          <p:cNvPr id="4" name="Picture 3" descr="Person exercising">
            <a:extLst>
              <a:ext uri="{FF2B5EF4-FFF2-40B4-BE49-F238E27FC236}">
                <a16:creationId xmlns:a16="http://schemas.microsoft.com/office/drawing/2014/main" id="{96DB541F-97B9-4CEC-8690-78235DD4E980}"/>
              </a:ext>
            </a:extLst>
          </p:cNvPr>
          <p:cNvPicPr>
            <a:picLocks noChangeAspect="1"/>
          </p:cNvPicPr>
          <p:nvPr/>
        </p:nvPicPr>
        <p:blipFill>
          <a:blip r:embed="rId3"/>
          <a:stretch>
            <a:fillRect/>
          </a:stretch>
        </p:blipFill>
        <p:spPr>
          <a:xfrm>
            <a:off x="457200" y="1417638"/>
            <a:ext cx="3684494" cy="2456517"/>
          </a:xfrm>
          <a:prstGeom prst="rect">
            <a:avLst/>
          </a:prstGeom>
        </p:spPr>
      </p:pic>
      <p:pic>
        <p:nvPicPr>
          <p:cNvPr id="5" name="Picture 4">
            <a:extLst>
              <a:ext uri="{FF2B5EF4-FFF2-40B4-BE49-F238E27FC236}">
                <a16:creationId xmlns:a16="http://schemas.microsoft.com/office/drawing/2014/main" id="{A050A38D-ADFF-4B64-A6E1-A351E50E4AB7}"/>
              </a:ext>
            </a:extLst>
          </p:cNvPr>
          <p:cNvPicPr>
            <a:picLocks noChangeAspect="1"/>
          </p:cNvPicPr>
          <p:nvPr/>
        </p:nvPicPr>
        <p:blipFill>
          <a:blip r:embed="rId4"/>
          <a:srcRect/>
          <a:stretch/>
        </p:blipFill>
        <p:spPr>
          <a:xfrm>
            <a:off x="6350266" y="1473135"/>
            <a:ext cx="2603234" cy="3286911"/>
          </a:xfrm>
          <a:prstGeom prst="rect">
            <a:avLst/>
          </a:prstGeom>
        </p:spPr>
      </p:pic>
      <p:pic>
        <p:nvPicPr>
          <p:cNvPr id="6" name="Picture 5">
            <a:extLst>
              <a:ext uri="{FF2B5EF4-FFF2-40B4-BE49-F238E27FC236}">
                <a16:creationId xmlns:a16="http://schemas.microsoft.com/office/drawing/2014/main" id="{14756365-E8A6-4897-9372-9CF00F6B49CD}"/>
              </a:ext>
            </a:extLst>
          </p:cNvPr>
          <p:cNvPicPr>
            <a:picLocks noChangeAspect="1"/>
          </p:cNvPicPr>
          <p:nvPr/>
        </p:nvPicPr>
        <p:blipFill>
          <a:blip r:embed="rId5"/>
          <a:srcRect/>
          <a:stretch/>
        </p:blipFill>
        <p:spPr>
          <a:xfrm>
            <a:off x="2299447" y="4212869"/>
            <a:ext cx="3867150" cy="2583256"/>
          </a:xfrm>
          <a:prstGeom prst="rect">
            <a:avLst/>
          </a:prstGeom>
        </p:spPr>
      </p:pic>
    </p:spTree>
    <p:extLst>
      <p:ext uri="{BB962C8B-B14F-4D97-AF65-F5344CB8AC3E}">
        <p14:creationId xmlns:p14="http://schemas.microsoft.com/office/powerpoint/2010/main" val="1718099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036EE-1E90-4BF1-B5BF-4699F17A5255}"/>
              </a:ext>
            </a:extLst>
          </p:cNvPr>
          <p:cNvSpPr>
            <a:spLocks noGrp="1"/>
          </p:cNvSpPr>
          <p:nvPr>
            <p:ph type="title"/>
          </p:nvPr>
        </p:nvSpPr>
        <p:spPr/>
        <p:txBody>
          <a:bodyPr/>
          <a:lstStyle/>
          <a:p>
            <a:r>
              <a:rPr lang="en-US" dirty="0">
                <a:latin typeface="Comic Sans MS" panose="030F0702030302020204" pitchFamily="66" charset="0"/>
              </a:rPr>
              <a:t>Listen and Spell </a:t>
            </a:r>
          </a:p>
        </p:txBody>
      </p:sp>
      <p:pic>
        <p:nvPicPr>
          <p:cNvPr id="1026" name="Picture 2">
            <a:extLst>
              <a:ext uri="{FF2B5EF4-FFF2-40B4-BE49-F238E27FC236}">
                <a16:creationId xmlns:a16="http://schemas.microsoft.com/office/drawing/2014/main" id="{98C366D4-8DEB-4CA6-AECA-3453F952522E}"/>
              </a:ext>
            </a:extLst>
          </p:cNvPr>
          <p:cNvPicPr>
            <a:picLocks noChangeAspect="1" noChangeArrowheads="1"/>
          </p:cNvPicPr>
          <p:nvPr/>
        </p:nvPicPr>
        <p:blipFill>
          <a:blip r:embed="rId3"/>
          <a:srcRect/>
          <a:stretch/>
        </p:blipFill>
        <p:spPr bwMode="auto">
          <a:xfrm>
            <a:off x="3473398" y="1455246"/>
            <a:ext cx="2197204" cy="221046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2F631E7A-9CDB-4BF6-9130-3C089CCAA6A3}"/>
              </a:ext>
            </a:extLst>
          </p:cNvPr>
          <p:cNvSpPr/>
          <p:nvPr/>
        </p:nvSpPr>
        <p:spPr>
          <a:xfrm>
            <a:off x="2872740" y="4526280"/>
            <a:ext cx="3398520" cy="1143000"/>
          </a:xfrm>
          <a:prstGeom prst="rect">
            <a:avLst/>
          </a:prstGeom>
          <a:solidFill>
            <a:srgbClr val="7030A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6000" dirty="0">
                <a:solidFill>
                  <a:schemeClr val="bg1"/>
                </a:solidFill>
                <a:latin typeface="Comic Sans MS" panose="030F0702030302020204" pitchFamily="66" charset="0"/>
              </a:rPr>
              <a:t>cent</a:t>
            </a:r>
          </a:p>
        </p:txBody>
      </p:sp>
      <p:pic>
        <p:nvPicPr>
          <p:cNvPr id="4" name="Picture 3">
            <a:extLst>
              <a:ext uri="{FF2B5EF4-FFF2-40B4-BE49-F238E27FC236}">
                <a16:creationId xmlns:a16="http://schemas.microsoft.com/office/drawing/2014/main" id="{2A6BB4CC-AA37-4425-8531-952714D78F61}"/>
              </a:ext>
            </a:extLst>
          </p:cNvPr>
          <p:cNvPicPr>
            <a:picLocks noChangeAspect="1"/>
          </p:cNvPicPr>
          <p:nvPr/>
        </p:nvPicPr>
        <p:blipFill>
          <a:blip r:embed="rId4"/>
          <a:srcRect/>
          <a:stretch/>
        </p:blipFill>
        <p:spPr>
          <a:xfrm>
            <a:off x="2954655" y="1767484"/>
            <a:ext cx="3771900" cy="1885948"/>
          </a:xfrm>
          <a:prstGeom prst="rect">
            <a:avLst/>
          </a:prstGeom>
        </p:spPr>
      </p:pic>
      <p:sp>
        <p:nvSpPr>
          <p:cNvPr id="6" name="Rectangle 5">
            <a:extLst>
              <a:ext uri="{FF2B5EF4-FFF2-40B4-BE49-F238E27FC236}">
                <a16:creationId xmlns:a16="http://schemas.microsoft.com/office/drawing/2014/main" id="{8A60A88D-38F6-45C8-A61A-F332FF081B7E}"/>
              </a:ext>
            </a:extLst>
          </p:cNvPr>
          <p:cNvSpPr/>
          <p:nvPr/>
        </p:nvSpPr>
        <p:spPr>
          <a:xfrm>
            <a:off x="2872740" y="4526280"/>
            <a:ext cx="3398520" cy="1143000"/>
          </a:xfrm>
          <a:prstGeom prst="rect">
            <a:avLst/>
          </a:prstGeom>
          <a:solidFill>
            <a:srgbClr val="7030A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6000" dirty="0">
                <a:solidFill>
                  <a:schemeClr val="bg1"/>
                </a:solidFill>
                <a:latin typeface="Comic Sans MS" panose="030F0702030302020204" pitchFamily="66" charset="0"/>
              </a:rPr>
              <a:t>cell</a:t>
            </a:r>
          </a:p>
        </p:txBody>
      </p:sp>
      <p:pic>
        <p:nvPicPr>
          <p:cNvPr id="7" name="Picture 6">
            <a:extLst>
              <a:ext uri="{FF2B5EF4-FFF2-40B4-BE49-F238E27FC236}">
                <a16:creationId xmlns:a16="http://schemas.microsoft.com/office/drawing/2014/main" id="{3B12AC90-50DF-42D2-97AC-FD5B029954CE}"/>
              </a:ext>
            </a:extLst>
          </p:cNvPr>
          <p:cNvPicPr>
            <a:picLocks noChangeAspect="1"/>
          </p:cNvPicPr>
          <p:nvPr/>
        </p:nvPicPr>
        <p:blipFill>
          <a:blip r:embed="rId5"/>
          <a:srcRect/>
          <a:stretch/>
        </p:blipFill>
        <p:spPr>
          <a:xfrm>
            <a:off x="2432685" y="1575613"/>
            <a:ext cx="3771900" cy="2519629"/>
          </a:xfrm>
          <a:prstGeom prst="rect">
            <a:avLst/>
          </a:prstGeom>
        </p:spPr>
      </p:pic>
      <p:pic>
        <p:nvPicPr>
          <p:cNvPr id="5" name="Picture 4">
            <a:extLst>
              <a:ext uri="{FF2B5EF4-FFF2-40B4-BE49-F238E27FC236}">
                <a16:creationId xmlns:a16="http://schemas.microsoft.com/office/drawing/2014/main" id="{E6141353-C33A-4A63-9124-DA4D0179E68B}"/>
              </a:ext>
            </a:extLst>
          </p:cNvPr>
          <p:cNvPicPr>
            <a:picLocks noChangeAspect="1"/>
          </p:cNvPicPr>
          <p:nvPr/>
        </p:nvPicPr>
        <p:blipFill>
          <a:blip r:embed="rId6"/>
          <a:srcRect/>
          <a:stretch/>
        </p:blipFill>
        <p:spPr>
          <a:xfrm>
            <a:off x="2693670" y="1583156"/>
            <a:ext cx="3771900" cy="2512086"/>
          </a:xfrm>
          <a:prstGeom prst="rect">
            <a:avLst/>
          </a:prstGeom>
        </p:spPr>
      </p:pic>
      <p:sp>
        <p:nvSpPr>
          <p:cNvPr id="10" name="Rectangle 9">
            <a:extLst>
              <a:ext uri="{FF2B5EF4-FFF2-40B4-BE49-F238E27FC236}">
                <a16:creationId xmlns:a16="http://schemas.microsoft.com/office/drawing/2014/main" id="{F5D6FA23-2CCB-411B-9D34-2D9A2812A285}"/>
              </a:ext>
            </a:extLst>
          </p:cNvPr>
          <p:cNvSpPr/>
          <p:nvPr/>
        </p:nvSpPr>
        <p:spPr>
          <a:xfrm>
            <a:off x="2865120" y="4526280"/>
            <a:ext cx="3398520" cy="1143000"/>
          </a:xfrm>
          <a:prstGeom prst="rect">
            <a:avLst/>
          </a:prstGeom>
          <a:solidFill>
            <a:srgbClr val="7030A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6000" dirty="0">
                <a:solidFill>
                  <a:schemeClr val="bg1"/>
                </a:solidFill>
                <a:latin typeface="Comic Sans MS" panose="030F0702030302020204" pitchFamily="66" charset="0"/>
              </a:rPr>
              <a:t>germ</a:t>
            </a:r>
          </a:p>
        </p:txBody>
      </p:sp>
      <p:sp>
        <p:nvSpPr>
          <p:cNvPr id="8" name="Rectangle 7">
            <a:extLst>
              <a:ext uri="{FF2B5EF4-FFF2-40B4-BE49-F238E27FC236}">
                <a16:creationId xmlns:a16="http://schemas.microsoft.com/office/drawing/2014/main" id="{FAB03F8F-F0C1-40CE-AACB-C6F2BAF37ED1}"/>
              </a:ext>
            </a:extLst>
          </p:cNvPr>
          <p:cNvSpPr/>
          <p:nvPr/>
        </p:nvSpPr>
        <p:spPr>
          <a:xfrm>
            <a:off x="2880360" y="4526280"/>
            <a:ext cx="3398520" cy="1143000"/>
          </a:xfrm>
          <a:prstGeom prst="rect">
            <a:avLst/>
          </a:prstGeom>
          <a:solidFill>
            <a:srgbClr val="7030A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6000" dirty="0">
                <a:solidFill>
                  <a:schemeClr val="bg1"/>
                </a:solidFill>
                <a:latin typeface="Comic Sans MS" panose="030F0702030302020204" pitchFamily="66" charset="0"/>
              </a:rPr>
              <a:t>gem</a:t>
            </a:r>
          </a:p>
        </p:txBody>
      </p:sp>
    </p:spTree>
    <p:extLst>
      <p:ext uri="{BB962C8B-B14F-4D97-AF65-F5344CB8AC3E}">
        <p14:creationId xmlns:p14="http://schemas.microsoft.com/office/powerpoint/2010/main" val="1460561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ppt_x"/>
                                          </p:val>
                                        </p:tav>
                                        <p:tav tm="100000">
                                          <p:val>
                                            <p:strVal val="#ppt_x"/>
                                          </p:val>
                                        </p:tav>
                                      </p:tavLst>
                                    </p:anim>
                                    <p:anim calcmode="lin" valueType="num">
                                      <p:cBhvr additive="base">
                                        <p:cTn id="8"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additive="base">
                                        <p:cTn id="20" dur="500" fill="hold"/>
                                        <p:tgtEl>
                                          <p:spTgt spid="4"/>
                                        </p:tgtEl>
                                        <p:attrNameLst>
                                          <p:attrName>ppt_x</p:attrName>
                                        </p:attrNameLst>
                                      </p:cBhvr>
                                      <p:tavLst>
                                        <p:tav tm="0">
                                          <p:val>
                                            <p:strVal val="#ppt_x"/>
                                          </p:val>
                                        </p:tav>
                                        <p:tav tm="100000">
                                          <p:val>
                                            <p:strVal val="#ppt_x"/>
                                          </p:val>
                                        </p:tav>
                                      </p:tavLst>
                                    </p:anim>
                                    <p:anim calcmode="lin" valueType="num">
                                      <p:cBhvr additive="base">
                                        <p:cTn id="21"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additive="base">
                                        <p:cTn id="33" dur="500" fill="hold"/>
                                        <p:tgtEl>
                                          <p:spTgt spid="7"/>
                                        </p:tgtEl>
                                        <p:attrNameLst>
                                          <p:attrName>ppt_x</p:attrName>
                                        </p:attrNameLst>
                                      </p:cBhvr>
                                      <p:tavLst>
                                        <p:tav tm="0">
                                          <p:val>
                                            <p:strVal val="#ppt_x"/>
                                          </p:val>
                                        </p:tav>
                                        <p:tav tm="100000">
                                          <p:val>
                                            <p:strVal val="#ppt_x"/>
                                          </p:val>
                                        </p:tav>
                                      </p:tavLst>
                                    </p:anim>
                                    <p:anim calcmode="lin" valueType="num">
                                      <p:cBhvr additive="base">
                                        <p:cTn id="3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1000"/>
                                        <p:tgtEl>
                                          <p:spTgt spid="10"/>
                                        </p:tgtEl>
                                      </p:cBhvr>
                                    </p:animEffect>
                                    <p:anim calcmode="lin" valueType="num">
                                      <p:cBhvr>
                                        <p:cTn id="40" dur="1000" fill="hold"/>
                                        <p:tgtEl>
                                          <p:spTgt spid="10"/>
                                        </p:tgtEl>
                                        <p:attrNameLst>
                                          <p:attrName>ppt_x</p:attrName>
                                        </p:attrNameLst>
                                      </p:cBhvr>
                                      <p:tavLst>
                                        <p:tav tm="0">
                                          <p:val>
                                            <p:strVal val="#ppt_x"/>
                                          </p:val>
                                        </p:tav>
                                        <p:tav tm="100000">
                                          <p:val>
                                            <p:strVal val="#ppt_x"/>
                                          </p:val>
                                        </p:tav>
                                      </p:tavLst>
                                    </p:anim>
                                    <p:anim calcmode="lin" valueType="num">
                                      <p:cBhvr>
                                        <p:cTn id="4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5"/>
                                        </p:tgtEl>
                                        <p:attrNameLst>
                                          <p:attrName>style.visibility</p:attrName>
                                        </p:attrNameLst>
                                      </p:cBhvr>
                                      <p:to>
                                        <p:strVal val="visible"/>
                                      </p:to>
                                    </p:set>
                                    <p:anim calcmode="lin" valueType="num">
                                      <p:cBhvr additive="base">
                                        <p:cTn id="46" dur="500" fill="hold"/>
                                        <p:tgtEl>
                                          <p:spTgt spid="5"/>
                                        </p:tgtEl>
                                        <p:attrNameLst>
                                          <p:attrName>ppt_x</p:attrName>
                                        </p:attrNameLst>
                                      </p:cBhvr>
                                      <p:tavLst>
                                        <p:tav tm="0">
                                          <p:val>
                                            <p:strVal val="#ppt_x"/>
                                          </p:val>
                                        </p:tav>
                                        <p:tav tm="100000">
                                          <p:val>
                                            <p:strVal val="#ppt_x"/>
                                          </p:val>
                                        </p:tav>
                                      </p:tavLst>
                                    </p:anim>
                                    <p:anim calcmode="lin" valueType="num">
                                      <p:cBhvr additive="base">
                                        <p:cTn id="47"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8"/>
                                        </p:tgtEl>
                                        <p:attrNameLst>
                                          <p:attrName>style.visibility</p:attrName>
                                        </p:attrNameLst>
                                      </p:cBhvr>
                                      <p:to>
                                        <p:strVal val="visible"/>
                                      </p:to>
                                    </p:set>
                                    <p:animEffect transition="in" filter="fade">
                                      <p:cBhvr>
                                        <p:cTn id="52" dur="1000"/>
                                        <p:tgtEl>
                                          <p:spTgt spid="8"/>
                                        </p:tgtEl>
                                      </p:cBhvr>
                                    </p:animEffect>
                                    <p:anim calcmode="lin" valueType="num">
                                      <p:cBhvr>
                                        <p:cTn id="53" dur="1000" fill="hold"/>
                                        <p:tgtEl>
                                          <p:spTgt spid="8"/>
                                        </p:tgtEl>
                                        <p:attrNameLst>
                                          <p:attrName>ppt_x</p:attrName>
                                        </p:attrNameLst>
                                      </p:cBhvr>
                                      <p:tavLst>
                                        <p:tav tm="0">
                                          <p:val>
                                            <p:strVal val="#ppt_x"/>
                                          </p:val>
                                        </p:tav>
                                        <p:tav tm="100000">
                                          <p:val>
                                            <p:strVal val="#ppt_x"/>
                                          </p:val>
                                        </p:tav>
                                      </p:tavLst>
                                    </p:anim>
                                    <p:anim calcmode="lin" valueType="num">
                                      <p:cBhvr>
                                        <p:cTn id="5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10" grpId="0" animBg="1"/>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036EE-1E90-4BF1-B5BF-4699F17A5255}"/>
              </a:ext>
            </a:extLst>
          </p:cNvPr>
          <p:cNvSpPr>
            <a:spLocks noGrp="1"/>
          </p:cNvSpPr>
          <p:nvPr>
            <p:ph type="title"/>
          </p:nvPr>
        </p:nvSpPr>
        <p:spPr/>
        <p:txBody>
          <a:bodyPr/>
          <a:lstStyle/>
          <a:p>
            <a:r>
              <a:rPr lang="en-US" dirty="0">
                <a:latin typeface="Comic Sans MS" panose="030F0702030302020204" pitchFamily="66" charset="0"/>
              </a:rPr>
              <a:t>Sight Word Wall </a:t>
            </a:r>
          </a:p>
        </p:txBody>
      </p:sp>
      <p:sp>
        <p:nvSpPr>
          <p:cNvPr id="3" name="Oval 2">
            <a:extLst>
              <a:ext uri="{FF2B5EF4-FFF2-40B4-BE49-F238E27FC236}">
                <a16:creationId xmlns:a16="http://schemas.microsoft.com/office/drawing/2014/main" id="{3EF5B36E-1F12-4B9D-8FD3-67305C985F33}"/>
              </a:ext>
            </a:extLst>
          </p:cNvPr>
          <p:cNvSpPr/>
          <p:nvPr/>
        </p:nvSpPr>
        <p:spPr>
          <a:xfrm>
            <a:off x="1985962" y="1417638"/>
            <a:ext cx="5172075" cy="4783137"/>
          </a:xfrm>
          <a:prstGeom prst="ellipse">
            <a:avLst/>
          </a:prstGeom>
          <a:solidFill>
            <a:srgbClr val="7030A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6600" dirty="0">
                <a:solidFill>
                  <a:schemeClr val="bg1"/>
                </a:solidFill>
                <a:latin typeface="Comic Sans MS" panose="030F0702030302020204" pitchFamily="66" charset="0"/>
              </a:rPr>
              <a:t>every</a:t>
            </a:r>
          </a:p>
        </p:txBody>
      </p:sp>
      <p:sp>
        <p:nvSpPr>
          <p:cNvPr id="7" name="Oval 6">
            <a:extLst>
              <a:ext uri="{FF2B5EF4-FFF2-40B4-BE49-F238E27FC236}">
                <a16:creationId xmlns:a16="http://schemas.microsoft.com/office/drawing/2014/main" id="{FCAF4E2A-3E77-4D82-9156-DD5F1FB2B6B6}"/>
              </a:ext>
            </a:extLst>
          </p:cNvPr>
          <p:cNvSpPr/>
          <p:nvPr/>
        </p:nvSpPr>
        <p:spPr>
          <a:xfrm>
            <a:off x="1985962" y="1417637"/>
            <a:ext cx="5172075" cy="4783137"/>
          </a:xfrm>
          <a:prstGeom prst="ellipse">
            <a:avLst/>
          </a:prstGeom>
          <a:solidFill>
            <a:srgbClr val="7030A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6600" dirty="0">
                <a:solidFill>
                  <a:schemeClr val="bg1"/>
                </a:solidFill>
                <a:latin typeface="Comic Sans MS" panose="030F0702030302020204" pitchFamily="66" charset="0"/>
              </a:rPr>
              <a:t>had</a:t>
            </a:r>
          </a:p>
        </p:txBody>
      </p:sp>
      <p:sp>
        <p:nvSpPr>
          <p:cNvPr id="8" name="Oval 7">
            <a:extLst>
              <a:ext uri="{FF2B5EF4-FFF2-40B4-BE49-F238E27FC236}">
                <a16:creationId xmlns:a16="http://schemas.microsoft.com/office/drawing/2014/main" id="{A1135090-3869-4AA3-8D2D-A64D3556A05D}"/>
              </a:ext>
            </a:extLst>
          </p:cNvPr>
          <p:cNvSpPr/>
          <p:nvPr/>
        </p:nvSpPr>
        <p:spPr>
          <a:xfrm>
            <a:off x="1985962" y="1417636"/>
            <a:ext cx="5172075" cy="4783137"/>
          </a:xfrm>
          <a:prstGeom prst="ellipse">
            <a:avLst/>
          </a:prstGeom>
          <a:solidFill>
            <a:srgbClr val="7030A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6600" dirty="0">
                <a:solidFill>
                  <a:schemeClr val="bg1"/>
                </a:solidFill>
                <a:latin typeface="Comic Sans MS" panose="030F0702030302020204" pitchFamily="66" charset="0"/>
              </a:rPr>
              <a:t>may</a:t>
            </a:r>
          </a:p>
        </p:txBody>
      </p:sp>
      <p:sp>
        <p:nvSpPr>
          <p:cNvPr id="9" name="Oval 8">
            <a:extLst>
              <a:ext uri="{FF2B5EF4-FFF2-40B4-BE49-F238E27FC236}">
                <a16:creationId xmlns:a16="http://schemas.microsoft.com/office/drawing/2014/main" id="{43A857D2-3E80-467D-8E30-5CC2669A8347}"/>
              </a:ext>
            </a:extLst>
          </p:cNvPr>
          <p:cNvSpPr/>
          <p:nvPr/>
        </p:nvSpPr>
        <p:spPr>
          <a:xfrm>
            <a:off x="2005011" y="1496216"/>
            <a:ext cx="5172075" cy="4783137"/>
          </a:xfrm>
          <a:prstGeom prst="ellipse">
            <a:avLst/>
          </a:prstGeom>
          <a:solidFill>
            <a:srgbClr val="7030A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6600" dirty="0">
                <a:solidFill>
                  <a:schemeClr val="bg1"/>
                </a:solidFill>
                <a:latin typeface="Comic Sans MS" panose="030F0702030302020204" pitchFamily="66" charset="0"/>
              </a:rPr>
              <a:t>put</a:t>
            </a:r>
          </a:p>
        </p:txBody>
      </p:sp>
      <p:sp>
        <p:nvSpPr>
          <p:cNvPr id="10" name="Oval 9">
            <a:extLst>
              <a:ext uri="{FF2B5EF4-FFF2-40B4-BE49-F238E27FC236}">
                <a16:creationId xmlns:a16="http://schemas.microsoft.com/office/drawing/2014/main" id="{382FF7C3-8FA0-4E9B-9A93-E693B3CFBC40}"/>
              </a:ext>
            </a:extLst>
          </p:cNvPr>
          <p:cNvSpPr/>
          <p:nvPr/>
        </p:nvSpPr>
        <p:spPr>
          <a:xfrm>
            <a:off x="2005011" y="1417635"/>
            <a:ext cx="5172075" cy="4783137"/>
          </a:xfrm>
          <a:prstGeom prst="ellipse">
            <a:avLst/>
          </a:prstGeom>
          <a:solidFill>
            <a:srgbClr val="7030A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6600" dirty="0">
                <a:solidFill>
                  <a:schemeClr val="bg1"/>
                </a:solidFill>
                <a:latin typeface="Comic Sans MS" panose="030F0702030302020204" pitchFamily="66" charset="0"/>
              </a:rPr>
              <a:t>fly</a:t>
            </a:r>
          </a:p>
        </p:txBody>
      </p:sp>
      <p:sp>
        <p:nvSpPr>
          <p:cNvPr id="11" name="Oval 10">
            <a:extLst>
              <a:ext uri="{FF2B5EF4-FFF2-40B4-BE49-F238E27FC236}">
                <a16:creationId xmlns:a16="http://schemas.microsoft.com/office/drawing/2014/main" id="{BAC5632C-2344-409D-857F-3821C2C086B2}"/>
              </a:ext>
            </a:extLst>
          </p:cNvPr>
          <p:cNvSpPr/>
          <p:nvPr/>
        </p:nvSpPr>
        <p:spPr>
          <a:xfrm>
            <a:off x="1985962" y="1417632"/>
            <a:ext cx="5172075" cy="4783137"/>
          </a:xfrm>
          <a:prstGeom prst="ellipse">
            <a:avLst/>
          </a:prstGeom>
          <a:solidFill>
            <a:srgbClr val="7030A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6600" dirty="0">
                <a:solidFill>
                  <a:schemeClr val="bg1"/>
                </a:solidFill>
                <a:latin typeface="Comic Sans MS" panose="030F0702030302020204" pitchFamily="66" charset="0"/>
              </a:rPr>
              <a:t>just</a:t>
            </a:r>
          </a:p>
        </p:txBody>
      </p:sp>
      <p:sp>
        <p:nvSpPr>
          <p:cNvPr id="12" name="Oval 11">
            <a:extLst>
              <a:ext uri="{FF2B5EF4-FFF2-40B4-BE49-F238E27FC236}">
                <a16:creationId xmlns:a16="http://schemas.microsoft.com/office/drawing/2014/main" id="{A5BC8B80-3BF8-4326-A138-8FC2EB48D027}"/>
              </a:ext>
            </a:extLst>
          </p:cNvPr>
          <p:cNvSpPr/>
          <p:nvPr/>
        </p:nvSpPr>
        <p:spPr>
          <a:xfrm>
            <a:off x="2024060" y="1417638"/>
            <a:ext cx="5172075" cy="4783137"/>
          </a:xfrm>
          <a:prstGeom prst="ellipse">
            <a:avLst/>
          </a:prstGeom>
          <a:solidFill>
            <a:srgbClr val="7030A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6600" dirty="0">
                <a:solidFill>
                  <a:schemeClr val="bg1"/>
                </a:solidFill>
                <a:latin typeface="Comic Sans MS" panose="030F0702030302020204" pitchFamily="66" charset="0"/>
              </a:rPr>
              <a:t>of</a:t>
            </a:r>
          </a:p>
        </p:txBody>
      </p:sp>
      <p:sp>
        <p:nvSpPr>
          <p:cNvPr id="13" name="Oval 12">
            <a:extLst>
              <a:ext uri="{FF2B5EF4-FFF2-40B4-BE49-F238E27FC236}">
                <a16:creationId xmlns:a16="http://schemas.microsoft.com/office/drawing/2014/main" id="{55C53D60-29A1-4AFA-A6DB-1B1D68EC7C28}"/>
              </a:ext>
            </a:extLst>
          </p:cNvPr>
          <p:cNvSpPr/>
          <p:nvPr/>
        </p:nvSpPr>
        <p:spPr>
          <a:xfrm>
            <a:off x="2024060" y="1417638"/>
            <a:ext cx="5172075" cy="4783137"/>
          </a:xfrm>
          <a:prstGeom prst="ellipse">
            <a:avLst/>
          </a:prstGeom>
          <a:solidFill>
            <a:srgbClr val="7030A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6600" dirty="0">
                <a:solidFill>
                  <a:schemeClr val="bg1"/>
                </a:solidFill>
                <a:latin typeface="Comic Sans MS" panose="030F0702030302020204" pitchFamily="66" charset="0"/>
              </a:rPr>
              <a:t>walk</a:t>
            </a:r>
          </a:p>
        </p:txBody>
      </p:sp>
    </p:spTree>
    <p:extLst>
      <p:ext uri="{BB962C8B-B14F-4D97-AF65-F5344CB8AC3E}">
        <p14:creationId xmlns:p14="http://schemas.microsoft.com/office/powerpoint/2010/main" val="711596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ppt_x"/>
                                          </p:val>
                                        </p:tav>
                                        <p:tav tm="100000">
                                          <p:val>
                                            <p:strVal val="#ppt_x"/>
                                          </p:val>
                                        </p:tav>
                                      </p:tavLst>
                                    </p:anim>
                                    <p:anim calcmode="lin" valueType="num">
                                      <p:cBhvr additive="base">
                                        <p:cTn id="3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additive="base">
                                        <p:cTn id="43" dur="500" fill="hold"/>
                                        <p:tgtEl>
                                          <p:spTgt spid="12"/>
                                        </p:tgtEl>
                                        <p:attrNameLst>
                                          <p:attrName>ppt_x</p:attrName>
                                        </p:attrNameLst>
                                      </p:cBhvr>
                                      <p:tavLst>
                                        <p:tav tm="0">
                                          <p:val>
                                            <p:strVal val="#ppt_x"/>
                                          </p:val>
                                        </p:tav>
                                        <p:tav tm="100000">
                                          <p:val>
                                            <p:strVal val="#ppt_x"/>
                                          </p:val>
                                        </p:tav>
                                      </p:tavLst>
                                    </p:anim>
                                    <p:anim calcmode="lin" valueType="num">
                                      <p:cBhvr additive="base">
                                        <p:cTn id="4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anim calcmode="lin" valueType="num">
                                      <p:cBhvr additive="base">
                                        <p:cTn id="49" dur="500" fill="hold"/>
                                        <p:tgtEl>
                                          <p:spTgt spid="13"/>
                                        </p:tgtEl>
                                        <p:attrNameLst>
                                          <p:attrName>ppt_x</p:attrName>
                                        </p:attrNameLst>
                                      </p:cBhvr>
                                      <p:tavLst>
                                        <p:tav tm="0">
                                          <p:val>
                                            <p:strVal val="#ppt_x"/>
                                          </p:val>
                                        </p:tav>
                                        <p:tav tm="100000">
                                          <p:val>
                                            <p:strVal val="#ppt_x"/>
                                          </p:val>
                                        </p:tav>
                                      </p:tavLst>
                                    </p:anim>
                                    <p:anim calcmode="lin" valueType="num">
                                      <p:cBhvr additive="base">
                                        <p:cTn id="5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8" grpId="0" animBg="1"/>
      <p:bldP spid="9" grpId="0" animBg="1"/>
      <p:bldP spid="10" grpId="0" animBg="1"/>
      <p:bldP spid="11" grpId="0" animBg="1"/>
      <p:bldP spid="12" grpId="0" animBg="1"/>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036EE-1E90-4BF1-B5BF-4699F17A5255}"/>
              </a:ext>
            </a:extLst>
          </p:cNvPr>
          <p:cNvSpPr>
            <a:spLocks noGrp="1"/>
          </p:cNvSpPr>
          <p:nvPr>
            <p:ph type="title"/>
          </p:nvPr>
        </p:nvSpPr>
        <p:spPr/>
        <p:txBody>
          <a:bodyPr/>
          <a:lstStyle/>
          <a:p>
            <a:r>
              <a:rPr lang="en-US" dirty="0">
                <a:latin typeface="Comic Sans MS" panose="030F0702030302020204" pitchFamily="66" charset="0"/>
              </a:rPr>
              <a:t>The Retelling Hand  </a:t>
            </a:r>
          </a:p>
        </p:txBody>
      </p:sp>
      <p:pic>
        <p:nvPicPr>
          <p:cNvPr id="6" name="Graphic 5" descr="Hand outline">
            <a:extLst>
              <a:ext uri="{FF2B5EF4-FFF2-40B4-BE49-F238E27FC236}">
                <a16:creationId xmlns:a16="http://schemas.microsoft.com/office/drawing/2014/main" id="{FD247221-744C-4C12-A611-3C7A2C8026F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93782" y="1417638"/>
            <a:ext cx="6156435" cy="6156435"/>
          </a:xfrm>
          <a:prstGeom prst="rect">
            <a:avLst/>
          </a:prstGeom>
        </p:spPr>
      </p:pic>
      <p:sp>
        <p:nvSpPr>
          <p:cNvPr id="7" name="Rectangle: Rounded Corners 6">
            <a:extLst>
              <a:ext uri="{FF2B5EF4-FFF2-40B4-BE49-F238E27FC236}">
                <a16:creationId xmlns:a16="http://schemas.microsoft.com/office/drawing/2014/main" id="{D30925FB-47E9-40E7-B2B6-49EFD492CF09}"/>
              </a:ext>
            </a:extLst>
          </p:cNvPr>
          <p:cNvSpPr/>
          <p:nvPr/>
        </p:nvSpPr>
        <p:spPr>
          <a:xfrm>
            <a:off x="0" y="1535879"/>
            <a:ext cx="2644726" cy="465390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Characters</a:t>
            </a:r>
            <a:r>
              <a:rPr kumimoji="0" lang="en-US" sz="30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Who is in the story. List people, animals, or creatures. </a:t>
            </a:r>
          </a:p>
        </p:txBody>
      </p:sp>
      <p:sp>
        <p:nvSpPr>
          <p:cNvPr id="28" name="Rectangle: Rounded Corners 27">
            <a:extLst>
              <a:ext uri="{FF2B5EF4-FFF2-40B4-BE49-F238E27FC236}">
                <a16:creationId xmlns:a16="http://schemas.microsoft.com/office/drawing/2014/main" id="{B8025EFF-70F6-4899-8627-067909D747B9}"/>
              </a:ext>
            </a:extLst>
          </p:cNvPr>
          <p:cNvSpPr/>
          <p:nvPr/>
        </p:nvSpPr>
        <p:spPr>
          <a:xfrm>
            <a:off x="543970" y="1377511"/>
            <a:ext cx="3594538" cy="2216313"/>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Setting: </a:t>
            </a:r>
            <a:r>
              <a:rPr kumimoji="0" lang="en-US" sz="30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The when and where the story took place. </a:t>
            </a:r>
          </a:p>
        </p:txBody>
      </p:sp>
      <p:sp>
        <p:nvSpPr>
          <p:cNvPr id="29" name="Rectangle: Rounded Corners 28">
            <a:extLst>
              <a:ext uri="{FF2B5EF4-FFF2-40B4-BE49-F238E27FC236}">
                <a16:creationId xmlns:a16="http://schemas.microsoft.com/office/drawing/2014/main" id="{02188362-3539-415A-A56D-88AECC0FF2A4}"/>
              </a:ext>
            </a:extLst>
          </p:cNvPr>
          <p:cNvSpPr/>
          <p:nvPr/>
        </p:nvSpPr>
        <p:spPr>
          <a:xfrm>
            <a:off x="1087940" y="1171386"/>
            <a:ext cx="3594538" cy="2216313"/>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Problem: </a:t>
            </a:r>
            <a:r>
              <a:rPr kumimoji="0" lang="en-US" sz="30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What went wrong in the story?  </a:t>
            </a:r>
          </a:p>
        </p:txBody>
      </p:sp>
      <p:sp>
        <p:nvSpPr>
          <p:cNvPr id="30" name="Rectangle: Rounded Corners 29">
            <a:extLst>
              <a:ext uri="{FF2B5EF4-FFF2-40B4-BE49-F238E27FC236}">
                <a16:creationId xmlns:a16="http://schemas.microsoft.com/office/drawing/2014/main" id="{32397E7D-2226-442E-99A8-DF5A87C3A8AB}"/>
              </a:ext>
            </a:extLst>
          </p:cNvPr>
          <p:cNvSpPr/>
          <p:nvPr/>
        </p:nvSpPr>
        <p:spPr>
          <a:xfrm>
            <a:off x="2027840" y="2872357"/>
            <a:ext cx="3594538" cy="2216313"/>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BME: </a:t>
            </a:r>
            <a:r>
              <a:rPr kumimoji="0" lang="en-US" sz="30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Recall details about the beginning, middle, and end of the story. </a:t>
            </a:r>
          </a:p>
        </p:txBody>
      </p:sp>
      <p:sp>
        <p:nvSpPr>
          <p:cNvPr id="31" name="Rectangle: Rounded Corners 30">
            <a:extLst>
              <a:ext uri="{FF2B5EF4-FFF2-40B4-BE49-F238E27FC236}">
                <a16:creationId xmlns:a16="http://schemas.microsoft.com/office/drawing/2014/main" id="{453157DC-6017-4506-ADD6-F10BBD440913}"/>
              </a:ext>
            </a:extLst>
          </p:cNvPr>
          <p:cNvSpPr/>
          <p:nvPr/>
        </p:nvSpPr>
        <p:spPr>
          <a:xfrm>
            <a:off x="4544350" y="3427826"/>
            <a:ext cx="3594538" cy="2216313"/>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Solution: </a:t>
            </a:r>
            <a:r>
              <a:rPr kumimoji="0" lang="en-US" sz="30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Explain about how the problem in the story was resolved. </a:t>
            </a:r>
          </a:p>
        </p:txBody>
      </p:sp>
    </p:spTree>
    <p:extLst>
      <p:ext uri="{BB962C8B-B14F-4D97-AF65-F5344CB8AC3E}">
        <p14:creationId xmlns:p14="http://schemas.microsoft.com/office/powerpoint/2010/main" val="870290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2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29"/>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30"/>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1" nodeType="clickEffect">
                                  <p:stCondLst>
                                    <p:cond delay="0"/>
                                  </p:stCondLst>
                                  <p:childTnLst>
                                    <p:set>
                                      <p:cBhvr>
                                        <p:cTn id="42" dur="1" fill="hold">
                                          <p:stCondLst>
                                            <p:cond delay="0"/>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28" grpId="0" animBg="1"/>
      <p:bldP spid="28" grpId="1" animBg="1"/>
      <p:bldP spid="29" grpId="0" animBg="1"/>
      <p:bldP spid="29" grpId="1" animBg="1"/>
      <p:bldP spid="30" grpId="0" animBg="1"/>
      <p:bldP spid="30" grpId="1" animBg="1"/>
      <p:bldP spid="31" grpId="0" animBg="1"/>
      <p:bldP spid="31"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67422A-FCCC-40F1-BD07-5E6CFA1F5ABD}"/>
              </a:ext>
            </a:extLst>
          </p:cNvPr>
          <p:cNvSpPr>
            <a:spLocks noGrp="1"/>
          </p:cNvSpPr>
          <p:nvPr>
            <p:ph type="title"/>
          </p:nvPr>
        </p:nvSpPr>
        <p:spPr/>
        <p:txBody>
          <a:bodyPr/>
          <a:lstStyle/>
          <a:p>
            <a:r>
              <a:rPr lang="en-US" dirty="0">
                <a:latin typeface="Comic Sans MS" panose="030F0702030302020204" pitchFamily="66" charset="0"/>
              </a:rPr>
              <a:t>Let's Practice </a:t>
            </a:r>
          </a:p>
        </p:txBody>
      </p:sp>
      <p:pic>
        <p:nvPicPr>
          <p:cNvPr id="4" name="Picture 3" descr="Parent and child watching snow">
            <a:extLst>
              <a:ext uri="{FF2B5EF4-FFF2-40B4-BE49-F238E27FC236}">
                <a16:creationId xmlns:a16="http://schemas.microsoft.com/office/drawing/2014/main" id="{F8416464-08FA-498E-9EBA-4E809B55893E}"/>
              </a:ext>
            </a:extLst>
          </p:cNvPr>
          <p:cNvPicPr>
            <a:picLocks noChangeAspect="1"/>
          </p:cNvPicPr>
          <p:nvPr/>
        </p:nvPicPr>
        <p:blipFill>
          <a:blip r:embed="rId3"/>
          <a:stretch>
            <a:fillRect/>
          </a:stretch>
        </p:blipFill>
        <p:spPr>
          <a:xfrm>
            <a:off x="724328" y="1504598"/>
            <a:ext cx="3017729" cy="2029712"/>
          </a:xfrm>
          <a:prstGeom prst="rect">
            <a:avLst/>
          </a:prstGeom>
        </p:spPr>
      </p:pic>
      <p:pic>
        <p:nvPicPr>
          <p:cNvPr id="6" name="Picture 5" descr="People running happily in snow">
            <a:extLst>
              <a:ext uri="{FF2B5EF4-FFF2-40B4-BE49-F238E27FC236}">
                <a16:creationId xmlns:a16="http://schemas.microsoft.com/office/drawing/2014/main" id="{8F73BBC9-B08B-4B77-BA2C-1D0ABA2FCFAC}"/>
              </a:ext>
            </a:extLst>
          </p:cNvPr>
          <p:cNvPicPr>
            <a:picLocks noChangeAspect="1"/>
          </p:cNvPicPr>
          <p:nvPr/>
        </p:nvPicPr>
        <p:blipFill>
          <a:blip r:embed="rId4"/>
          <a:stretch>
            <a:fillRect/>
          </a:stretch>
        </p:blipFill>
        <p:spPr>
          <a:xfrm>
            <a:off x="5211870" y="1504598"/>
            <a:ext cx="3017729" cy="2029712"/>
          </a:xfrm>
          <a:prstGeom prst="rect">
            <a:avLst/>
          </a:prstGeom>
        </p:spPr>
      </p:pic>
      <p:pic>
        <p:nvPicPr>
          <p:cNvPr id="7" name="Picture 6">
            <a:extLst>
              <a:ext uri="{FF2B5EF4-FFF2-40B4-BE49-F238E27FC236}">
                <a16:creationId xmlns:a16="http://schemas.microsoft.com/office/drawing/2014/main" id="{A0536C29-C257-4CBA-B01B-97C0648E96D6}"/>
              </a:ext>
            </a:extLst>
          </p:cNvPr>
          <p:cNvPicPr>
            <a:picLocks noChangeAspect="1"/>
          </p:cNvPicPr>
          <p:nvPr/>
        </p:nvPicPr>
        <p:blipFill>
          <a:blip r:embed="rId5"/>
          <a:srcRect/>
          <a:stretch/>
        </p:blipFill>
        <p:spPr>
          <a:xfrm>
            <a:off x="2757969" y="4151352"/>
            <a:ext cx="3628062" cy="2372751"/>
          </a:xfrm>
          <a:prstGeom prst="rect">
            <a:avLst/>
          </a:prstGeom>
        </p:spPr>
      </p:pic>
    </p:spTree>
    <p:extLst>
      <p:ext uri="{BB962C8B-B14F-4D97-AF65-F5344CB8AC3E}">
        <p14:creationId xmlns:p14="http://schemas.microsoft.com/office/powerpoint/2010/main" val="10892715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67422A-FCCC-40F1-BD07-5E6CFA1F5ABD}"/>
              </a:ext>
            </a:extLst>
          </p:cNvPr>
          <p:cNvSpPr>
            <a:spLocks noGrp="1"/>
          </p:cNvSpPr>
          <p:nvPr>
            <p:ph type="title"/>
          </p:nvPr>
        </p:nvSpPr>
        <p:spPr/>
        <p:txBody>
          <a:bodyPr/>
          <a:lstStyle/>
          <a:p>
            <a:r>
              <a:rPr lang="en-US" dirty="0">
                <a:latin typeface="Comic Sans MS" panose="030F0702030302020204" pitchFamily="66" charset="0"/>
              </a:rPr>
              <a:t>Grammar </a:t>
            </a:r>
          </a:p>
        </p:txBody>
      </p:sp>
      <p:pic>
        <p:nvPicPr>
          <p:cNvPr id="4" name="Picture 3" descr="Bench in the park">
            <a:extLst>
              <a:ext uri="{FF2B5EF4-FFF2-40B4-BE49-F238E27FC236}">
                <a16:creationId xmlns:a16="http://schemas.microsoft.com/office/drawing/2014/main" id="{86F8C2D0-8EF5-4EBE-B20C-29518D407DD6}"/>
              </a:ext>
            </a:extLst>
          </p:cNvPr>
          <p:cNvPicPr>
            <a:picLocks noChangeAspect="1"/>
          </p:cNvPicPr>
          <p:nvPr/>
        </p:nvPicPr>
        <p:blipFill>
          <a:blip r:embed="rId3"/>
          <a:stretch>
            <a:fillRect/>
          </a:stretch>
        </p:blipFill>
        <p:spPr>
          <a:xfrm>
            <a:off x="2097023" y="1649651"/>
            <a:ext cx="4949953" cy="3290840"/>
          </a:xfrm>
          <a:prstGeom prst="rect">
            <a:avLst/>
          </a:prstGeom>
        </p:spPr>
      </p:pic>
      <p:sp>
        <p:nvSpPr>
          <p:cNvPr id="5" name="Rectangle 4">
            <a:extLst>
              <a:ext uri="{FF2B5EF4-FFF2-40B4-BE49-F238E27FC236}">
                <a16:creationId xmlns:a16="http://schemas.microsoft.com/office/drawing/2014/main" id="{161A447B-7FDD-4B56-9FC4-690880665F80}"/>
              </a:ext>
            </a:extLst>
          </p:cNvPr>
          <p:cNvSpPr/>
          <p:nvPr/>
        </p:nvSpPr>
        <p:spPr>
          <a:xfrm>
            <a:off x="2429301" y="5295331"/>
            <a:ext cx="4490114" cy="1419366"/>
          </a:xfrm>
          <a:prstGeom prst="rect">
            <a:avLst/>
          </a:prstGeom>
          <a:solidFill>
            <a:srgbClr val="7030A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dirty="0">
                <a:solidFill>
                  <a:schemeClr val="bg1"/>
                </a:solidFill>
                <a:latin typeface="Comic Sans MS" panose="030F0702030302020204" pitchFamily="66" charset="0"/>
              </a:rPr>
              <a:t>Mingo Creek Park</a:t>
            </a:r>
          </a:p>
        </p:txBody>
      </p:sp>
    </p:spTree>
    <p:extLst>
      <p:ext uri="{BB962C8B-B14F-4D97-AF65-F5344CB8AC3E}">
        <p14:creationId xmlns:p14="http://schemas.microsoft.com/office/powerpoint/2010/main" val="1936883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67422A-FCCC-40F1-BD07-5E6CFA1F5ABD}"/>
              </a:ext>
            </a:extLst>
          </p:cNvPr>
          <p:cNvSpPr>
            <a:spLocks noGrp="1"/>
          </p:cNvSpPr>
          <p:nvPr>
            <p:ph type="title"/>
          </p:nvPr>
        </p:nvSpPr>
        <p:spPr/>
        <p:txBody>
          <a:bodyPr/>
          <a:lstStyle/>
          <a:p>
            <a:r>
              <a:rPr lang="en-US" dirty="0">
                <a:latin typeface="Comic Sans MS" panose="030F0702030302020204" pitchFamily="66" charset="0"/>
              </a:rPr>
              <a:t>Proper Noun Corrections </a:t>
            </a:r>
          </a:p>
        </p:txBody>
      </p:sp>
      <p:pic>
        <p:nvPicPr>
          <p:cNvPr id="4" name="Picture 3" descr="Woman with blue hair">
            <a:extLst>
              <a:ext uri="{FF2B5EF4-FFF2-40B4-BE49-F238E27FC236}">
                <a16:creationId xmlns:a16="http://schemas.microsoft.com/office/drawing/2014/main" id="{7A84BA53-7046-4682-B78B-A23555F03918}"/>
              </a:ext>
            </a:extLst>
          </p:cNvPr>
          <p:cNvPicPr>
            <a:picLocks noChangeAspect="1"/>
          </p:cNvPicPr>
          <p:nvPr/>
        </p:nvPicPr>
        <p:blipFill>
          <a:blip r:embed="rId3"/>
          <a:stretch>
            <a:fillRect/>
          </a:stretch>
        </p:blipFill>
        <p:spPr>
          <a:xfrm>
            <a:off x="2431679" y="1417638"/>
            <a:ext cx="4280642" cy="2857313"/>
          </a:xfrm>
          <a:prstGeom prst="rect">
            <a:avLst/>
          </a:prstGeom>
        </p:spPr>
      </p:pic>
      <p:sp>
        <p:nvSpPr>
          <p:cNvPr id="5" name="Rectangle: Rounded Corners 4">
            <a:extLst>
              <a:ext uri="{FF2B5EF4-FFF2-40B4-BE49-F238E27FC236}">
                <a16:creationId xmlns:a16="http://schemas.microsoft.com/office/drawing/2014/main" id="{C78EC3C4-33B6-41B8-9457-868167B9B5DB}"/>
              </a:ext>
            </a:extLst>
          </p:cNvPr>
          <p:cNvSpPr/>
          <p:nvPr/>
        </p:nvSpPr>
        <p:spPr>
          <a:xfrm>
            <a:off x="1876567" y="4594201"/>
            <a:ext cx="5390866" cy="1692322"/>
          </a:xfrm>
          <a:prstGeom prst="roundRect">
            <a:avLst/>
          </a:prstGeom>
          <a:gradFill>
            <a:gsLst>
              <a:gs pos="100000">
                <a:srgbClr val="7030A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000" dirty="0" err="1">
                <a:solidFill>
                  <a:schemeClr val="bg1"/>
                </a:solidFill>
                <a:latin typeface="Comic Sans MS" panose="030F0702030302020204" pitchFamily="66" charset="0"/>
              </a:rPr>
              <a:t>aShley</a:t>
            </a:r>
            <a:endParaRPr lang="en-US" sz="4000" dirty="0">
              <a:solidFill>
                <a:schemeClr val="bg1"/>
              </a:solidFill>
              <a:latin typeface="Comic Sans MS" panose="030F0702030302020204" pitchFamily="66" charset="0"/>
            </a:endParaRPr>
          </a:p>
        </p:txBody>
      </p:sp>
      <p:sp>
        <p:nvSpPr>
          <p:cNvPr id="6" name="Rectangle: Rounded Corners 5">
            <a:extLst>
              <a:ext uri="{FF2B5EF4-FFF2-40B4-BE49-F238E27FC236}">
                <a16:creationId xmlns:a16="http://schemas.microsoft.com/office/drawing/2014/main" id="{D732CC82-4974-4A1C-948B-3A310B1A9A29}"/>
              </a:ext>
            </a:extLst>
          </p:cNvPr>
          <p:cNvSpPr/>
          <p:nvPr/>
        </p:nvSpPr>
        <p:spPr>
          <a:xfrm>
            <a:off x="1876567" y="4594201"/>
            <a:ext cx="5390866" cy="1692322"/>
          </a:xfrm>
          <a:prstGeom prst="roundRect">
            <a:avLst/>
          </a:prstGeom>
          <a:gradFill>
            <a:gsLst>
              <a:gs pos="100000">
                <a:srgbClr val="7030A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000" dirty="0">
                <a:solidFill>
                  <a:schemeClr val="bg1"/>
                </a:solidFill>
                <a:latin typeface="Comic Sans MS" panose="030F0702030302020204" pitchFamily="66" charset="0"/>
              </a:rPr>
              <a:t>Ashley </a:t>
            </a:r>
          </a:p>
        </p:txBody>
      </p:sp>
      <p:pic>
        <p:nvPicPr>
          <p:cNvPr id="2050" name="Picture 2">
            <a:extLst>
              <a:ext uri="{FF2B5EF4-FFF2-40B4-BE49-F238E27FC236}">
                <a16:creationId xmlns:a16="http://schemas.microsoft.com/office/drawing/2014/main" id="{403386BC-5027-434D-8640-AFE6FF94AA3D}"/>
              </a:ext>
            </a:extLst>
          </p:cNvPr>
          <p:cNvPicPr>
            <a:picLocks noChangeAspect="1" noChangeArrowheads="1"/>
          </p:cNvPicPr>
          <p:nvPr/>
        </p:nvPicPr>
        <p:blipFill>
          <a:blip r:embed="rId4"/>
          <a:srcRect/>
          <a:stretch/>
        </p:blipFill>
        <p:spPr bwMode="auto">
          <a:xfrm>
            <a:off x="2910499" y="1184794"/>
            <a:ext cx="3323001" cy="3323001"/>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Rounded Corners 7">
            <a:extLst>
              <a:ext uri="{FF2B5EF4-FFF2-40B4-BE49-F238E27FC236}">
                <a16:creationId xmlns:a16="http://schemas.microsoft.com/office/drawing/2014/main" id="{E7905BE1-4140-4A6D-8DAD-1F703EDBA005}"/>
              </a:ext>
            </a:extLst>
          </p:cNvPr>
          <p:cNvSpPr/>
          <p:nvPr/>
        </p:nvSpPr>
        <p:spPr>
          <a:xfrm>
            <a:off x="1876567" y="4594201"/>
            <a:ext cx="5390866" cy="1692322"/>
          </a:xfrm>
          <a:prstGeom prst="roundRect">
            <a:avLst/>
          </a:prstGeom>
          <a:gradFill>
            <a:gsLst>
              <a:gs pos="100000">
                <a:srgbClr val="7030A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000" dirty="0">
                <a:solidFill>
                  <a:schemeClr val="bg1"/>
                </a:solidFill>
                <a:latin typeface="Comic Sans MS" panose="030F0702030302020204" pitchFamily="66" charset="0"/>
              </a:rPr>
              <a:t>Florida </a:t>
            </a:r>
          </a:p>
        </p:txBody>
      </p:sp>
      <p:pic>
        <p:nvPicPr>
          <p:cNvPr id="7" name="Picture 6">
            <a:extLst>
              <a:ext uri="{FF2B5EF4-FFF2-40B4-BE49-F238E27FC236}">
                <a16:creationId xmlns:a16="http://schemas.microsoft.com/office/drawing/2014/main" id="{EA19EE34-41EC-4D86-938B-9135A69FB3AC}"/>
              </a:ext>
            </a:extLst>
          </p:cNvPr>
          <p:cNvPicPr>
            <a:picLocks noChangeAspect="1"/>
          </p:cNvPicPr>
          <p:nvPr/>
        </p:nvPicPr>
        <p:blipFill>
          <a:blip r:embed="rId5"/>
          <a:srcRect/>
          <a:stretch/>
        </p:blipFill>
        <p:spPr>
          <a:xfrm>
            <a:off x="2835704" y="1195035"/>
            <a:ext cx="3397796" cy="3399166"/>
          </a:xfrm>
          <a:prstGeom prst="rect">
            <a:avLst/>
          </a:prstGeom>
        </p:spPr>
      </p:pic>
      <p:sp>
        <p:nvSpPr>
          <p:cNvPr id="10" name="Rectangle: Rounded Corners 9">
            <a:extLst>
              <a:ext uri="{FF2B5EF4-FFF2-40B4-BE49-F238E27FC236}">
                <a16:creationId xmlns:a16="http://schemas.microsoft.com/office/drawing/2014/main" id="{037309D4-B576-40CE-AC5A-E0064D87754D}"/>
              </a:ext>
            </a:extLst>
          </p:cNvPr>
          <p:cNvSpPr/>
          <p:nvPr/>
        </p:nvSpPr>
        <p:spPr>
          <a:xfrm>
            <a:off x="1876567" y="4594201"/>
            <a:ext cx="5390866" cy="1692322"/>
          </a:xfrm>
          <a:prstGeom prst="roundRect">
            <a:avLst/>
          </a:prstGeom>
          <a:gradFill>
            <a:gsLst>
              <a:gs pos="100000">
                <a:srgbClr val="7030A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000" dirty="0" err="1">
                <a:solidFill>
                  <a:schemeClr val="bg1"/>
                </a:solidFill>
                <a:latin typeface="Comic Sans MS" panose="030F0702030302020204" pitchFamily="66" charset="0"/>
              </a:rPr>
              <a:t>facebook</a:t>
            </a:r>
            <a:r>
              <a:rPr lang="en-US" sz="4000" dirty="0">
                <a:solidFill>
                  <a:schemeClr val="bg1"/>
                </a:solidFill>
                <a:latin typeface="Comic Sans MS" panose="030F0702030302020204" pitchFamily="66" charset="0"/>
              </a:rPr>
              <a:t> </a:t>
            </a:r>
          </a:p>
        </p:txBody>
      </p:sp>
      <p:sp>
        <p:nvSpPr>
          <p:cNvPr id="11" name="Rectangle: Rounded Corners 10">
            <a:extLst>
              <a:ext uri="{FF2B5EF4-FFF2-40B4-BE49-F238E27FC236}">
                <a16:creationId xmlns:a16="http://schemas.microsoft.com/office/drawing/2014/main" id="{1132716B-4404-4F59-BAEA-FE9EC00458AE}"/>
              </a:ext>
            </a:extLst>
          </p:cNvPr>
          <p:cNvSpPr/>
          <p:nvPr/>
        </p:nvSpPr>
        <p:spPr>
          <a:xfrm>
            <a:off x="1876567" y="4594201"/>
            <a:ext cx="5390866" cy="1692322"/>
          </a:xfrm>
          <a:prstGeom prst="roundRect">
            <a:avLst/>
          </a:prstGeom>
          <a:gradFill>
            <a:gsLst>
              <a:gs pos="100000">
                <a:srgbClr val="7030A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000" dirty="0">
                <a:solidFill>
                  <a:schemeClr val="bg1"/>
                </a:solidFill>
                <a:latin typeface="Comic Sans MS" panose="030F0702030302020204" pitchFamily="66" charset="0"/>
              </a:rPr>
              <a:t>Facebook </a:t>
            </a:r>
          </a:p>
        </p:txBody>
      </p:sp>
    </p:spTree>
    <p:extLst>
      <p:ext uri="{BB962C8B-B14F-4D97-AF65-F5344CB8AC3E}">
        <p14:creationId xmlns:p14="http://schemas.microsoft.com/office/powerpoint/2010/main" val="3061882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1000"/>
                                        <p:tgtEl>
                                          <p:spTgt spid="6"/>
                                        </p:tgtEl>
                                      </p:cBhvr>
                                    </p:animEffect>
                                    <p:anim calcmode="lin" valueType="num">
                                      <p:cBhvr>
                                        <p:cTn id="21" dur="1000" fill="hold"/>
                                        <p:tgtEl>
                                          <p:spTgt spid="6"/>
                                        </p:tgtEl>
                                        <p:attrNameLst>
                                          <p:attrName>ppt_x</p:attrName>
                                        </p:attrNameLst>
                                      </p:cBhvr>
                                      <p:tavLst>
                                        <p:tav tm="0">
                                          <p:val>
                                            <p:strVal val="#ppt_x"/>
                                          </p:val>
                                        </p:tav>
                                        <p:tav tm="100000">
                                          <p:val>
                                            <p:strVal val="#ppt_x"/>
                                          </p:val>
                                        </p:tav>
                                      </p:tavLst>
                                    </p:anim>
                                    <p:anim calcmode="lin" valueType="num">
                                      <p:cBhvr>
                                        <p:cTn id="2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2050"/>
                                        </p:tgtEl>
                                        <p:attrNameLst>
                                          <p:attrName>style.visibility</p:attrName>
                                        </p:attrNameLst>
                                      </p:cBhvr>
                                      <p:to>
                                        <p:strVal val="visible"/>
                                      </p:to>
                                    </p:set>
                                    <p:anim calcmode="lin" valueType="num">
                                      <p:cBhvr additive="base">
                                        <p:cTn id="27" dur="500" fill="hold"/>
                                        <p:tgtEl>
                                          <p:spTgt spid="2050"/>
                                        </p:tgtEl>
                                        <p:attrNameLst>
                                          <p:attrName>ppt_x</p:attrName>
                                        </p:attrNameLst>
                                      </p:cBhvr>
                                      <p:tavLst>
                                        <p:tav tm="0">
                                          <p:val>
                                            <p:strVal val="#ppt_x"/>
                                          </p:val>
                                        </p:tav>
                                        <p:tav tm="100000">
                                          <p:val>
                                            <p:strVal val="#ppt_x"/>
                                          </p:val>
                                        </p:tav>
                                      </p:tavLst>
                                    </p:anim>
                                    <p:anim calcmode="lin" valueType="num">
                                      <p:cBhvr additive="base">
                                        <p:cTn id="28"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1000"/>
                                        <p:tgtEl>
                                          <p:spTgt spid="8"/>
                                        </p:tgtEl>
                                      </p:cBhvr>
                                    </p:animEffect>
                                    <p:anim calcmode="lin" valueType="num">
                                      <p:cBhvr>
                                        <p:cTn id="34" dur="1000" fill="hold"/>
                                        <p:tgtEl>
                                          <p:spTgt spid="8"/>
                                        </p:tgtEl>
                                        <p:attrNameLst>
                                          <p:attrName>ppt_x</p:attrName>
                                        </p:attrNameLst>
                                      </p:cBhvr>
                                      <p:tavLst>
                                        <p:tav tm="0">
                                          <p:val>
                                            <p:strVal val="#ppt_x"/>
                                          </p:val>
                                        </p:tav>
                                        <p:tav tm="100000">
                                          <p:val>
                                            <p:strVal val="#ppt_x"/>
                                          </p:val>
                                        </p:tav>
                                      </p:tavLst>
                                    </p:anim>
                                    <p:anim calcmode="lin" valueType="num">
                                      <p:cBhvr>
                                        <p:cTn id="3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7"/>
                                        </p:tgtEl>
                                        <p:attrNameLst>
                                          <p:attrName>style.visibility</p:attrName>
                                        </p:attrNameLst>
                                      </p:cBhvr>
                                      <p:to>
                                        <p:strVal val="visible"/>
                                      </p:to>
                                    </p:set>
                                    <p:anim calcmode="lin" valueType="num">
                                      <p:cBhvr additive="base">
                                        <p:cTn id="40" dur="500" fill="hold"/>
                                        <p:tgtEl>
                                          <p:spTgt spid="7"/>
                                        </p:tgtEl>
                                        <p:attrNameLst>
                                          <p:attrName>ppt_x</p:attrName>
                                        </p:attrNameLst>
                                      </p:cBhvr>
                                      <p:tavLst>
                                        <p:tav tm="0">
                                          <p:val>
                                            <p:strVal val="#ppt_x"/>
                                          </p:val>
                                        </p:tav>
                                        <p:tav tm="100000">
                                          <p:val>
                                            <p:strVal val="#ppt_x"/>
                                          </p:val>
                                        </p:tav>
                                      </p:tavLst>
                                    </p:anim>
                                    <p:anim calcmode="lin" valueType="num">
                                      <p:cBhvr additive="base">
                                        <p:cTn id="4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fade">
                                      <p:cBhvr>
                                        <p:cTn id="46" dur="1000"/>
                                        <p:tgtEl>
                                          <p:spTgt spid="10"/>
                                        </p:tgtEl>
                                      </p:cBhvr>
                                    </p:animEffect>
                                    <p:anim calcmode="lin" valueType="num">
                                      <p:cBhvr>
                                        <p:cTn id="47" dur="1000" fill="hold"/>
                                        <p:tgtEl>
                                          <p:spTgt spid="10"/>
                                        </p:tgtEl>
                                        <p:attrNameLst>
                                          <p:attrName>ppt_x</p:attrName>
                                        </p:attrNameLst>
                                      </p:cBhvr>
                                      <p:tavLst>
                                        <p:tav tm="0">
                                          <p:val>
                                            <p:strVal val="#ppt_x"/>
                                          </p:val>
                                        </p:tav>
                                        <p:tav tm="100000">
                                          <p:val>
                                            <p:strVal val="#ppt_x"/>
                                          </p:val>
                                        </p:tav>
                                      </p:tavLst>
                                    </p:anim>
                                    <p:anim calcmode="lin" valueType="num">
                                      <p:cBhvr>
                                        <p:cTn id="4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1000"/>
                                        <p:tgtEl>
                                          <p:spTgt spid="11"/>
                                        </p:tgtEl>
                                      </p:cBhvr>
                                    </p:animEffect>
                                    <p:anim calcmode="lin" valueType="num">
                                      <p:cBhvr>
                                        <p:cTn id="54" dur="1000" fill="hold"/>
                                        <p:tgtEl>
                                          <p:spTgt spid="11"/>
                                        </p:tgtEl>
                                        <p:attrNameLst>
                                          <p:attrName>ppt_x</p:attrName>
                                        </p:attrNameLst>
                                      </p:cBhvr>
                                      <p:tavLst>
                                        <p:tav tm="0">
                                          <p:val>
                                            <p:strVal val="#ppt_x"/>
                                          </p:val>
                                        </p:tav>
                                        <p:tav tm="100000">
                                          <p:val>
                                            <p:strVal val="#ppt_x"/>
                                          </p:val>
                                        </p:tav>
                                      </p:tavLst>
                                    </p:anim>
                                    <p:anim calcmode="lin" valueType="num">
                                      <p:cBhvr>
                                        <p:cTn id="5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P spid="10" grpId="0" animBg="1"/>
      <p:bldP spid="11" grpId="0" animBg="1"/>
    </p:bldLst>
  </p:timing>
</p:sld>
</file>

<file path=ppt/theme/theme1.xml><?xml version="1.0" encoding="utf-8"?>
<a:theme xmlns:a="http://schemas.openxmlformats.org/drawingml/2006/main" name="Office Theme">
  <a:themeElements>
    <a:clrScheme name="Accelerate Ed">
      <a:dk1>
        <a:sysClr val="windowText" lastClr="000000"/>
      </a:dk1>
      <a:lt1>
        <a:sysClr val="window" lastClr="FFFFFF"/>
      </a:lt1>
      <a:dk2>
        <a:srgbClr val="464646"/>
      </a:dk2>
      <a:lt2>
        <a:srgbClr val="DEF5FA"/>
      </a:lt2>
      <a:accent1>
        <a:srgbClr val="111E5C"/>
      </a:accent1>
      <a:accent2>
        <a:srgbClr val="8AC7CE"/>
      </a:accent2>
      <a:accent3>
        <a:srgbClr val="4A2E16"/>
      </a:accent3>
      <a:accent4>
        <a:srgbClr val="39639D"/>
      </a:accent4>
      <a:accent5>
        <a:srgbClr val="C8BBAE"/>
      </a:accent5>
      <a:accent6>
        <a:srgbClr val="72BBBF"/>
      </a:accent6>
      <a:hlink>
        <a:srgbClr val="1BB752"/>
      </a:hlink>
      <a:folHlink>
        <a:srgbClr val="B5A99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Couture.thmx</Template>
  <TotalTime>10711</TotalTime>
  <Words>1901</Words>
  <Application>Microsoft Office PowerPoint</Application>
  <PresentationFormat>On-screen Show (4:3)</PresentationFormat>
  <Paragraphs>168</Paragraphs>
  <Slides>10</Slides>
  <Notes>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vt:i4>
      </vt:variant>
    </vt:vector>
  </HeadingPairs>
  <TitlesOfParts>
    <vt:vector size="14" baseType="lpstr">
      <vt:lpstr>Arial</vt:lpstr>
      <vt:lpstr>Calibri</vt:lpstr>
      <vt:lpstr>Comic Sans MS</vt:lpstr>
      <vt:lpstr>Office Theme</vt:lpstr>
      <vt:lpstr>Soft “c’ and “g” Sounds</vt:lpstr>
      <vt:lpstr>Soft “c” Sound </vt:lpstr>
      <vt:lpstr>Soft “g” Sound</vt:lpstr>
      <vt:lpstr>Listen and Spell </vt:lpstr>
      <vt:lpstr>Sight Word Wall </vt:lpstr>
      <vt:lpstr>The Retelling Hand  </vt:lpstr>
      <vt:lpstr>Let's Practice </vt:lpstr>
      <vt:lpstr>Grammar </vt:lpstr>
      <vt:lpstr>Proper Noun Corrections </vt:lpstr>
      <vt:lpstr>Q &amp; A</vt:lpstr>
    </vt:vector>
  </TitlesOfParts>
  <Company>Accelerate Education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Molly Johnson</dc:creator>
  <cp:lastModifiedBy>Shawn Mahoney</cp:lastModifiedBy>
  <cp:revision>216</cp:revision>
  <dcterms:created xsi:type="dcterms:W3CDTF">2012-04-20T18:25:02Z</dcterms:created>
  <dcterms:modified xsi:type="dcterms:W3CDTF">2021-08-18T13:40:04Z</dcterms:modified>
</cp:coreProperties>
</file>