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1"/>
  </p:notesMasterIdLst>
  <p:sldIdLst>
    <p:sldId id="344" r:id="rId2"/>
    <p:sldId id="345" r:id="rId3"/>
    <p:sldId id="348" r:id="rId4"/>
    <p:sldId id="347" r:id="rId5"/>
    <p:sldId id="354" r:id="rId6"/>
    <p:sldId id="350" r:id="rId7"/>
    <p:sldId id="351" r:id="rId8"/>
    <p:sldId id="355" r:id="rId9"/>
    <p:sldId id="352" r:id="rId1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83B80"/>
    <a:srgbClr val="D60093"/>
    <a:srgbClr val="3B7ABE"/>
    <a:srgbClr val="182C6F"/>
    <a:srgbClr val="FCFCFC"/>
    <a:srgbClr val="003399"/>
    <a:srgbClr val="000064"/>
    <a:srgbClr val="FF9627"/>
    <a:srgbClr val="9D6D54"/>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206" autoAdjust="0"/>
    <p:restoredTop sz="75169" autoAdjust="0"/>
  </p:normalViewPr>
  <p:slideViewPr>
    <p:cSldViewPr snapToGrid="0" snapToObjects="1">
      <p:cViewPr varScale="1">
        <p:scale>
          <a:sx n="86" d="100"/>
          <a:sy n="86" d="100"/>
        </p:scale>
        <p:origin x="1902" y="78"/>
      </p:cViewPr>
      <p:guideLst>
        <p:guide orient="horz" pos="2160"/>
        <p:guide pos="2880"/>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7A8D203-957B-4E0D-BFEF-AC11BFDF7A2F}" type="datetimeFigureOut">
              <a:rPr lang="en-US" smtClean="0"/>
              <a:t>8/17/2021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813B794-5A4F-4F47-9EB8-2D6C2FE8DF19}" type="slidenum">
              <a:rPr lang="en-US" smtClean="0"/>
              <a:t>‹#›</a:t>
            </a:fld>
            <a:endParaRPr lang="en-US"/>
          </a:p>
        </p:txBody>
      </p:sp>
    </p:spTree>
    <p:extLst>
      <p:ext uri="{BB962C8B-B14F-4D97-AF65-F5344CB8AC3E}">
        <p14:creationId xmlns:p14="http://schemas.microsoft.com/office/powerpoint/2010/main" val="6886669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ww.shutterstock.com/vectors"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shutterstock.com/photos"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shutterstock.com/vectors" TargetMode="External"/><Relationship Id="rId2" Type="http://schemas.openxmlformats.org/officeDocument/2006/relationships/slide" Target="../slides/slide6.xml"/><Relationship Id="rId1" Type="http://schemas.openxmlformats.org/officeDocument/2006/relationships/notesMaster" Target="../notesMasters/notesMaster1.xml"/><Relationship Id="rId4" Type="http://schemas.openxmlformats.org/officeDocument/2006/relationships/hyperlink" Target="https://www.shutterstock.com/search/illustrations" TargetMode="Externa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shutterstock.com/vectors"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shutterstock.com/photos"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1000"/>
              </a:spcAft>
            </a:pPr>
            <a:r>
              <a:rPr lang="en-US" sz="2800" b="0" i="0" dirty="0">
                <a:effectLst/>
                <a:latin typeface="Roboto" panose="02000000000000000000" pitchFamily="2" charset="0"/>
              </a:rPr>
              <a:t>Royalty-free </a:t>
            </a:r>
            <a:r>
              <a:rPr lang="en-US" sz="2800" b="0" i="0" u="none" strike="noStrike" dirty="0">
                <a:solidFill>
                  <a:srgbClr val="0070F0"/>
                </a:solidFill>
                <a:effectLst/>
                <a:latin typeface="Roboto" panose="02000000000000000000" pitchFamily="2" charset="0"/>
                <a:hlinkClick r:id="rId3"/>
              </a:rPr>
              <a:t>stock vector</a:t>
            </a:r>
            <a:r>
              <a:rPr lang="en-US" sz="2800" b="0" i="0" dirty="0">
                <a:effectLst/>
                <a:latin typeface="Roboto" panose="02000000000000000000" pitchFamily="2" charset="0"/>
              </a:rPr>
              <a:t> ID: 558917329</a:t>
            </a:r>
            <a:endParaRPr lang="en-US" sz="1800" dirty="0">
              <a:effectLst/>
              <a:latin typeface="Comic Sans MS" panose="030F0702030302020204" pitchFamily="66" charset="0"/>
              <a:ea typeface="Calibri" panose="020F0502020204030204" pitchFamily="34" charset="0"/>
              <a:cs typeface="Calibri" panose="020F0502020204030204" pitchFamily="34" charset="0"/>
            </a:endParaRPr>
          </a:p>
          <a:p>
            <a:pPr marL="0" marR="0">
              <a:lnSpc>
                <a:spcPct val="115000"/>
              </a:lnSpc>
              <a:spcBef>
                <a:spcPts val="0"/>
              </a:spcBef>
              <a:spcAft>
                <a:spcPts val="1000"/>
              </a:spcAft>
            </a:pPr>
            <a:endParaRPr lang="en-US" sz="1800" dirty="0">
              <a:effectLst/>
              <a:latin typeface="Comic Sans MS" panose="030F0702030302020204" pitchFamily="66" charset="0"/>
              <a:ea typeface="Calibri" panose="020F0502020204030204" pitchFamily="34" charset="0"/>
              <a:cs typeface="Calibri" panose="020F0502020204030204" pitchFamily="34"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Click once for the picture of feet to appear.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Say,” These are feet. Do you hear in the word feet a long or a short vowel sound?”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Student Response: Long vowel or long -e- sound.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Say, “Very good job! The second e makes the first e say its name!”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Click once for the picture of green to appear.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Say, “This is green. Is the e in the word green a long or a short vowel sound?”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Student Response: Long vowel sound or Long -e- sound.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Say, “That is correct! The second e again makes the first e say its name.”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Click once for the picture of the queen to appear.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Say, “Queen. Short or long vowel sound?”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Student Response: Long vowel sound or long -e- sound.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Say, “Great job!”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1813B794-5A4F-4F47-9EB8-2D6C2FE8DF19}" type="slidenum">
              <a:rPr lang="en-US" smtClean="0"/>
              <a:t>2</a:t>
            </a:fld>
            <a:endParaRPr lang="en-US"/>
          </a:p>
        </p:txBody>
      </p:sp>
    </p:spTree>
    <p:extLst>
      <p:ext uri="{BB962C8B-B14F-4D97-AF65-F5344CB8AC3E}">
        <p14:creationId xmlns:p14="http://schemas.microsoft.com/office/powerpoint/2010/main" val="9045381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1000"/>
              </a:spcAft>
            </a:pPr>
            <a:r>
              <a:rPr lang="en-US" sz="2800" b="0" i="0" dirty="0">
                <a:effectLst/>
                <a:latin typeface="Roboto" panose="02000000000000000000" pitchFamily="2" charset="0"/>
              </a:rPr>
              <a:t>Royalty-free </a:t>
            </a:r>
            <a:r>
              <a:rPr lang="en-US" sz="2800" b="0" i="0" u="none" strike="noStrike" dirty="0">
                <a:solidFill>
                  <a:srgbClr val="0070F0"/>
                </a:solidFill>
                <a:effectLst/>
                <a:latin typeface="Roboto" panose="02000000000000000000" pitchFamily="2" charset="0"/>
                <a:hlinkClick r:id="rId3"/>
              </a:rPr>
              <a:t>stock photo</a:t>
            </a:r>
            <a:r>
              <a:rPr lang="en-US" sz="2800" b="0" i="0" dirty="0">
                <a:effectLst/>
                <a:latin typeface="Roboto" panose="02000000000000000000" pitchFamily="2" charset="0"/>
              </a:rPr>
              <a:t> ID: 1178562046</a:t>
            </a:r>
            <a:endParaRPr lang="en-US" sz="1800" dirty="0">
              <a:effectLst/>
              <a:latin typeface="Comic Sans MS" panose="030F0702030302020204" pitchFamily="66" charset="0"/>
              <a:ea typeface="Calibri" panose="020F0502020204030204" pitchFamily="34" charset="0"/>
              <a:cs typeface="Calibri" panose="020F0502020204030204" pitchFamily="34" charset="0"/>
            </a:endParaRPr>
          </a:p>
          <a:p>
            <a:pPr marL="0" marR="0">
              <a:lnSpc>
                <a:spcPct val="115000"/>
              </a:lnSpc>
              <a:spcBef>
                <a:spcPts val="0"/>
              </a:spcBef>
              <a:spcAft>
                <a:spcPts val="1000"/>
              </a:spcAft>
            </a:pPr>
            <a:endParaRPr lang="en-US" sz="1800" dirty="0">
              <a:effectLst/>
              <a:latin typeface="Comic Sans MS" panose="030F0702030302020204" pitchFamily="66" charset="0"/>
              <a:ea typeface="Calibri" panose="020F0502020204030204" pitchFamily="34" charset="0"/>
              <a:cs typeface="Calibri" panose="020F0502020204030204" pitchFamily="34" charset="0"/>
            </a:endParaRPr>
          </a:p>
          <a:p>
            <a:pPr marL="0" marR="0">
              <a:lnSpc>
                <a:spcPct val="115000"/>
              </a:lnSpc>
              <a:spcBef>
                <a:spcPts val="0"/>
              </a:spcBef>
              <a:spcAft>
                <a:spcPts val="1000"/>
              </a:spcAft>
            </a:pPr>
            <a:endParaRPr lang="en-US" sz="1800" dirty="0">
              <a:effectLst/>
              <a:latin typeface="Comic Sans MS" panose="030F0702030302020204" pitchFamily="66" charset="0"/>
              <a:ea typeface="Calibri" panose="020F0502020204030204" pitchFamily="34" charset="0"/>
              <a:cs typeface="Calibri" panose="020F0502020204030204" pitchFamily="34"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Say, “It’s time for more practice. Please go find yourself a white board or a piece of lined paper and something to write with.”</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Allow students time to get these items.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 Say, ”I will say a word, you will write that word on your white board or piece of paper.”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Click once for the picture.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Say, “Leap, the frog can leap far. Leap”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Allow students time to write their spelling.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Click once for the correct spelling to appear.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Say, “L E A P, take the time to check your spelling. If you misspelled the word that is okay. Please correct your spelling now.”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Allow students time to correct their spelling.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Click once for picture to appear.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Say, “ Hear. If I listen closely, I can hear the crickets. Hear”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Allow students time to write their spelling.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Click once for the correct spelling to appear.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Say, “H E A R, take the time to check your spelling and correct any mistakes you might have made.”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Allow students time to correct their spelling.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Click once for picture to appear.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Say, “deer. Every night there are at least three deer in my yard. Deer.”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Allow students time to write their spelling.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Click once for the correct spelling to appear.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Say, “D E </a:t>
            </a:r>
            <a:r>
              <a:rPr lang="en-US" sz="1800" dirty="0" err="1">
                <a:effectLst/>
                <a:latin typeface="Comic Sans MS" panose="030F0702030302020204" pitchFamily="66" charset="0"/>
                <a:ea typeface="Calibri" panose="020F0502020204030204" pitchFamily="34" charset="0"/>
                <a:cs typeface="Calibri" panose="020F0502020204030204" pitchFamily="34" charset="0"/>
              </a:rPr>
              <a:t>E</a:t>
            </a:r>
            <a:r>
              <a:rPr lang="en-US" sz="1800" dirty="0">
                <a:effectLst/>
                <a:latin typeface="Comic Sans MS" panose="030F0702030302020204" pitchFamily="66" charset="0"/>
                <a:ea typeface="Calibri" panose="020F0502020204030204" pitchFamily="34" charset="0"/>
                <a:cs typeface="Calibri" panose="020F0502020204030204" pitchFamily="34" charset="0"/>
              </a:rPr>
              <a:t> R, take the time to check your spelling and correct any mistakes you might have made.”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Allow students time to correct their spelling.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Click once for picture to appear.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Say, “Seed. We are going to plant a pumpkin seed this afternoon. Seed.”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Allow students time to write their spelling.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Click once for the correct spelling to appear.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Say, “S E </a:t>
            </a:r>
            <a:r>
              <a:rPr lang="en-US" sz="1800" dirty="0" err="1">
                <a:effectLst/>
                <a:latin typeface="Comic Sans MS" panose="030F0702030302020204" pitchFamily="66" charset="0"/>
                <a:ea typeface="Calibri" panose="020F0502020204030204" pitchFamily="34" charset="0"/>
                <a:cs typeface="Calibri" panose="020F0502020204030204" pitchFamily="34" charset="0"/>
              </a:rPr>
              <a:t>E</a:t>
            </a:r>
            <a:r>
              <a:rPr lang="en-US" sz="1800" dirty="0">
                <a:effectLst/>
                <a:latin typeface="Comic Sans MS" panose="030F0702030302020204" pitchFamily="66" charset="0"/>
                <a:ea typeface="Calibri" panose="020F0502020204030204" pitchFamily="34" charset="0"/>
                <a:cs typeface="Calibri" panose="020F0502020204030204" pitchFamily="34" charset="0"/>
              </a:rPr>
              <a:t> D, take the time to check your spelling and correct any mistakes you might have made.”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Allow students time to correct their spelling.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1813B794-5A4F-4F47-9EB8-2D6C2FE8DF19}" type="slidenum">
              <a:rPr lang="en-US" smtClean="0"/>
              <a:t>3</a:t>
            </a:fld>
            <a:endParaRPr lang="en-US"/>
          </a:p>
        </p:txBody>
      </p:sp>
    </p:spTree>
    <p:extLst>
      <p:ext uri="{BB962C8B-B14F-4D97-AF65-F5344CB8AC3E}">
        <p14:creationId xmlns:p14="http://schemas.microsoft.com/office/powerpoint/2010/main" val="3238225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Say, “We are going to complete three sentences with some of our sight words. Number one. Please ask before you blank. What word do you think with complete this sentence? Over, take, or were.”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Students Response: take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Click once for answer to enlarge.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Click again for next sentence to appear.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Say, “Can you put the toys blank there?”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Students Response: over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Click once for answer to enlarge.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Click again for next sentence to appear.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Say, “What blank you thinking?”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Student Response: were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dirty="0">
                <a:effectLst/>
                <a:latin typeface="Comic Sans MS" panose="030F0702030302020204" pitchFamily="66" charset="0"/>
                <a:ea typeface="Calibri" panose="020F0502020204030204" pitchFamily="34" charset="0"/>
                <a:cs typeface="Calibri" panose="020F0502020204030204" pitchFamily="34" charset="0"/>
              </a:rPr>
              <a:t>Click once for answer to enlarge. </a:t>
            </a:r>
            <a:endParaRPr lang="en-US" dirty="0"/>
          </a:p>
        </p:txBody>
      </p:sp>
      <p:sp>
        <p:nvSpPr>
          <p:cNvPr id="4" name="Slide Number Placeholder 3"/>
          <p:cNvSpPr>
            <a:spLocks noGrp="1"/>
          </p:cNvSpPr>
          <p:nvPr>
            <p:ph type="sldNum" sz="quarter" idx="5"/>
          </p:nvPr>
        </p:nvSpPr>
        <p:spPr/>
        <p:txBody>
          <a:bodyPr/>
          <a:lstStyle/>
          <a:p>
            <a:fld id="{1813B794-5A4F-4F47-9EB8-2D6C2FE8DF19}" type="slidenum">
              <a:rPr lang="en-US" smtClean="0"/>
              <a:t>4</a:t>
            </a:fld>
            <a:endParaRPr lang="en-US"/>
          </a:p>
        </p:txBody>
      </p:sp>
    </p:spTree>
    <p:extLst>
      <p:ext uri="{BB962C8B-B14F-4D97-AF65-F5344CB8AC3E}">
        <p14:creationId xmlns:p14="http://schemas.microsoft.com/office/powerpoint/2010/main" val="2971001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Say, “Let’s go over how to use our retelling hand.”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Say, “Everyone put one hand in front of you. We are going to begin with your thumb. This is the characters.”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Click once to reveal the word characters.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Say, “Here you should talk about who was in the story. The people, animals, or creatures.”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Click once to reveal the word setting.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Say, “Your pointer finger is the setting finger. This is when you will talk about the when and where the story took place.”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Click once to reveal the word problem.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Say, “This next finger, is the problem finger. Here you are going to tell what went wrong in the story.”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Click once to reveal the events in the story.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Say, “Your ring finger is where you talk about what happened in the beginning, middle, and end of the story.”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Click once to reveal the solution.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Say, “Lastly, your pinky is the solution. This is where your explain how the problem in the story was fixed.”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1813B794-5A4F-4F47-9EB8-2D6C2FE8DF19}" type="slidenum">
              <a:rPr lang="en-US" smtClean="0"/>
              <a:t>5</a:t>
            </a:fld>
            <a:endParaRPr lang="en-US"/>
          </a:p>
        </p:txBody>
      </p:sp>
    </p:spTree>
    <p:extLst>
      <p:ext uri="{BB962C8B-B14F-4D97-AF65-F5344CB8AC3E}">
        <p14:creationId xmlns:p14="http://schemas.microsoft.com/office/powerpoint/2010/main" val="41922895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1000"/>
              </a:spcAft>
            </a:pPr>
            <a:r>
              <a:rPr lang="en-US" sz="2800" b="0" i="0" dirty="0">
                <a:effectLst/>
                <a:latin typeface="Roboto" panose="02000000000000000000" pitchFamily="2" charset="0"/>
              </a:rPr>
              <a:t>Royalty-free </a:t>
            </a:r>
            <a:r>
              <a:rPr lang="en-US" sz="2800" b="0" i="0" u="none" strike="noStrike" dirty="0">
                <a:solidFill>
                  <a:srgbClr val="0070F0"/>
                </a:solidFill>
                <a:effectLst/>
                <a:latin typeface="Roboto" panose="02000000000000000000" pitchFamily="2" charset="0"/>
                <a:hlinkClick r:id="rId3"/>
              </a:rPr>
              <a:t>stock vector</a:t>
            </a:r>
            <a:r>
              <a:rPr lang="en-US" sz="2800" b="0" i="0" dirty="0">
                <a:effectLst/>
                <a:latin typeface="Roboto" panose="02000000000000000000" pitchFamily="2" charset="0"/>
              </a:rPr>
              <a:t> ID: 1784207603</a:t>
            </a:r>
          </a:p>
          <a:p>
            <a:pPr marL="0" marR="0">
              <a:lnSpc>
                <a:spcPct val="115000"/>
              </a:lnSpc>
              <a:spcBef>
                <a:spcPts val="0"/>
              </a:spcBef>
              <a:spcAft>
                <a:spcPts val="1000"/>
              </a:spcAft>
            </a:pPr>
            <a:r>
              <a:rPr lang="en-US" sz="4000" b="0" i="0" dirty="0">
                <a:effectLst/>
                <a:latin typeface="Roboto" panose="02000000000000000000" pitchFamily="2" charset="0"/>
              </a:rPr>
              <a:t>Royalty-free </a:t>
            </a:r>
            <a:r>
              <a:rPr lang="en-US" sz="4000" b="0" i="0" u="none" strike="noStrike" dirty="0">
                <a:solidFill>
                  <a:srgbClr val="0070F0"/>
                </a:solidFill>
                <a:effectLst/>
                <a:latin typeface="Roboto" panose="02000000000000000000" pitchFamily="2" charset="0"/>
                <a:hlinkClick r:id="rId4"/>
              </a:rPr>
              <a:t>stock illustration</a:t>
            </a:r>
            <a:r>
              <a:rPr lang="en-US" sz="4000" b="0" i="0" dirty="0">
                <a:effectLst/>
                <a:latin typeface="Roboto" panose="02000000000000000000" pitchFamily="2" charset="0"/>
              </a:rPr>
              <a:t> ID: 1193016403</a:t>
            </a:r>
          </a:p>
          <a:p>
            <a:pPr marL="0" marR="0">
              <a:lnSpc>
                <a:spcPct val="115000"/>
              </a:lnSpc>
              <a:spcBef>
                <a:spcPts val="0"/>
              </a:spcBef>
              <a:spcAft>
                <a:spcPts val="1000"/>
              </a:spcAft>
            </a:pPr>
            <a:r>
              <a:rPr lang="en-US" sz="4000" b="0" i="0" dirty="0">
                <a:effectLst/>
                <a:latin typeface="Roboto" panose="02000000000000000000" pitchFamily="2" charset="0"/>
              </a:rPr>
              <a:t>Royalty-free </a:t>
            </a:r>
            <a:r>
              <a:rPr lang="en-US" sz="4000" b="0" i="0" u="none" strike="noStrike" dirty="0">
                <a:solidFill>
                  <a:srgbClr val="0070F0"/>
                </a:solidFill>
                <a:effectLst/>
                <a:latin typeface="Roboto" panose="02000000000000000000" pitchFamily="2" charset="0"/>
                <a:hlinkClick r:id="rId3"/>
              </a:rPr>
              <a:t>stock vector</a:t>
            </a:r>
            <a:r>
              <a:rPr lang="en-US" sz="4000" b="0" i="0" dirty="0">
                <a:effectLst/>
                <a:latin typeface="Roboto" panose="02000000000000000000" pitchFamily="2" charset="0"/>
              </a:rPr>
              <a:t> ID: 741165589</a:t>
            </a:r>
            <a:endParaRPr lang="en-US" sz="2800" b="0" i="0" dirty="0">
              <a:effectLst/>
              <a:latin typeface="Roboto" panose="02000000000000000000" pitchFamily="2" charset="0"/>
            </a:endParaRPr>
          </a:p>
          <a:p>
            <a:pPr marL="0" marR="0">
              <a:lnSpc>
                <a:spcPct val="115000"/>
              </a:lnSpc>
              <a:spcBef>
                <a:spcPts val="0"/>
              </a:spcBef>
              <a:spcAft>
                <a:spcPts val="1000"/>
              </a:spcAft>
            </a:pPr>
            <a:endParaRPr lang="en-US" sz="1800" dirty="0">
              <a:effectLst/>
              <a:latin typeface="Comic Sans MS" panose="030F0702030302020204" pitchFamily="66" charset="0"/>
              <a:ea typeface="Calibri" panose="020F0502020204030204" pitchFamily="34" charset="0"/>
              <a:cs typeface="Calibri" panose="020F0502020204030204" pitchFamily="34" charset="0"/>
            </a:endParaRPr>
          </a:p>
          <a:p>
            <a:pPr marL="0" marR="0">
              <a:lnSpc>
                <a:spcPct val="115000"/>
              </a:lnSpc>
              <a:spcBef>
                <a:spcPts val="0"/>
              </a:spcBef>
              <a:spcAft>
                <a:spcPts val="1000"/>
              </a:spcAft>
            </a:pPr>
            <a:endParaRPr lang="en-US" sz="1800" dirty="0">
              <a:effectLst/>
              <a:latin typeface="Comic Sans MS" panose="030F0702030302020204" pitchFamily="66" charset="0"/>
              <a:ea typeface="Calibri" panose="020F0502020204030204" pitchFamily="34" charset="0"/>
              <a:cs typeface="Calibri" panose="020F0502020204030204" pitchFamily="34"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Say, “Now it’s time to practice with our weekly reading of </a:t>
            </a:r>
            <a:r>
              <a:rPr lang="en-US" sz="1800" u="sng" dirty="0">
                <a:effectLst/>
                <a:latin typeface="Comic Sans MS" panose="030F0702030302020204" pitchFamily="66" charset="0"/>
                <a:ea typeface="Calibri" panose="020F0502020204030204" pitchFamily="34" charset="0"/>
                <a:cs typeface="Calibri" panose="020F0502020204030204" pitchFamily="34" charset="0"/>
              </a:rPr>
              <a:t>Grandmother’s House</a:t>
            </a:r>
            <a:r>
              <a:rPr lang="en-US" sz="1800" dirty="0">
                <a:effectLst/>
                <a:latin typeface="Comic Sans MS" panose="030F0702030302020204" pitchFamily="66" charset="0"/>
                <a:ea typeface="Calibri" panose="020F0502020204030204" pitchFamily="34" charset="0"/>
                <a:cs typeface="Calibri" panose="020F0502020204030204" pitchFamily="34" charset="0"/>
              </a:rPr>
              <a:t>. Use your retelling hand!”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Say, “Let’s start with the thumb. Who are the characters?”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Say,” Next, is the pointer finger. What is the setting of the story?”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Say, “Then, the problem finger. What was the problem in the story?”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Say, “After, the ring finger asks you to explain the detail in the beginning middle and end of the story.”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Say, “Finally, the pinky finger. What was the solution to the problem in the story?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b="0" dirty="0"/>
          </a:p>
        </p:txBody>
      </p:sp>
      <p:sp>
        <p:nvSpPr>
          <p:cNvPr id="4" name="Slide Number Placeholder 3"/>
          <p:cNvSpPr>
            <a:spLocks noGrp="1"/>
          </p:cNvSpPr>
          <p:nvPr>
            <p:ph type="sldNum" sz="quarter" idx="5"/>
          </p:nvPr>
        </p:nvSpPr>
        <p:spPr/>
        <p:txBody>
          <a:bodyPr/>
          <a:lstStyle/>
          <a:p>
            <a:fld id="{1813B794-5A4F-4F47-9EB8-2D6C2FE8DF19}" type="slidenum">
              <a:rPr lang="en-US" smtClean="0"/>
              <a:t>6</a:t>
            </a:fld>
            <a:endParaRPr lang="en-US"/>
          </a:p>
        </p:txBody>
      </p:sp>
    </p:spTree>
    <p:extLst>
      <p:ext uri="{BB962C8B-B14F-4D97-AF65-F5344CB8AC3E}">
        <p14:creationId xmlns:p14="http://schemas.microsoft.com/office/powerpoint/2010/main" val="30021508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1000"/>
              </a:spcAft>
            </a:pPr>
            <a:r>
              <a:rPr lang="en-US" sz="2800" b="0" i="0" dirty="0">
                <a:effectLst/>
                <a:latin typeface="Roboto" panose="02000000000000000000" pitchFamily="2" charset="0"/>
              </a:rPr>
              <a:t>Royalty-free </a:t>
            </a:r>
            <a:r>
              <a:rPr lang="en-US" sz="2800" b="0" i="0" u="none" strike="noStrike" dirty="0">
                <a:solidFill>
                  <a:srgbClr val="0070F0"/>
                </a:solidFill>
                <a:effectLst/>
                <a:latin typeface="Roboto" panose="02000000000000000000" pitchFamily="2" charset="0"/>
                <a:hlinkClick r:id="rId3"/>
              </a:rPr>
              <a:t>stock vector</a:t>
            </a:r>
            <a:r>
              <a:rPr lang="en-US" sz="2800" b="0" i="0" dirty="0">
                <a:effectLst/>
                <a:latin typeface="Roboto" panose="02000000000000000000" pitchFamily="2" charset="0"/>
              </a:rPr>
              <a:t> ID: 1028705566</a:t>
            </a:r>
            <a:endParaRPr lang="en-US" sz="1800" dirty="0">
              <a:effectLst/>
              <a:latin typeface="Comic Sans MS" panose="030F0702030302020204" pitchFamily="66" charset="0"/>
              <a:ea typeface="Calibri" panose="020F0502020204030204" pitchFamily="34" charset="0"/>
              <a:cs typeface="Calibri" panose="020F0502020204030204" pitchFamily="34" charset="0"/>
            </a:endParaRPr>
          </a:p>
          <a:p>
            <a:pPr marL="0" marR="0">
              <a:lnSpc>
                <a:spcPct val="115000"/>
              </a:lnSpc>
              <a:spcBef>
                <a:spcPts val="0"/>
              </a:spcBef>
              <a:spcAft>
                <a:spcPts val="1000"/>
              </a:spcAft>
            </a:pPr>
            <a:endParaRPr lang="en-US" sz="1800" dirty="0">
              <a:effectLst/>
              <a:latin typeface="Comic Sans MS" panose="030F0702030302020204" pitchFamily="66" charset="0"/>
              <a:ea typeface="Calibri" panose="020F0502020204030204" pitchFamily="34" charset="0"/>
              <a:cs typeface="Calibri" panose="020F0502020204030204" pitchFamily="34" charset="0"/>
            </a:endParaRPr>
          </a:p>
          <a:p>
            <a:pPr marL="0" marR="0">
              <a:lnSpc>
                <a:spcPct val="115000"/>
              </a:lnSpc>
              <a:spcBef>
                <a:spcPts val="0"/>
              </a:spcBef>
              <a:spcAft>
                <a:spcPts val="1000"/>
              </a:spcAft>
            </a:pPr>
            <a:endParaRPr lang="en-US" sz="1800" dirty="0">
              <a:effectLst/>
              <a:latin typeface="Comic Sans MS" panose="030F0702030302020204" pitchFamily="66" charset="0"/>
              <a:ea typeface="Calibri" panose="020F0502020204030204" pitchFamily="34" charset="0"/>
              <a:cs typeface="Calibri" panose="020F0502020204030204" pitchFamily="34"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Say, “We know that a noun is a what?”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Student Response: Person, place, or thing.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Say, “Very good job! Sometimes in a sentence you can use a one word to talk about a group of nouns. This is called a collective noun.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Click for the word and its meaning to appear.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Click again for an example to appear.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dirty="0">
                <a:effectLst/>
                <a:latin typeface="Comic Sans MS" panose="030F0702030302020204" pitchFamily="66" charset="0"/>
                <a:ea typeface="Calibri" panose="020F0502020204030204" pitchFamily="34" charset="0"/>
                <a:cs typeface="Calibri" panose="020F0502020204030204" pitchFamily="34" charset="0"/>
              </a:rPr>
              <a:t>Say, “A bouquet is multiple flowers together. The collective noun would be bouquet.”</a:t>
            </a:r>
            <a:endParaRPr lang="en-US" b="0" dirty="0"/>
          </a:p>
        </p:txBody>
      </p:sp>
      <p:sp>
        <p:nvSpPr>
          <p:cNvPr id="4" name="Slide Number Placeholder 3"/>
          <p:cNvSpPr>
            <a:spLocks noGrp="1"/>
          </p:cNvSpPr>
          <p:nvPr>
            <p:ph type="sldNum" sz="quarter" idx="5"/>
          </p:nvPr>
        </p:nvSpPr>
        <p:spPr/>
        <p:txBody>
          <a:bodyPr/>
          <a:lstStyle/>
          <a:p>
            <a:fld id="{1813B794-5A4F-4F47-9EB8-2D6C2FE8DF19}" type="slidenum">
              <a:rPr lang="en-US" smtClean="0"/>
              <a:t>7</a:t>
            </a:fld>
            <a:endParaRPr lang="en-US"/>
          </a:p>
        </p:txBody>
      </p:sp>
    </p:spTree>
    <p:extLst>
      <p:ext uri="{BB962C8B-B14F-4D97-AF65-F5344CB8AC3E}">
        <p14:creationId xmlns:p14="http://schemas.microsoft.com/office/powerpoint/2010/main" val="12430962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1000"/>
              </a:spcAft>
            </a:pPr>
            <a:r>
              <a:rPr lang="en-US" sz="2800" b="0" i="0" dirty="0">
                <a:effectLst/>
                <a:latin typeface="Roboto" panose="02000000000000000000" pitchFamily="2" charset="0"/>
              </a:rPr>
              <a:t>Royalty-free </a:t>
            </a:r>
            <a:r>
              <a:rPr lang="en-US" sz="2800" b="0" i="0" u="none" strike="noStrike" dirty="0">
                <a:solidFill>
                  <a:srgbClr val="0070F0"/>
                </a:solidFill>
                <a:effectLst/>
                <a:latin typeface="Roboto" panose="02000000000000000000" pitchFamily="2" charset="0"/>
                <a:hlinkClick r:id="rId3"/>
              </a:rPr>
              <a:t>stock photo</a:t>
            </a:r>
            <a:r>
              <a:rPr lang="en-US" sz="2800" b="0" i="0" dirty="0">
                <a:effectLst/>
                <a:latin typeface="Roboto" panose="02000000000000000000" pitchFamily="2" charset="0"/>
              </a:rPr>
              <a:t> ID: 262696916</a:t>
            </a:r>
          </a:p>
          <a:p>
            <a:pPr marL="0" marR="0">
              <a:lnSpc>
                <a:spcPct val="115000"/>
              </a:lnSpc>
              <a:spcBef>
                <a:spcPts val="0"/>
              </a:spcBef>
              <a:spcAft>
                <a:spcPts val="1000"/>
              </a:spcAft>
            </a:pPr>
            <a:r>
              <a:rPr lang="en-US" sz="2800" b="0" i="0" dirty="0">
                <a:effectLst/>
                <a:latin typeface="Roboto" panose="02000000000000000000" pitchFamily="2" charset="0"/>
              </a:rPr>
              <a:t>Royalty-free </a:t>
            </a:r>
            <a:r>
              <a:rPr lang="en-US" sz="2800" b="0" i="0" u="none" strike="noStrike" dirty="0">
                <a:solidFill>
                  <a:srgbClr val="0070F0"/>
                </a:solidFill>
                <a:effectLst/>
                <a:latin typeface="Roboto" panose="02000000000000000000" pitchFamily="2" charset="0"/>
                <a:hlinkClick r:id="rId3"/>
              </a:rPr>
              <a:t>stock photo</a:t>
            </a:r>
            <a:r>
              <a:rPr lang="en-US" sz="2800" b="0" i="0" dirty="0">
                <a:effectLst/>
                <a:latin typeface="Roboto" panose="02000000000000000000" pitchFamily="2" charset="0"/>
              </a:rPr>
              <a:t> ID: 370730354</a:t>
            </a:r>
          </a:p>
          <a:p>
            <a:pPr marL="0" marR="0">
              <a:lnSpc>
                <a:spcPct val="115000"/>
              </a:lnSpc>
              <a:spcBef>
                <a:spcPts val="0"/>
              </a:spcBef>
              <a:spcAft>
                <a:spcPts val="1000"/>
              </a:spcAft>
            </a:pPr>
            <a:r>
              <a:rPr lang="en-US" sz="2800" b="0" i="0" dirty="0">
                <a:effectLst/>
                <a:latin typeface="Roboto" panose="02000000000000000000" pitchFamily="2" charset="0"/>
              </a:rPr>
              <a:t>Royalty-free </a:t>
            </a:r>
            <a:r>
              <a:rPr lang="en-US" sz="2800" b="0" i="0" u="none" strike="noStrike" dirty="0">
                <a:solidFill>
                  <a:srgbClr val="0070F0"/>
                </a:solidFill>
                <a:effectLst/>
                <a:latin typeface="Roboto" panose="02000000000000000000" pitchFamily="2" charset="0"/>
                <a:hlinkClick r:id="rId3"/>
              </a:rPr>
              <a:t>stock photo</a:t>
            </a:r>
            <a:r>
              <a:rPr lang="en-US" sz="2800" b="0" i="0" dirty="0">
                <a:effectLst/>
                <a:latin typeface="Roboto" panose="02000000000000000000" pitchFamily="2" charset="0"/>
              </a:rPr>
              <a:t> ID: 1098181742</a:t>
            </a:r>
            <a:endParaRPr lang="en-US" sz="1800" dirty="0">
              <a:effectLst/>
              <a:latin typeface="Comic Sans MS" panose="030F0702030302020204" pitchFamily="66" charset="0"/>
              <a:ea typeface="Calibri" panose="020F0502020204030204" pitchFamily="34" charset="0"/>
              <a:cs typeface="Calibri" panose="020F0502020204030204" pitchFamily="34" charset="0"/>
            </a:endParaRPr>
          </a:p>
          <a:p>
            <a:pPr marL="0" marR="0">
              <a:lnSpc>
                <a:spcPct val="115000"/>
              </a:lnSpc>
              <a:spcBef>
                <a:spcPts val="0"/>
              </a:spcBef>
              <a:spcAft>
                <a:spcPts val="1000"/>
              </a:spcAft>
            </a:pPr>
            <a:endParaRPr lang="en-US" sz="1800" dirty="0">
              <a:effectLst/>
              <a:latin typeface="Comic Sans MS" panose="030F0702030302020204" pitchFamily="66" charset="0"/>
              <a:ea typeface="Calibri" panose="020F0502020204030204" pitchFamily="34" charset="0"/>
              <a:cs typeface="Calibri" panose="020F0502020204030204" pitchFamily="34"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Say,” There will be three words that are collective nouns. You must connect them to the noun that it relates to.”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Click once for collective noun to appear, deck.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Student Response: cards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Click once for collective noun to appear, pack.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Students Response: wolves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Click once for collective noun to appear, flock.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Students Response: birds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1813B794-5A4F-4F47-9EB8-2D6C2FE8DF19}" type="slidenum">
              <a:rPr lang="en-US" smtClean="0"/>
              <a:t>8</a:t>
            </a:fld>
            <a:endParaRPr lang="en-US"/>
          </a:p>
        </p:txBody>
      </p:sp>
    </p:spTree>
    <p:extLst>
      <p:ext uri="{BB962C8B-B14F-4D97-AF65-F5344CB8AC3E}">
        <p14:creationId xmlns:p14="http://schemas.microsoft.com/office/powerpoint/2010/main" val="31308578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813B794-5A4F-4F47-9EB8-2D6C2FE8DF19}" type="slidenum">
              <a:rPr lang="en-US" smtClean="0"/>
              <a:t>9</a:t>
            </a:fld>
            <a:endParaRPr lang="en-US"/>
          </a:p>
        </p:txBody>
      </p:sp>
    </p:spTree>
    <p:extLst>
      <p:ext uri="{BB962C8B-B14F-4D97-AF65-F5344CB8AC3E}">
        <p14:creationId xmlns:p14="http://schemas.microsoft.com/office/powerpoint/2010/main" val="41615367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836C3037-0BF7-5C43-B4C6-7CEA18ED8560}" type="datetimeFigureOut">
              <a:rPr lang="en-US" smtClean="0"/>
              <a:t>8/17/2021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E150E7B-3477-0145-B66C-8BC65CD89BC7}" type="slidenum">
              <a:rPr lang="en-US" smtClean="0"/>
              <a:t>‹#›</a:t>
            </a:fld>
            <a:endParaRPr lang="en-US" dirty="0"/>
          </a:p>
        </p:txBody>
      </p:sp>
    </p:spTree>
    <p:extLst>
      <p:ext uri="{BB962C8B-B14F-4D97-AF65-F5344CB8AC3E}">
        <p14:creationId xmlns:p14="http://schemas.microsoft.com/office/powerpoint/2010/main" val="23846195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36C3037-0BF7-5C43-B4C6-7CEA18ED8560}" type="datetimeFigureOut">
              <a:rPr lang="en-US" smtClean="0"/>
              <a:t>8/17/2021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E150E7B-3477-0145-B66C-8BC65CD89BC7}" type="slidenum">
              <a:rPr lang="en-US" smtClean="0"/>
              <a:t>‹#›</a:t>
            </a:fld>
            <a:endParaRPr lang="en-US" dirty="0"/>
          </a:p>
        </p:txBody>
      </p:sp>
    </p:spTree>
    <p:extLst>
      <p:ext uri="{BB962C8B-B14F-4D97-AF65-F5344CB8AC3E}">
        <p14:creationId xmlns:p14="http://schemas.microsoft.com/office/powerpoint/2010/main" val="25220244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36C3037-0BF7-5C43-B4C6-7CEA18ED8560}" type="datetimeFigureOut">
              <a:rPr lang="en-US" smtClean="0"/>
              <a:t>8/17/2021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E150E7B-3477-0145-B66C-8BC65CD89BC7}" type="slidenum">
              <a:rPr lang="en-US" smtClean="0"/>
              <a:t>‹#›</a:t>
            </a:fld>
            <a:endParaRPr lang="en-US" dirty="0"/>
          </a:p>
        </p:txBody>
      </p:sp>
    </p:spTree>
    <p:extLst>
      <p:ext uri="{BB962C8B-B14F-4D97-AF65-F5344CB8AC3E}">
        <p14:creationId xmlns:p14="http://schemas.microsoft.com/office/powerpoint/2010/main" val="33292458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36C3037-0BF7-5C43-B4C6-7CEA18ED8560}" type="datetimeFigureOut">
              <a:rPr lang="en-US" smtClean="0"/>
              <a:t>8/17/2021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E150E7B-3477-0145-B66C-8BC65CD89BC7}" type="slidenum">
              <a:rPr lang="en-US" smtClean="0"/>
              <a:t>‹#›</a:t>
            </a:fld>
            <a:endParaRPr lang="en-US" dirty="0"/>
          </a:p>
        </p:txBody>
      </p:sp>
    </p:spTree>
    <p:extLst>
      <p:ext uri="{BB962C8B-B14F-4D97-AF65-F5344CB8AC3E}">
        <p14:creationId xmlns:p14="http://schemas.microsoft.com/office/powerpoint/2010/main" val="34051382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36C3037-0BF7-5C43-B4C6-7CEA18ED8560}" type="datetimeFigureOut">
              <a:rPr lang="en-US" smtClean="0"/>
              <a:t>8/17/2021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E150E7B-3477-0145-B66C-8BC65CD89BC7}" type="slidenum">
              <a:rPr lang="en-US" smtClean="0"/>
              <a:t>‹#›</a:t>
            </a:fld>
            <a:endParaRPr lang="en-US" dirty="0"/>
          </a:p>
        </p:txBody>
      </p:sp>
    </p:spTree>
    <p:extLst>
      <p:ext uri="{BB962C8B-B14F-4D97-AF65-F5344CB8AC3E}">
        <p14:creationId xmlns:p14="http://schemas.microsoft.com/office/powerpoint/2010/main" val="26701586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36C3037-0BF7-5C43-B4C6-7CEA18ED8560}" type="datetimeFigureOut">
              <a:rPr lang="en-US" smtClean="0"/>
              <a:t>8/17/2021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7E150E7B-3477-0145-B66C-8BC65CD89BC7}" type="slidenum">
              <a:rPr lang="en-US" smtClean="0"/>
              <a:t>‹#›</a:t>
            </a:fld>
            <a:endParaRPr lang="en-US" dirty="0"/>
          </a:p>
        </p:txBody>
      </p:sp>
    </p:spTree>
    <p:extLst>
      <p:ext uri="{BB962C8B-B14F-4D97-AF65-F5344CB8AC3E}">
        <p14:creationId xmlns:p14="http://schemas.microsoft.com/office/powerpoint/2010/main" val="21426358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36C3037-0BF7-5C43-B4C6-7CEA18ED8560}" type="datetimeFigureOut">
              <a:rPr lang="en-US" smtClean="0"/>
              <a:t>8/17/2021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7E150E7B-3477-0145-B66C-8BC65CD89BC7}" type="slidenum">
              <a:rPr lang="en-US" smtClean="0"/>
              <a:t>‹#›</a:t>
            </a:fld>
            <a:endParaRPr lang="en-US" dirty="0"/>
          </a:p>
        </p:txBody>
      </p:sp>
    </p:spTree>
    <p:extLst>
      <p:ext uri="{BB962C8B-B14F-4D97-AF65-F5344CB8AC3E}">
        <p14:creationId xmlns:p14="http://schemas.microsoft.com/office/powerpoint/2010/main" val="21236008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36C3037-0BF7-5C43-B4C6-7CEA18ED8560}" type="datetimeFigureOut">
              <a:rPr lang="en-US" smtClean="0"/>
              <a:t>8/17/2021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7E150E7B-3477-0145-B66C-8BC65CD89BC7}" type="slidenum">
              <a:rPr lang="en-US" smtClean="0"/>
              <a:t>‹#›</a:t>
            </a:fld>
            <a:endParaRPr lang="en-US" dirty="0"/>
          </a:p>
        </p:txBody>
      </p:sp>
    </p:spTree>
    <p:extLst>
      <p:ext uri="{BB962C8B-B14F-4D97-AF65-F5344CB8AC3E}">
        <p14:creationId xmlns:p14="http://schemas.microsoft.com/office/powerpoint/2010/main" val="38074580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36C3037-0BF7-5C43-B4C6-7CEA18ED8560}" type="datetimeFigureOut">
              <a:rPr lang="en-US" smtClean="0"/>
              <a:t>8/17/2021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7E150E7B-3477-0145-B66C-8BC65CD89BC7}" type="slidenum">
              <a:rPr lang="en-US" smtClean="0"/>
              <a:t>‹#›</a:t>
            </a:fld>
            <a:endParaRPr lang="en-US" dirty="0"/>
          </a:p>
        </p:txBody>
      </p:sp>
    </p:spTree>
    <p:extLst>
      <p:ext uri="{BB962C8B-B14F-4D97-AF65-F5344CB8AC3E}">
        <p14:creationId xmlns:p14="http://schemas.microsoft.com/office/powerpoint/2010/main" val="41108051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36C3037-0BF7-5C43-B4C6-7CEA18ED8560}" type="datetimeFigureOut">
              <a:rPr lang="en-US" smtClean="0"/>
              <a:t>8/17/2021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7E150E7B-3477-0145-B66C-8BC65CD89BC7}" type="slidenum">
              <a:rPr lang="en-US" smtClean="0"/>
              <a:t>‹#›</a:t>
            </a:fld>
            <a:endParaRPr lang="en-US" dirty="0"/>
          </a:p>
        </p:txBody>
      </p:sp>
    </p:spTree>
    <p:extLst>
      <p:ext uri="{BB962C8B-B14F-4D97-AF65-F5344CB8AC3E}">
        <p14:creationId xmlns:p14="http://schemas.microsoft.com/office/powerpoint/2010/main" val="27862816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36C3037-0BF7-5C43-B4C6-7CEA18ED8560}" type="datetimeFigureOut">
              <a:rPr lang="en-US" smtClean="0"/>
              <a:t>8/17/2021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7E150E7B-3477-0145-B66C-8BC65CD89BC7}" type="slidenum">
              <a:rPr lang="en-US" smtClean="0"/>
              <a:t>‹#›</a:t>
            </a:fld>
            <a:endParaRPr lang="en-US" dirty="0"/>
          </a:p>
        </p:txBody>
      </p:sp>
    </p:spTree>
    <p:extLst>
      <p:ext uri="{BB962C8B-B14F-4D97-AF65-F5344CB8AC3E}">
        <p14:creationId xmlns:p14="http://schemas.microsoft.com/office/powerpoint/2010/main" val="40300922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17000"/>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dirty="0"/>
              <a:t>5/2012</a:t>
            </a: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pic>
        <p:nvPicPr>
          <p:cNvPr id="7" name="Picture 6" descr="sign_pic.jpg"/>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8378957" y="6126163"/>
            <a:ext cx="469245" cy="595311"/>
          </a:xfrm>
          <a:prstGeom prst="rect">
            <a:avLst/>
          </a:prstGeom>
        </p:spPr>
      </p:pic>
      <p:sp>
        <p:nvSpPr>
          <p:cNvPr id="9" name="Rectangle 8"/>
          <p:cNvSpPr/>
          <p:nvPr userDrawn="1"/>
        </p:nvSpPr>
        <p:spPr>
          <a:xfrm>
            <a:off x="6364853" y="6413698"/>
            <a:ext cx="2089494" cy="307777"/>
          </a:xfrm>
          <a:prstGeom prst="rect">
            <a:avLst/>
          </a:prstGeom>
        </p:spPr>
        <p:txBody>
          <a:bodyPr wrap="square">
            <a:spAutoFit/>
          </a:bodyPr>
          <a:lstStyle/>
          <a:p>
            <a:pPr algn="l"/>
            <a:r>
              <a:rPr lang="en-US" sz="1400" dirty="0">
                <a:solidFill>
                  <a:schemeClr val="bg1">
                    <a:lumMod val="65000"/>
                  </a:schemeClr>
                </a:solidFill>
              </a:rPr>
              <a:t>HOST: MOLLY ENOCKSON </a:t>
            </a:r>
          </a:p>
        </p:txBody>
      </p:sp>
    </p:spTree>
    <p:extLst>
      <p:ext uri="{BB962C8B-B14F-4D97-AF65-F5344CB8AC3E}">
        <p14:creationId xmlns:p14="http://schemas.microsoft.com/office/powerpoint/2010/main" val="154026151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rgbClr val="182C6F"/>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rgbClr val="3B7ABE"/>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rgbClr val="3B7ABE"/>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rgbClr val="3B7ABE"/>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rgbClr val="3B7ABE"/>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rgbClr val="3B7ABE"/>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5.jp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9.jpg"/><Relationship Id="rId5" Type="http://schemas.openxmlformats.org/officeDocument/2006/relationships/image" Target="../media/image8.jpg"/><Relationship Id="rId4" Type="http://schemas.openxmlformats.org/officeDocument/2006/relationships/image" Target="../media/image7.jp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12.svg"/></Relationships>
</file>

<file path=ppt/slides/_rels/slide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5.xml"/><Relationship Id="rId1" Type="http://schemas.openxmlformats.org/officeDocument/2006/relationships/slideLayout" Target="../slideLayouts/slideLayout6.xml"/><Relationship Id="rId5" Type="http://schemas.openxmlformats.org/officeDocument/2006/relationships/image" Target="../media/image15.png"/><Relationship Id="rId4" Type="http://schemas.openxmlformats.org/officeDocument/2006/relationships/image" Target="../media/image14.jpg"/></Relationships>
</file>

<file path=ppt/slides/_rels/slide7.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7.xml"/><Relationship Id="rId1" Type="http://schemas.openxmlformats.org/officeDocument/2006/relationships/slideLayout" Target="../slideLayouts/slideLayout6.xml"/><Relationship Id="rId5" Type="http://schemas.openxmlformats.org/officeDocument/2006/relationships/image" Target="../media/image19.jpg"/><Relationship Id="rId4" Type="http://schemas.openxmlformats.org/officeDocument/2006/relationships/image" Target="../media/image18.jp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3D13B7-8E9E-42BB-8F4D-0CCE26455008}"/>
              </a:ext>
            </a:extLst>
          </p:cNvPr>
          <p:cNvSpPr>
            <a:spLocks noGrp="1"/>
          </p:cNvSpPr>
          <p:nvPr>
            <p:ph type="ctrTitle"/>
          </p:nvPr>
        </p:nvSpPr>
        <p:spPr/>
        <p:txBody>
          <a:bodyPr>
            <a:normAutofit/>
          </a:bodyPr>
          <a:lstStyle/>
          <a:p>
            <a:r>
              <a:rPr lang="en-US" sz="6000" dirty="0">
                <a:latin typeface="Comic Sans MS" panose="030F0902030302020204" pitchFamily="66" charset="0"/>
              </a:rPr>
              <a:t>“EEE”</a:t>
            </a:r>
          </a:p>
        </p:txBody>
      </p:sp>
      <p:sp>
        <p:nvSpPr>
          <p:cNvPr id="3" name="Subtitle 2">
            <a:extLst>
              <a:ext uri="{FF2B5EF4-FFF2-40B4-BE49-F238E27FC236}">
                <a16:creationId xmlns:a16="http://schemas.microsoft.com/office/drawing/2014/main" id="{0AE881EE-D65D-48D7-8CA4-D12A9075449A}"/>
              </a:ext>
            </a:extLst>
          </p:cNvPr>
          <p:cNvSpPr>
            <a:spLocks noGrp="1"/>
          </p:cNvSpPr>
          <p:nvPr>
            <p:ph type="subTitle" idx="1"/>
          </p:nvPr>
        </p:nvSpPr>
        <p:spPr/>
        <p:txBody>
          <a:bodyPr>
            <a:normAutofit/>
          </a:bodyPr>
          <a:lstStyle/>
          <a:p>
            <a:r>
              <a:rPr lang="en-US" sz="4000" dirty="0">
                <a:latin typeface="Comic Sans MS" panose="030F0902030302020204" pitchFamily="66" charset="0"/>
              </a:rPr>
              <a:t>Retelling Hand</a:t>
            </a:r>
          </a:p>
        </p:txBody>
      </p:sp>
    </p:spTree>
    <p:extLst>
      <p:ext uri="{BB962C8B-B14F-4D97-AF65-F5344CB8AC3E}">
        <p14:creationId xmlns:p14="http://schemas.microsoft.com/office/powerpoint/2010/main" val="33285512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1717C2-5DBC-4E59-8BB3-763F8AC63E22}"/>
              </a:ext>
            </a:extLst>
          </p:cNvPr>
          <p:cNvSpPr>
            <a:spLocks noGrp="1"/>
          </p:cNvSpPr>
          <p:nvPr>
            <p:ph type="title"/>
          </p:nvPr>
        </p:nvSpPr>
        <p:spPr>
          <a:xfrm>
            <a:off x="457200" y="274638"/>
            <a:ext cx="8229600" cy="1143000"/>
          </a:xfrm>
        </p:spPr>
        <p:txBody>
          <a:bodyPr anchor="ctr">
            <a:normAutofit/>
          </a:bodyPr>
          <a:lstStyle/>
          <a:p>
            <a:r>
              <a:rPr lang="en-US"/>
              <a:t>“EEE” Long –e- Sound</a:t>
            </a:r>
          </a:p>
        </p:txBody>
      </p:sp>
      <p:pic>
        <p:nvPicPr>
          <p:cNvPr id="7" name="Picture 6">
            <a:extLst>
              <a:ext uri="{FF2B5EF4-FFF2-40B4-BE49-F238E27FC236}">
                <a16:creationId xmlns:a16="http://schemas.microsoft.com/office/drawing/2014/main" id="{07BFED6D-0895-480C-9947-0819012278BC}"/>
              </a:ext>
            </a:extLst>
          </p:cNvPr>
          <p:cNvPicPr>
            <a:picLocks noChangeAspect="1"/>
          </p:cNvPicPr>
          <p:nvPr/>
        </p:nvPicPr>
        <p:blipFill>
          <a:blip r:embed="rId3"/>
          <a:stretch>
            <a:fillRect/>
          </a:stretch>
        </p:blipFill>
        <p:spPr>
          <a:xfrm>
            <a:off x="355600" y="1536680"/>
            <a:ext cx="4068418" cy="2234253"/>
          </a:xfrm>
          <a:prstGeom prst="rect">
            <a:avLst/>
          </a:prstGeom>
        </p:spPr>
      </p:pic>
      <p:pic>
        <p:nvPicPr>
          <p:cNvPr id="11" name="Picture 10">
            <a:extLst>
              <a:ext uri="{FF2B5EF4-FFF2-40B4-BE49-F238E27FC236}">
                <a16:creationId xmlns:a16="http://schemas.microsoft.com/office/drawing/2014/main" id="{1602EF41-72AC-487E-BC0B-F135494E055D}"/>
              </a:ext>
            </a:extLst>
          </p:cNvPr>
          <p:cNvPicPr>
            <a:picLocks noChangeAspect="1"/>
          </p:cNvPicPr>
          <p:nvPr/>
        </p:nvPicPr>
        <p:blipFill>
          <a:blip r:embed="rId4"/>
          <a:stretch>
            <a:fillRect/>
          </a:stretch>
        </p:blipFill>
        <p:spPr>
          <a:xfrm>
            <a:off x="4675389" y="1536680"/>
            <a:ext cx="4011411" cy="2234253"/>
          </a:xfrm>
          <a:prstGeom prst="rect">
            <a:avLst/>
          </a:prstGeom>
        </p:spPr>
      </p:pic>
      <p:grpSp>
        <p:nvGrpSpPr>
          <p:cNvPr id="12" name="Group 11">
            <a:extLst>
              <a:ext uri="{FF2B5EF4-FFF2-40B4-BE49-F238E27FC236}">
                <a16:creationId xmlns:a16="http://schemas.microsoft.com/office/drawing/2014/main" id="{117E34D5-8D37-442A-A56A-CD6E6B18542F}"/>
              </a:ext>
            </a:extLst>
          </p:cNvPr>
          <p:cNvGrpSpPr/>
          <p:nvPr/>
        </p:nvGrpSpPr>
        <p:grpSpPr>
          <a:xfrm>
            <a:off x="2396331" y="4002732"/>
            <a:ext cx="4351338" cy="2637175"/>
            <a:chOff x="2396331" y="4002732"/>
            <a:chExt cx="4351338" cy="2637175"/>
          </a:xfrm>
        </p:grpSpPr>
        <p:sp>
          <p:nvSpPr>
            <p:cNvPr id="13" name="Rectangle 12">
              <a:extLst>
                <a:ext uri="{FF2B5EF4-FFF2-40B4-BE49-F238E27FC236}">
                  <a16:creationId xmlns:a16="http://schemas.microsoft.com/office/drawing/2014/main" id="{AB756171-BBEE-4FE7-A83A-35E53EDDDA23}"/>
                </a:ext>
              </a:extLst>
            </p:cNvPr>
            <p:cNvSpPr/>
            <p:nvPr/>
          </p:nvSpPr>
          <p:spPr>
            <a:xfrm>
              <a:off x="2396331" y="4002732"/>
              <a:ext cx="4351338" cy="2637175"/>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9" descr="A picture containing toy&#10;&#10;Description automatically generated">
              <a:extLst>
                <a:ext uri="{FF2B5EF4-FFF2-40B4-BE49-F238E27FC236}">
                  <a16:creationId xmlns:a16="http://schemas.microsoft.com/office/drawing/2014/main" id="{71E0C424-33AA-4549-89DD-9355598205BD}"/>
                </a:ext>
              </a:extLst>
            </p:cNvPr>
            <p:cNvPicPr>
              <a:picLocks noChangeAspect="1"/>
            </p:cNvPicPr>
            <p:nvPr/>
          </p:nvPicPr>
          <p:blipFill>
            <a:blip r:embed="rId5"/>
            <a:stretch>
              <a:fillRect/>
            </a:stretch>
          </p:blipFill>
          <p:spPr>
            <a:xfrm>
              <a:off x="3390224" y="4204193"/>
              <a:ext cx="1510026" cy="2234254"/>
            </a:xfrm>
            <a:prstGeom prst="rect">
              <a:avLst/>
            </a:prstGeom>
          </p:spPr>
        </p:pic>
        <p:sp>
          <p:nvSpPr>
            <p:cNvPr id="6" name="Rectangle 5">
              <a:extLst>
                <a:ext uri="{FF2B5EF4-FFF2-40B4-BE49-F238E27FC236}">
                  <a16:creationId xmlns:a16="http://schemas.microsoft.com/office/drawing/2014/main" id="{5EF88E3B-F842-46B9-8F2C-8DFD001008DF}"/>
                </a:ext>
              </a:extLst>
            </p:cNvPr>
            <p:cNvSpPr/>
            <p:nvPr/>
          </p:nvSpPr>
          <p:spPr>
            <a:xfrm>
              <a:off x="4900250" y="4382430"/>
              <a:ext cx="1583473" cy="735980"/>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BB68F247-8D5D-4EA6-93C4-24D3EB3DF850}"/>
                </a:ext>
              </a:extLst>
            </p:cNvPr>
            <p:cNvSpPr txBox="1"/>
            <p:nvPr/>
          </p:nvSpPr>
          <p:spPr>
            <a:xfrm>
              <a:off x="5056656" y="4519587"/>
              <a:ext cx="1208985" cy="461665"/>
            </a:xfrm>
            <a:prstGeom prst="rect">
              <a:avLst/>
            </a:prstGeom>
            <a:noFill/>
          </p:spPr>
          <p:txBody>
            <a:bodyPr wrap="none" rtlCol="0">
              <a:spAutoFit/>
            </a:bodyPr>
            <a:lstStyle/>
            <a:p>
              <a:r>
                <a:rPr lang="en-US" sz="2400" dirty="0">
                  <a:latin typeface="Short Stack" panose="02010500040000000007" pitchFamily="2" charset="0"/>
                </a:rPr>
                <a:t>queen</a:t>
              </a:r>
            </a:p>
          </p:txBody>
        </p:sp>
      </p:grpSp>
    </p:spTree>
    <p:extLst>
      <p:ext uri="{BB962C8B-B14F-4D97-AF65-F5344CB8AC3E}">
        <p14:creationId xmlns:p14="http://schemas.microsoft.com/office/powerpoint/2010/main" val="619120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8036EE-1E90-4BF1-B5BF-4699F17A5255}"/>
              </a:ext>
            </a:extLst>
          </p:cNvPr>
          <p:cNvSpPr>
            <a:spLocks noGrp="1"/>
          </p:cNvSpPr>
          <p:nvPr>
            <p:ph type="title"/>
          </p:nvPr>
        </p:nvSpPr>
        <p:spPr>
          <a:xfrm>
            <a:off x="457200" y="274638"/>
            <a:ext cx="8229600" cy="1143000"/>
          </a:xfrm>
        </p:spPr>
        <p:txBody>
          <a:bodyPr anchor="ctr">
            <a:normAutofit/>
          </a:bodyPr>
          <a:lstStyle/>
          <a:p>
            <a:r>
              <a:rPr lang="en-US" dirty="0">
                <a:latin typeface="Comic Sans MS" panose="030F0702030302020204" pitchFamily="66" charset="0"/>
              </a:rPr>
              <a:t>Listen and Spell </a:t>
            </a:r>
          </a:p>
        </p:txBody>
      </p:sp>
      <p:pic>
        <p:nvPicPr>
          <p:cNvPr id="2050" name="Picture 2">
            <a:extLst>
              <a:ext uri="{FF2B5EF4-FFF2-40B4-BE49-F238E27FC236}">
                <a16:creationId xmlns:a16="http://schemas.microsoft.com/office/drawing/2014/main" id="{08AE6619-E01C-44FB-BE88-AC953E6C2FCC}"/>
              </a:ext>
            </a:extLst>
          </p:cNvPr>
          <p:cNvPicPr>
            <a:picLocks noChangeAspect="1" noChangeArrowheads="1"/>
          </p:cNvPicPr>
          <p:nvPr/>
        </p:nvPicPr>
        <p:blipFill>
          <a:blip r:embed="rId3"/>
          <a:srcRect/>
          <a:stretch/>
        </p:blipFill>
        <p:spPr bwMode="auto">
          <a:xfrm>
            <a:off x="238541" y="1400841"/>
            <a:ext cx="3599911" cy="2404741"/>
          </a:xfrm>
          <a:prstGeom prst="rect">
            <a:avLst/>
          </a:prstGeom>
          <a:solidFill>
            <a:srgbClr val="FFFFFF"/>
          </a:solidFill>
        </p:spPr>
      </p:pic>
      <p:sp>
        <p:nvSpPr>
          <p:cNvPr id="3" name="Rectangle 2">
            <a:extLst>
              <a:ext uri="{FF2B5EF4-FFF2-40B4-BE49-F238E27FC236}">
                <a16:creationId xmlns:a16="http://schemas.microsoft.com/office/drawing/2014/main" id="{4526EFEE-AC67-4A79-9FE6-E9D189200D5B}"/>
              </a:ext>
            </a:extLst>
          </p:cNvPr>
          <p:cNvSpPr/>
          <p:nvPr/>
        </p:nvSpPr>
        <p:spPr>
          <a:xfrm>
            <a:off x="332076" y="2337629"/>
            <a:ext cx="1882720" cy="679170"/>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800" dirty="0">
                <a:solidFill>
                  <a:schemeClr val="tx1"/>
                </a:solidFill>
                <a:latin typeface="Comic Sans MS" panose="030F0702030302020204" pitchFamily="66" charset="0"/>
              </a:rPr>
              <a:t>leap</a:t>
            </a:r>
          </a:p>
        </p:txBody>
      </p:sp>
      <p:pic>
        <p:nvPicPr>
          <p:cNvPr id="7" name="Picture 6" descr="Person listening through wall">
            <a:extLst>
              <a:ext uri="{FF2B5EF4-FFF2-40B4-BE49-F238E27FC236}">
                <a16:creationId xmlns:a16="http://schemas.microsoft.com/office/drawing/2014/main" id="{2266118D-C8DB-488A-909D-6693C9987E45}"/>
              </a:ext>
            </a:extLst>
          </p:cNvPr>
          <p:cNvPicPr>
            <a:picLocks noChangeAspect="1"/>
          </p:cNvPicPr>
          <p:nvPr/>
        </p:nvPicPr>
        <p:blipFill>
          <a:blip r:embed="rId4"/>
          <a:stretch>
            <a:fillRect/>
          </a:stretch>
        </p:blipFill>
        <p:spPr>
          <a:xfrm>
            <a:off x="5441630" y="1343243"/>
            <a:ext cx="3470179" cy="2505912"/>
          </a:xfrm>
          <a:prstGeom prst="rect">
            <a:avLst/>
          </a:prstGeom>
        </p:spPr>
      </p:pic>
      <p:sp>
        <p:nvSpPr>
          <p:cNvPr id="6" name="Rectangle 5">
            <a:extLst>
              <a:ext uri="{FF2B5EF4-FFF2-40B4-BE49-F238E27FC236}">
                <a16:creationId xmlns:a16="http://schemas.microsoft.com/office/drawing/2014/main" id="{62E83B34-050F-46F6-8621-ACDBD28B9B33}"/>
              </a:ext>
            </a:extLst>
          </p:cNvPr>
          <p:cNvSpPr/>
          <p:nvPr/>
        </p:nvSpPr>
        <p:spPr>
          <a:xfrm>
            <a:off x="4781609" y="2224592"/>
            <a:ext cx="2025650" cy="792207"/>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800" dirty="0">
                <a:solidFill>
                  <a:schemeClr val="tx1"/>
                </a:solidFill>
                <a:latin typeface="Comic Sans MS" panose="030F0702030302020204" pitchFamily="66" charset="0"/>
              </a:rPr>
              <a:t>hear</a:t>
            </a:r>
          </a:p>
        </p:txBody>
      </p:sp>
      <p:pic>
        <p:nvPicPr>
          <p:cNvPr id="9" name="Picture 8" descr="Deer in a winter landscape">
            <a:extLst>
              <a:ext uri="{FF2B5EF4-FFF2-40B4-BE49-F238E27FC236}">
                <a16:creationId xmlns:a16="http://schemas.microsoft.com/office/drawing/2014/main" id="{3D39F07C-432A-45CF-82D0-2A49BD13C166}"/>
              </a:ext>
            </a:extLst>
          </p:cNvPr>
          <p:cNvPicPr>
            <a:picLocks noChangeAspect="1"/>
          </p:cNvPicPr>
          <p:nvPr/>
        </p:nvPicPr>
        <p:blipFill>
          <a:blip r:embed="rId5"/>
          <a:stretch>
            <a:fillRect/>
          </a:stretch>
        </p:blipFill>
        <p:spPr>
          <a:xfrm>
            <a:off x="238541" y="4149059"/>
            <a:ext cx="3599911" cy="2385755"/>
          </a:xfrm>
          <a:prstGeom prst="rect">
            <a:avLst/>
          </a:prstGeom>
        </p:spPr>
      </p:pic>
      <p:sp>
        <p:nvSpPr>
          <p:cNvPr id="11" name="Rectangle 10">
            <a:extLst>
              <a:ext uri="{FF2B5EF4-FFF2-40B4-BE49-F238E27FC236}">
                <a16:creationId xmlns:a16="http://schemas.microsoft.com/office/drawing/2014/main" id="{470AA676-4B72-40A7-BACD-2D25CCB7B358}"/>
              </a:ext>
            </a:extLst>
          </p:cNvPr>
          <p:cNvSpPr/>
          <p:nvPr/>
        </p:nvSpPr>
        <p:spPr>
          <a:xfrm>
            <a:off x="1073232" y="5564936"/>
            <a:ext cx="2283127" cy="893678"/>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800" dirty="0">
                <a:solidFill>
                  <a:schemeClr val="tx1"/>
                </a:solidFill>
                <a:latin typeface="Comic Sans MS" panose="030F0702030302020204" pitchFamily="66" charset="0"/>
              </a:rPr>
              <a:t>deer</a:t>
            </a:r>
          </a:p>
        </p:txBody>
      </p:sp>
      <p:pic>
        <p:nvPicPr>
          <p:cNvPr id="12" name="Picture 11" descr="Stawberry seeds close-up">
            <a:extLst>
              <a:ext uri="{FF2B5EF4-FFF2-40B4-BE49-F238E27FC236}">
                <a16:creationId xmlns:a16="http://schemas.microsoft.com/office/drawing/2014/main" id="{1DCCDA06-A114-49CA-A073-C8ED07D6E623}"/>
              </a:ext>
            </a:extLst>
          </p:cNvPr>
          <p:cNvPicPr>
            <a:picLocks noChangeAspect="1"/>
          </p:cNvPicPr>
          <p:nvPr/>
        </p:nvPicPr>
        <p:blipFill>
          <a:blip r:embed="rId6"/>
          <a:stretch>
            <a:fillRect/>
          </a:stretch>
        </p:blipFill>
        <p:spPr>
          <a:xfrm>
            <a:off x="5435280" y="3953925"/>
            <a:ext cx="3470179" cy="2580889"/>
          </a:xfrm>
          <a:prstGeom prst="rect">
            <a:avLst/>
          </a:prstGeom>
        </p:spPr>
      </p:pic>
      <p:sp>
        <p:nvSpPr>
          <p:cNvPr id="14" name="Rectangle 13">
            <a:extLst>
              <a:ext uri="{FF2B5EF4-FFF2-40B4-BE49-F238E27FC236}">
                <a16:creationId xmlns:a16="http://schemas.microsoft.com/office/drawing/2014/main" id="{19F7BD03-5AAE-4728-A822-89F1686BB85D}"/>
              </a:ext>
            </a:extLst>
          </p:cNvPr>
          <p:cNvSpPr/>
          <p:nvPr/>
        </p:nvSpPr>
        <p:spPr>
          <a:xfrm>
            <a:off x="6273800" y="5577571"/>
            <a:ext cx="2084563" cy="868407"/>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800" dirty="0">
                <a:solidFill>
                  <a:schemeClr val="tx1"/>
                </a:solidFill>
                <a:latin typeface="Comic Sans MS" panose="030F0702030302020204" pitchFamily="66" charset="0"/>
              </a:rPr>
              <a:t>seed</a:t>
            </a:r>
          </a:p>
        </p:txBody>
      </p:sp>
    </p:spTree>
    <p:extLst>
      <p:ext uri="{BB962C8B-B14F-4D97-AF65-F5344CB8AC3E}">
        <p14:creationId xmlns:p14="http://schemas.microsoft.com/office/powerpoint/2010/main" val="1718099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 calcmode="lin" valueType="num">
                                      <p:cBhvr additive="base">
                                        <p:cTn id="7" dur="500" fill="hold"/>
                                        <p:tgtEl>
                                          <p:spTgt spid="2050"/>
                                        </p:tgtEl>
                                        <p:attrNameLst>
                                          <p:attrName>ppt_x</p:attrName>
                                        </p:attrNameLst>
                                      </p:cBhvr>
                                      <p:tavLst>
                                        <p:tav tm="0">
                                          <p:val>
                                            <p:strVal val="#ppt_x"/>
                                          </p:val>
                                        </p:tav>
                                        <p:tav tm="100000">
                                          <p:val>
                                            <p:strVal val="#ppt_x"/>
                                          </p:val>
                                        </p:tav>
                                      </p:tavLst>
                                    </p:anim>
                                    <p:anim calcmode="lin" valueType="num">
                                      <p:cBhvr additive="base">
                                        <p:cTn id="8" dur="500" fill="hold"/>
                                        <p:tgtEl>
                                          <p:spTgt spid="205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additive="base">
                                        <p:cTn id="20" dur="500" fill="hold"/>
                                        <p:tgtEl>
                                          <p:spTgt spid="7"/>
                                        </p:tgtEl>
                                        <p:attrNameLst>
                                          <p:attrName>ppt_x</p:attrName>
                                        </p:attrNameLst>
                                      </p:cBhvr>
                                      <p:tavLst>
                                        <p:tav tm="0">
                                          <p:val>
                                            <p:strVal val="#ppt_x"/>
                                          </p:val>
                                        </p:tav>
                                        <p:tav tm="100000">
                                          <p:val>
                                            <p:strVal val="#ppt_x"/>
                                          </p:val>
                                        </p:tav>
                                      </p:tavLst>
                                    </p:anim>
                                    <p:anim calcmode="lin" valueType="num">
                                      <p:cBhvr additive="base">
                                        <p:cTn id="21"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1000"/>
                                        <p:tgtEl>
                                          <p:spTgt spid="6"/>
                                        </p:tgtEl>
                                      </p:cBhvr>
                                    </p:animEffect>
                                    <p:anim calcmode="lin" valueType="num">
                                      <p:cBhvr>
                                        <p:cTn id="27" dur="1000" fill="hold"/>
                                        <p:tgtEl>
                                          <p:spTgt spid="6"/>
                                        </p:tgtEl>
                                        <p:attrNameLst>
                                          <p:attrName>ppt_x</p:attrName>
                                        </p:attrNameLst>
                                      </p:cBhvr>
                                      <p:tavLst>
                                        <p:tav tm="0">
                                          <p:val>
                                            <p:strVal val="#ppt_x"/>
                                          </p:val>
                                        </p:tav>
                                        <p:tav tm="100000">
                                          <p:val>
                                            <p:strVal val="#ppt_x"/>
                                          </p:val>
                                        </p:tav>
                                      </p:tavLst>
                                    </p:anim>
                                    <p:anim calcmode="lin" valueType="num">
                                      <p:cBhvr>
                                        <p:cTn id="28"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9"/>
                                        </p:tgtEl>
                                        <p:attrNameLst>
                                          <p:attrName>style.visibility</p:attrName>
                                        </p:attrNameLst>
                                      </p:cBhvr>
                                      <p:to>
                                        <p:strVal val="visible"/>
                                      </p:to>
                                    </p:set>
                                    <p:anim calcmode="lin" valueType="num">
                                      <p:cBhvr additive="base">
                                        <p:cTn id="33" dur="500" fill="hold"/>
                                        <p:tgtEl>
                                          <p:spTgt spid="9"/>
                                        </p:tgtEl>
                                        <p:attrNameLst>
                                          <p:attrName>ppt_x</p:attrName>
                                        </p:attrNameLst>
                                      </p:cBhvr>
                                      <p:tavLst>
                                        <p:tav tm="0">
                                          <p:val>
                                            <p:strVal val="#ppt_x"/>
                                          </p:val>
                                        </p:tav>
                                        <p:tav tm="100000">
                                          <p:val>
                                            <p:strVal val="#ppt_x"/>
                                          </p:val>
                                        </p:tav>
                                      </p:tavLst>
                                    </p:anim>
                                    <p:anim calcmode="lin" valueType="num">
                                      <p:cBhvr additive="base">
                                        <p:cTn id="3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fade">
                                      <p:cBhvr>
                                        <p:cTn id="39" dur="1000"/>
                                        <p:tgtEl>
                                          <p:spTgt spid="11"/>
                                        </p:tgtEl>
                                      </p:cBhvr>
                                    </p:animEffect>
                                    <p:anim calcmode="lin" valueType="num">
                                      <p:cBhvr>
                                        <p:cTn id="40" dur="1000" fill="hold"/>
                                        <p:tgtEl>
                                          <p:spTgt spid="11"/>
                                        </p:tgtEl>
                                        <p:attrNameLst>
                                          <p:attrName>ppt_x</p:attrName>
                                        </p:attrNameLst>
                                      </p:cBhvr>
                                      <p:tavLst>
                                        <p:tav tm="0">
                                          <p:val>
                                            <p:strVal val="#ppt_x"/>
                                          </p:val>
                                        </p:tav>
                                        <p:tav tm="100000">
                                          <p:val>
                                            <p:strVal val="#ppt_x"/>
                                          </p:val>
                                        </p:tav>
                                      </p:tavLst>
                                    </p:anim>
                                    <p:anim calcmode="lin" valueType="num">
                                      <p:cBhvr>
                                        <p:cTn id="41"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nodeType="clickEffect">
                                  <p:stCondLst>
                                    <p:cond delay="0"/>
                                  </p:stCondLst>
                                  <p:childTnLst>
                                    <p:set>
                                      <p:cBhvr>
                                        <p:cTn id="45" dur="1" fill="hold">
                                          <p:stCondLst>
                                            <p:cond delay="0"/>
                                          </p:stCondLst>
                                        </p:cTn>
                                        <p:tgtEl>
                                          <p:spTgt spid="12"/>
                                        </p:tgtEl>
                                        <p:attrNameLst>
                                          <p:attrName>style.visibility</p:attrName>
                                        </p:attrNameLst>
                                      </p:cBhvr>
                                      <p:to>
                                        <p:strVal val="visible"/>
                                      </p:to>
                                    </p:set>
                                    <p:anim calcmode="lin" valueType="num">
                                      <p:cBhvr additive="base">
                                        <p:cTn id="46" dur="500" fill="hold"/>
                                        <p:tgtEl>
                                          <p:spTgt spid="12"/>
                                        </p:tgtEl>
                                        <p:attrNameLst>
                                          <p:attrName>ppt_x</p:attrName>
                                        </p:attrNameLst>
                                      </p:cBhvr>
                                      <p:tavLst>
                                        <p:tav tm="0">
                                          <p:val>
                                            <p:strVal val="#ppt_x"/>
                                          </p:val>
                                        </p:tav>
                                        <p:tav tm="100000">
                                          <p:val>
                                            <p:strVal val="#ppt_x"/>
                                          </p:val>
                                        </p:tav>
                                      </p:tavLst>
                                    </p:anim>
                                    <p:anim calcmode="lin" valueType="num">
                                      <p:cBhvr additive="base">
                                        <p:cTn id="47"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42" presetClass="entr" presetSubtype="0" fill="hold" grpId="0" nodeType="clickEffect">
                                  <p:stCondLst>
                                    <p:cond delay="0"/>
                                  </p:stCondLst>
                                  <p:childTnLst>
                                    <p:set>
                                      <p:cBhvr>
                                        <p:cTn id="51" dur="1" fill="hold">
                                          <p:stCondLst>
                                            <p:cond delay="0"/>
                                          </p:stCondLst>
                                        </p:cTn>
                                        <p:tgtEl>
                                          <p:spTgt spid="14"/>
                                        </p:tgtEl>
                                        <p:attrNameLst>
                                          <p:attrName>style.visibility</p:attrName>
                                        </p:attrNameLst>
                                      </p:cBhvr>
                                      <p:to>
                                        <p:strVal val="visible"/>
                                      </p:to>
                                    </p:set>
                                    <p:animEffect transition="in" filter="fade">
                                      <p:cBhvr>
                                        <p:cTn id="52" dur="1000"/>
                                        <p:tgtEl>
                                          <p:spTgt spid="14"/>
                                        </p:tgtEl>
                                      </p:cBhvr>
                                    </p:animEffect>
                                    <p:anim calcmode="lin" valueType="num">
                                      <p:cBhvr>
                                        <p:cTn id="53" dur="1000" fill="hold"/>
                                        <p:tgtEl>
                                          <p:spTgt spid="14"/>
                                        </p:tgtEl>
                                        <p:attrNameLst>
                                          <p:attrName>ppt_x</p:attrName>
                                        </p:attrNameLst>
                                      </p:cBhvr>
                                      <p:tavLst>
                                        <p:tav tm="0">
                                          <p:val>
                                            <p:strVal val="#ppt_x"/>
                                          </p:val>
                                        </p:tav>
                                        <p:tav tm="100000">
                                          <p:val>
                                            <p:strVal val="#ppt_x"/>
                                          </p:val>
                                        </p:tav>
                                      </p:tavLst>
                                    </p:anim>
                                    <p:anim calcmode="lin" valueType="num">
                                      <p:cBhvr>
                                        <p:cTn id="5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11" grpId="0" animBg="1"/>
      <p:bldP spid="1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8036EE-1E90-4BF1-B5BF-4699F17A5255}"/>
              </a:ext>
            </a:extLst>
          </p:cNvPr>
          <p:cNvSpPr>
            <a:spLocks noGrp="1"/>
          </p:cNvSpPr>
          <p:nvPr>
            <p:ph type="title"/>
          </p:nvPr>
        </p:nvSpPr>
        <p:spPr/>
        <p:txBody>
          <a:bodyPr/>
          <a:lstStyle/>
          <a:p>
            <a:r>
              <a:rPr lang="en-US" dirty="0">
                <a:latin typeface="Comic Sans MS" panose="030F0702030302020204" pitchFamily="66" charset="0"/>
              </a:rPr>
              <a:t>Sight Word Practice </a:t>
            </a:r>
          </a:p>
        </p:txBody>
      </p:sp>
      <p:sp>
        <p:nvSpPr>
          <p:cNvPr id="4" name="Rectangle: Rounded Corners 3">
            <a:extLst>
              <a:ext uri="{FF2B5EF4-FFF2-40B4-BE49-F238E27FC236}">
                <a16:creationId xmlns:a16="http://schemas.microsoft.com/office/drawing/2014/main" id="{F7D82605-CF72-4B28-8DE3-A5C522BB0A60}"/>
              </a:ext>
            </a:extLst>
          </p:cNvPr>
          <p:cNvSpPr/>
          <p:nvPr/>
        </p:nvSpPr>
        <p:spPr>
          <a:xfrm>
            <a:off x="340242" y="1701209"/>
            <a:ext cx="8346558" cy="2902689"/>
          </a:xfrm>
          <a:prstGeom prst="roundRect">
            <a:avLst/>
          </a:prstGeom>
          <a:solidFill>
            <a:srgbClr val="FFC000"/>
          </a:solidFill>
          <a:ln>
            <a:solidFill>
              <a:srgbClr val="00B0F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600" dirty="0">
                <a:latin typeface="Comic Sans MS" panose="030F0702030302020204" pitchFamily="66" charset="0"/>
              </a:rPr>
              <a:t>Please ask before you _____. </a:t>
            </a:r>
          </a:p>
        </p:txBody>
      </p:sp>
      <p:sp>
        <p:nvSpPr>
          <p:cNvPr id="5" name="Oval 4">
            <a:extLst>
              <a:ext uri="{FF2B5EF4-FFF2-40B4-BE49-F238E27FC236}">
                <a16:creationId xmlns:a16="http://schemas.microsoft.com/office/drawing/2014/main" id="{7E695792-DB67-4BBD-B4EA-F71C583BC55B}"/>
              </a:ext>
            </a:extLst>
          </p:cNvPr>
          <p:cNvSpPr/>
          <p:nvPr/>
        </p:nvSpPr>
        <p:spPr>
          <a:xfrm>
            <a:off x="106325" y="5135526"/>
            <a:ext cx="2551814" cy="1447836"/>
          </a:xfrm>
          <a:prstGeom prst="ellipse">
            <a:avLst/>
          </a:prstGeom>
          <a:solidFill>
            <a:srgbClr val="FFC0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600" dirty="0">
                <a:latin typeface="Comic Sans MS" panose="030F0702030302020204" pitchFamily="66" charset="0"/>
              </a:rPr>
              <a:t>over</a:t>
            </a:r>
          </a:p>
        </p:txBody>
      </p:sp>
      <p:sp>
        <p:nvSpPr>
          <p:cNvPr id="6" name="Oval 5">
            <a:extLst>
              <a:ext uri="{FF2B5EF4-FFF2-40B4-BE49-F238E27FC236}">
                <a16:creationId xmlns:a16="http://schemas.microsoft.com/office/drawing/2014/main" id="{E3D448CD-E290-4C7D-9A13-094DCC35286E}"/>
              </a:ext>
            </a:extLst>
          </p:cNvPr>
          <p:cNvSpPr/>
          <p:nvPr/>
        </p:nvSpPr>
        <p:spPr>
          <a:xfrm>
            <a:off x="3296093" y="5135526"/>
            <a:ext cx="2551814" cy="1447836"/>
          </a:xfrm>
          <a:prstGeom prst="ellipse">
            <a:avLst/>
          </a:prstGeom>
          <a:solidFill>
            <a:srgbClr val="FFC0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600" dirty="0">
                <a:latin typeface="Comic Sans MS" panose="030F0702030302020204" pitchFamily="66" charset="0"/>
              </a:rPr>
              <a:t>take</a:t>
            </a:r>
          </a:p>
        </p:txBody>
      </p:sp>
      <p:sp>
        <p:nvSpPr>
          <p:cNvPr id="7" name="Oval 6">
            <a:extLst>
              <a:ext uri="{FF2B5EF4-FFF2-40B4-BE49-F238E27FC236}">
                <a16:creationId xmlns:a16="http://schemas.microsoft.com/office/drawing/2014/main" id="{6B0F88C3-39C0-4A3D-BEEC-C95453C4A683}"/>
              </a:ext>
            </a:extLst>
          </p:cNvPr>
          <p:cNvSpPr/>
          <p:nvPr/>
        </p:nvSpPr>
        <p:spPr>
          <a:xfrm>
            <a:off x="6485861" y="5092996"/>
            <a:ext cx="2551814" cy="1447836"/>
          </a:xfrm>
          <a:prstGeom prst="ellipse">
            <a:avLst/>
          </a:prstGeom>
          <a:solidFill>
            <a:srgbClr val="FFC0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600" dirty="0">
                <a:latin typeface="Comic Sans MS" panose="030F0702030302020204" pitchFamily="66" charset="0"/>
              </a:rPr>
              <a:t>were</a:t>
            </a:r>
          </a:p>
        </p:txBody>
      </p:sp>
      <p:sp>
        <p:nvSpPr>
          <p:cNvPr id="8" name="Rectangle: Rounded Corners 7">
            <a:extLst>
              <a:ext uri="{FF2B5EF4-FFF2-40B4-BE49-F238E27FC236}">
                <a16:creationId xmlns:a16="http://schemas.microsoft.com/office/drawing/2014/main" id="{B7CA3414-81B0-4F39-A487-E428838F9C9C}"/>
              </a:ext>
            </a:extLst>
          </p:cNvPr>
          <p:cNvSpPr/>
          <p:nvPr/>
        </p:nvSpPr>
        <p:spPr>
          <a:xfrm>
            <a:off x="340242" y="1722474"/>
            <a:ext cx="8346558" cy="2902689"/>
          </a:xfrm>
          <a:prstGeom prst="roundRect">
            <a:avLst/>
          </a:prstGeom>
          <a:solidFill>
            <a:srgbClr val="FFC000"/>
          </a:solidFill>
          <a:ln>
            <a:solidFill>
              <a:srgbClr val="00B0F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600" dirty="0">
                <a:latin typeface="Comic Sans MS" panose="030F0702030302020204" pitchFamily="66" charset="0"/>
              </a:rPr>
              <a:t>Can you put the toys ____ there? </a:t>
            </a:r>
          </a:p>
        </p:txBody>
      </p:sp>
      <p:sp>
        <p:nvSpPr>
          <p:cNvPr id="9" name="Rectangle: Rounded Corners 8">
            <a:extLst>
              <a:ext uri="{FF2B5EF4-FFF2-40B4-BE49-F238E27FC236}">
                <a16:creationId xmlns:a16="http://schemas.microsoft.com/office/drawing/2014/main" id="{0F652259-5F10-4FE8-B25F-564D257C9DDB}"/>
              </a:ext>
            </a:extLst>
          </p:cNvPr>
          <p:cNvSpPr/>
          <p:nvPr/>
        </p:nvSpPr>
        <p:spPr>
          <a:xfrm>
            <a:off x="340242" y="1679944"/>
            <a:ext cx="8346558" cy="2902689"/>
          </a:xfrm>
          <a:prstGeom prst="roundRect">
            <a:avLst/>
          </a:prstGeom>
          <a:solidFill>
            <a:srgbClr val="FFC000"/>
          </a:solidFill>
          <a:ln>
            <a:solidFill>
              <a:srgbClr val="00B0F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600" dirty="0">
                <a:latin typeface="Comic Sans MS" panose="030F0702030302020204" pitchFamily="66" charset="0"/>
              </a:rPr>
              <a:t>What ____ you thinking? </a:t>
            </a:r>
          </a:p>
        </p:txBody>
      </p:sp>
      <p:pic>
        <p:nvPicPr>
          <p:cNvPr id="11" name="Picture 10" descr="Like Bee">
            <a:extLst>
              <a:ext uri="{FF2B5EF4-FFF2-40B4-BE49-F238E27FC236}">
                <a16:creationId xmlns:a16="http://schemas.microsoft.com/office/drawing/2014/main" id="{2B1104B4-5689-46FF-AE36-824241DFED07}"/>
              </a:ext>
            </a:extLst>
          </p:cNvPr>
          <p:cNvPicPr>
            <a:picLocks noChangeAspect="1"/>
          </p:cNvPicPr>
          <p:nvPr/>
        </p:nvPicPr>
        <p:blipFill>
          <a:blip r:embed="rId3"/>
          <a:stretch>
            <a:fillRect/>
          </a:stretch>
        </p:blipFill>
        <p:spPr>
          <a:xfrm>
            <a:off x="1143000" y="0"/>
            <a:ext cx="6858000" cy="6858000"/>
          </a:xfrm>
          <a:prstGeom prst="rect">
            <a:avLst/>
          </a:prstGeom>
        </p:spPr>
      </p:pic>
    </p:spTree>
    <p:extLst>
      <p:ext uri="{BB962C8B-B14F-4D97-AF65-F5344CB8AC3E}">
        <p14:creationId xmlns:p14="http://schemas.microsoft.com/office/powerpoint/2010/main" val="1460561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2" presetClass="emph" presetSubtype="0" fill="hold" grpId="0" nodeType="clickEffect">
                                  <p:stCondLst>
                                    <p:cond delay="0"/>
                                  </p:stCondLst>
                                  <p:childTnLst>
                                    <p:animRot by="120000">
                                      <p:cBhvr>
                                        <p:cTn id="12" dur="100" fill="hold">
                                          <p:stCondLst>
                                            <p:cond delay="0"/>
                                          </p:stCondLst>
                                        </p:cTn>
                                        <p:tgtEl>
                                          <p:spTgt spid="6"/>
                                        </p:tgtEl>
                                        <p:attrNameLst>
                                          <p:attrName>r</p:attrName>
                                        </p:attrNameLst>
                                      </p:cBhvr>
                                    </p:animRot>
                                    <p:animRot by="-240000">
                                      <p:cBhvr>
                                        <p:cTn id="13" dur="200" fill="hold">
                                          <p:stCondLst>
                                            <p:cond delay="200"/>
                                          </p:stCondLst>
                                        </p:cTn>
                                        <p:tgtEl>
                                          <p:spTgt spid="6"/>
                                        </p:tgtEl>
                                        <p:attrNameLst>
                                          <p:attrName>r</p:attrName>
                                        </p:attrNameLst>
                                      </p:cBhvr>
                                    </p:animRot>
                                    <p:animRot by="240000">
                                      <p:cBhvr>
                                        <p:cTn id="14" dur="200" fill="hold">
                                          <p:stCondLst>
                                            <p:cond delay="400"/>
                                          </p:stCondLst>
                                        </p:cTn>
                                        <p:tgtEl>
                                          <p:spTgt spid="6"/>
                                        </p:tgtEl>
                                        <p:attrNameLst>
                                          <p:attrName>r</p:attrName>
                                        </p:attrNameLst>
                                      </p:cBhvr>
                                    </p:animRot>
                                    <p:animRot by="-240000">
                                      <p:cBhvr>
                                        <p:cTn id="15" dur="200" fill="hold">
                                          <p:stCondLst>
                                            <p:cond delay="600"/>
                                          </p:stCondLst>
                                        </p:cTn>
                                        <p:tgtEl>
                                          <p:spTgt spid="6"/>
                                        </p:tgtEl>
                                        <p:attrNameLst>
                                          <p:attrName>r</p:attrName>
                                        </p:attrNameLst>
                                      </p:cBhvr>
                                    </p:animRot>
                                    <p:animRot by="120000">
                                      <p:cBhvr>
                                        <p:cTn id="16" dur="200" fill="hold">
                                          <p:stCondLst>
                                            <p:cond delay="800"/>
                                          </p:stCondLst>
                                        </p:cTn>
                                        <p:tgtEl>
                                          <p:spTgt spid="6"/>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additive="base">
                                        <p:cTn id="21" dur="500" fill="hold"/>
                                        <p:tgtEl>
                                          <p:spTgt spid="8"/>
                                        </p:tgtEl>
                                        <p:attrNameLst>
                                          <p:attrName>ppt_x</p:attrName>
                                        </p:attrNameLst>
                                      </p:cBhvr>
                                      <p:tavLst>
                                        <p:tav tm="0">
                                          <p:val>
                                            <p:strVal val="#ppt_x"/>
                                          </p:val>
                                        </p:tav>
                                        <p:tav tm="100000">
                                          <p:val>
                                            <p:strVal val="#ppt_x"/>
                                          </p:val>
                                        </p:tav>
                                      </p:tavLst>
                                    </p:anim>
                                    <p:anim calcmode="lin" valueType="num">
                                      <p:cBhvr additive="base">
                                        <p:cTn id="2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32" presetClass="emph" presetSubtype="0" fill="hold" grpId="0" nodeType="clickEffect">
                                  <p:stCondLst>
                                    <p:cond delay="0"/>
                                  </p:stCondLst>
                                  <p:childTnLst>
                                    <p:animRot by="120000">
                                      <p:cBhvr>
                                        <p:cTn id="26" dur="100" fill="hold">
                                          <p:stCondLst>
                                            <p:cond delay="0"/>
                                          </p:stCondLst>
                                        </p:cTn>
                                        <p:tgtEl>
                                          <p:spTgt spid="5"/>
                                        </p:tgtEl>
                                        <p:attrNameLst>
                                          <p:attrName>r</p:attrName>
                                        </p:attrNameLst>
                                      </p:cBhvr>
                                    </p:animRot>
                                    <p:animRot by="-240000">
                                      <p:cBhvr>
                                        <p:cTn id="27" dur="200" fill="hold">
                                          <p:stCondLst>
                                            <p:cond delay="200"/>
                                          </p:stCondLst>
                                        </p:cTn>
                                        <p:tgtEl>
                                          <p:spTgt spid="5"/>
                                        </p:tgtEl>
                                        <p:attrNameLst>
                                          <p:attrName>r</p:attrName>
                                        </p:attrNameLst>
                                      </p:cBhvr>
                                    </p:animRot>
                                    <p:animRot by="240000">
                                      <p:cBhvr>
                                        <p:cTn id="28" dur="200" fill="hold">
                                          <p:stCondLst>
                                            <p:cond delay="400"/>
                                          </p:stCondLst>
                                        </p:cTn>
                                        <p:tgtEl>
                                          <p:spTgt spid="5"/>
                                        </p:tgtEl>
                                        <p:attrNameLst>
                                          <p:attrName>r</p:attrName>
                                        </p:attrNameLst>
                                      </p:cBhvr>
                                    </p:animRot>
                                    <p:animRot by="-240000">
                                      <p:cBhvr>
                                        <p:cTn id="29" dur="200" fill="hold">
                                          <p:stCondLst>
                                            <p:cond delay="600"/>
                                          </p:stCondLst>
                                        </p:cTn>
                                        <p:tgtEl>
                                          <p:spTgt spid="5"/>
                                        </p:tgtEl>
                                        <p:attrNameLst>
                                          <p:attrName>r</p:attrName>
                                        </p:attrNameLst>
                                      </p:cBhvr>
                                    </p:animRot>
                                    <p:animRot by="120000">
                                      <p:cBhvr>
                                        <p:cTn id="30" dur="200" fill="hold">
                                          <p:stCondLst>
                                            <p:cond delay="800"/>
                                          </p:stCondLst>
                                        </p:cTn>
                                        <p:tgtEl>
                                          <p:spTgt spid="5"/>
                                        </p:tgtEl>
                                        <p:attrNameLst>
                                          <p:attrName>r</p:attrName>
                                        </p:attrNameLst>
                                      </p:cBhvr>
                                    </p:animRot>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 calcmode="lin" valueType="num">
                                      <p:cBhvr additive="base">
                                        <p:cTn id="35" dur="500" fill="hold"/>
                                        <p:tgtEl>
                                          <p:spTgt spid="9"/>
                                        </p:tgtEl>
                                        <p:attrNameLst>
                                          <p:attrName>ppt_x</p:attrName>
                                        </p:attrNameLst>
                                      </p:cBhvr>
                                      <p:tavLst>
                                        <p:tav tm="0">
                                          <p:val>
                                            <p:strVal val="#ppt_x"/>
                                          </p:val>
                                        </p:tav>
                                        <p:tav tm="100000">
                                          <p:val>
                                            <p:strVal val="#ppt_x"/>
                                          </p:val>
                                        </p:tav>
                                      </p:tavLst>
                                    </p:anim>
                                    <p:anim calcmode="lin" valueType="num">
                                      <p:cBhvr additive="base">
                                        <p:cTn id="3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32" presetClass="emph" presetSubtype="0" fill="hold" grpId="0" nodeType="clickEffect">
                                  <p:stCondLst>
                                    <p:cond delay="0"/>
                                  </p:stCondLst>
                                  <p:childTnLst>
                                    <p:animRot by="120000">
                                      <p:cBhvr>
                                        <p:cTn id="40" dur="100" fill="hold">
                                          <p:stCondLst>
                                            <p:cond delay="0"/>
                                          </p:stCondLst>
                                        </p:cTn>
                                        <p:tgtEl>
                                          <p:spTgt spid="7"/>
                                        </p:tgtEl>
                                        <p:attrNameLst>
                                          <p:attrName>r</p:attrName>
                                        </p:attrNameLst>
                                      </p:cBhvr>
                                    </p:animRot>
                                    <p:animRot by="-240000">
                                      <p:cBhvr>
                                        <p:cTn id="41" dur="200" fill="hold">
                                          <p:stCondLst>
                                            <p:cond delay="200"/>
                                          </p:stCondLst>
                                        </p:cTn>
                                        <p:tgtEl>
                                          <p:spTgt spid="7"/>
                                        </p:tgtEl>
                                        <p:attrNameLst>
                                          <p:attrName>r</p:attrName>
                                        </p:attrNameLst>
                                      </p:cBhvr>
                                    </p:animRot>
                                    <p:animRot by="240000">
                                      <p:cBhvr>
                                        <p:cTn id="42" dur="200" fill="hold">
                                          <p:stCondLst>
                                            <p:cond delay="400"/>
                                          </p:stCondLst>
                                        </p:cTn>
                                        <p:tgtEl>
                                          <p:spTgt spid="7"/>
                                        </p:tgtEl>
                                        <p:attrNameLst>
                                          <p:attrName>r</p:attrName>
                                        </p:attrNameLst>
                                      </p:cBhvr>
                                    </p:animRot>
                                    <p:animRot by="-240000">
                                      <p:cBhvr>
                                        <p:cTn id="43" dur="200" fill="hold">
                                          <p:stCondLst>
                                            <p:cond delay="600"/>
                                          </p:stCondLst>
                                        </p:cTn>
                                        <p:tgtEl>
                                          <p:spTgt spid="7"/>
                                        </p:tgtEl>
                                        <p:attrNameLst>
                                          <p:attrName>r</p:attrName>
                                        </p:attrNameLst>
                                      </p:cBhvr>
                                    </p:animRot>
                                    <p:animRot by="120000">
                                      <p:cBhvr>
                                        <p:cTn id="44" dur="200" fill="hold">
                                          <p:stCondLst>
                                            <p:cond delay="800"/>
                                          </p:stCondLst>
                                        </p:cTn>
                                        <p:tgtEl>
                                          <p:spTgt spid="7"/>
                                        </p:tgtEl>
                                        <p:attrNameLst>
                                          <p:attrName>r</p:attrName>
                                        </p:attrNameLst>
                                      </p:cBhvr>
                                    </p:animRo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8036EE-1E90-4BF1-B5BF-4699F17A5255}"/>
              </a:ext>
            </a:extLst>
          </p:cNvPr>
          <p:cNvSpPr>
            <a:spLocks noGrp="1"/>
          </p:cNvSpPr>
          <p:nvPr>
            <p:ph type="title"/>
          </p:nvPr>
        </p:nvSpPr>
        <p:spPr/>
        <p:txBody>
          <a:bodyPr/>
          <a:lstStyle/>
          <a:p>
            <a:r>
              <a:rPr lang="en-US" dirty="0">
                <a:latin typeface="Comic Sans MS" panose="030F0702030302020204" pitchFamily="66" charset="0"/>
              </a:rPr>
              <a:t>The Retelling Hand  </a:t>
            </a:r>
          </a:p>
        </p:txBody>
      </p:sp>
      <p:pic>
        <p:nvPicPr>
          <p:cNvPr id="6" name="Graphic 5" descr="Hand outline">
            <a:extLst>
              <a:ext uri="{FF2B5EF4-FFF2-40B4-BE49-F238E27FC236}">
                <a16:creationId xmlns:a16="http://schemas.microsoft.com/office/drawing/2014/main" id="{FD247221-744C-4C12-A611-3C7A2C8026F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493782" y="1417638"/>
            <a:ext cx="6156435" cy="6156435"/>
          </a:xfrm>
          <a:prstGeom prst="rect">
            <a:avLst/>
          </a:prstGeom>
        </p:spPr>
      </p:pic>
      <p:sp>
        <p:nvSpPr>
          <p:cNvPr id="7" name="Rectangle: Rounded Corners 6">
            <a:extLst>
              <a:ext uri="{FF2B5EF4-FFF2-40B4-BE49-F238E27FC236}">
                <a16:creationId xmlns:a16="http://schemas.microsoft.com/office/drawing/2014/main" id="{D30925FB-47E9-40E7-B2B6-49EFD492CF09}"/>
              </a:ext>
            </a:extLst>
          </p:cNvPr>
          <p:cNvSpPr/>
          <p:nvPr/>
        </p:nvSpPr>
        <p:spPr>
          <a:xfrm>
            <a:off x="0" y="1535879"/>
            <a:ext cx="2644726" cy="4653906"/>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3000" b="1" dirty="0">
                <a:latin typeface="Comic Sans MS" panose="030F0702030302020204" pitchFamily="66" charset="0"/>
              </a:rPr>
              <a:t>Characters</a:t>
            </a:r>
            <a:r>
              <a:rPr lang="en-US" sz="3000" dirty="0">
                <a:latin typeface="Comic Sans MS" panose="030F0702030302020204" pitchFamily="66" charset="0"/>
              </a:rPr>
              <a:t>: Who is in the story. List people, animals, or creatures. </a:t>
            </a:r>
          </a:p>
        </p:txBody>
      </p:sp>
      <p:sp>
        <p:nvSpPr>
          <p:cNvPr id="28" name="Rectangle: Rounded Corners 27">
            <a:extLst>
              <a:ext uri="{FF2B5EF4-FFF2-40B4-BE49-F238E27FC236}">
                <a16:creationId xmlns:a16="http://schemas.microsoft.com/office/drawing/2014/main" id="{B8025EFF-70F6-4899-8627-067909D747B9}"/>
              </a:ext>
            </a:extLst>
          </p:cNvPr>
          <p:cNvSpPr/>
          <p:nvPr/>
        </p:nvSpPr>
        <p:spPr>
          <a:xfrm>
            <a:off x="543970" y="1377511"/>
            <a:ext cx="3594538" cy="2216313"/>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3000" b="1" dirty="0">
                <a:latin typeface="Comic Sans MS" panose="030F0702030302020204" pitchFamily="66" charset="0"/>
              </a:rPr>
              <a:t>Setting: </a:t>
            </a:r>
            <a:r>
              <a:rPr lang="en-US" sz="3000" dirty="0">
                <a:latin typeface="Comic Sans MS" panose="030F0702030302020204" pitchFamily="66" charset="0"/>
              </a:rPr>
              <a:t>The when and where the story took place. </a:t>
            </a:r>
          </a:p>
        </p:txBody>
      </p:sp>
      <p:sp>
        <p:nvSpPr>
          <p:cNvPr id="29" name="Rectangle: Rounded Corners 28">
            <a:extLst>
              <a:ext uri="{FF2B5EF4-FFF2-40B4-BE49-F238E27FC236}">
                <a16:creationId xmlns:a16="http://schemas.microsoft.com/office/drawing/2014/main" id="{02188362-3539-415A-A56D-88AECC0FF2A4}"/>
              </a:ext>
            </a:extLst>
          </p:cNvPr>
          <p:cNvSpPr/>
          <p:nvPr/>
        </p:nvSpPr>
        <p:spPr>
          <a:xfrm>
            <a:off x="1087940" y="1171386"/>
            <a:ext cx="3594538" cy="2216313"/>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3000" b="1" dirty="0">
                <a:latin typeface="Comic Sans MS" panose="030F0702030302020204" pitchFamily="66" charset="0"/>
              </a:rPr>
              <a:t>Problem: </a:t>
            </a:r>
            <a:r>
              <a:rPr lang="en-US" sz="3000" dirty="0">
                <a:latin typeface="Comic Sans MS" panose="030F0702030302020204" pitchFamily="66" charset="0"/>
              </a:rPr>
              <a:t>What went wrong in the story?  </a:t>
            </a:r>
          </a:p>
        </p:txBody>
      </p:sp>
      <p:sp>
        <p:nvSpPr>
          <p:cNvPr id="30" name="Rectangle: Rounded Corners 29">
            <a:extLst>
              <a:ext uri="{FF2B5EF4-FFF2-40B4-BE49-F238E27FC236}">
                <a16:creationId xmlns:a16="http://schemas.microsoft.com/office/drawing/2014/main" id="{32397E7D-2226-442E-99A8-DF5A87C3A8AB}"/>
              </a:ext>
            </a:extLst>
          </p:cNvPr>
          <p:cNvSpPr/>
          <p:nvPr/>
        </p:nvSpPr>
        <p:spPr>
          <a:xfrm>
            <a:off x="2027840" y="2872357"/>
            <a:ext cx="3594538" cy="2216313"/>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3000" b="1" dirty="0">
                <a:latin typeface="Comic Sans MS" panose="030F0702030302020204" pitchFamily="66" charset="0"/>
              </a:rPr>
              <a:t>BME: </a:t>
            </a:r>
            <a:r>
              <a:rPr lang="en-US" sz="3000" dirty="0">
                <a:latin typeface="Comic Sans MS" panose="030F0702030302020204" pitchFamily="66" charset="0"/>
              </a:rPr>
              <a:t>Recall details about the beginning, middle, and end of the story. </a:t>
            </a:r>
          </a:p>
        </p:txBody>
      </p:sp>
      <p:sp>
        <p:nvSpPr>
          <p:cNvPr id="31" name="Rectangle: Rounded Corners 30">
            <a:extLst>
              <a:ext uri="{FF2B5EF4-FFF2-40B4-BE49-F238E27FC236}">
                <a16:creationId xmlns:a16="http://schemas.microsoft.com/office/drawing/2014/main" id="{453157DC-6017-4506-ADD6-F10BBD440913}"/>
              </a:ext>
            </a:extLst>
          </p:cNvPr>
          <p:cNvSpPr/>
          <p:nvPr/>
        </p:nvSpPr>
        <p:spPr>
          <a:xfrm>
            <a:off x="4544350" y="3427826"/>
            <a:ext cx="3594538" cy="2216313"/>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3000" b="1" dirty="0">
                <a:latin typeface="Comic Sans MS" panose="030F0702030302020204" pitchFamily="66" charset="0"/>
              </a:rPr>
              <a:t>Solution: </a:t>
            </a:r>
            <a:r>
              <a:rPr lang="en-US" sz="3000" dirty="0">
                <a:latin typeface="Comic Sans MS" panose="030F0702030302020204" pitchFamily="66" charset="0"/>
              </a:rPr>
              <a:t>Explain about how the problem in the story was resolved. </a:t>
            </a:r>
          </a:p>
        </p:txBody>
      </p:sp>
    </p:spTree>
    <p:extLst>
      <p:ext uri="{BB962C8B-B14F-4D97-AF65-F5344CB8AC3E}">
        <p14:creationId xmlns:p14="http://schemas.microsoft.com/office/powerpoint/2010/main" val="870290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7"/>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1" nodeType="clickEffect">
                                  <p:stCondLst>
                                    <p:cond delay="0"/>
                                  </p:stCondLst>
                                  <p:childTnLst>
                                    <p:set>
                                      <p:cBhvr>
                                        <p:cTn id="18" dur="1" fill="hold">
                                          <p:stCondLst>
                                            <p:cond delay="0"/>
                                          </p:stCondLst>
                                        </p:cTn>
                                        <p:tgtEl>
                                          <p:spTgt spid="28"/>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1" nodeType="clickEffect">
                                  <p:stCondLst>
                                    <p:cond delay="0"/>
                                  </p:stCondLst>
                                  <p:childTnLst>
                                    <p:set>
                                      <p:cBhvr>
                                        <p:cTn id="26" dur="1" fill="hold">
                                          <p:stCondLst>
                                            <p:cond delay="0"/>
                                          </p:stCondLst>
                                        </p:cTn>
                                        <p:tgtEl>
                                          <p:spTgt spid="29"/>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1" nodeType="clickEffect">
                                  <p:stCondLst>
                                    <p:cond delay="0"/>
                                  </p:stCondLst>
                                  <p:childTnLst>
                                    <p:set>
                                      <p:cBhvr>
                                        <p:cTn id="34" dur="1" fill="hold">
                                          <p:stCondLst>
                                            <p:cond delay="0"/>
                                          </p:stCondLst>
                                        </p:cTn>
                                        <p:tgtEl>
                                          <p:spTgt spid="30"/>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1" nodeType="clickEffect">
                                  <p:stCondLst>
                                    <p:cond delay="0"/>
                                  </p:stCondLst>
                                  <p:childTnLst>
                                    <p:set>
                                      <p:cBhvr>
                                        <p:cTn id="42" dur="1" fill="hold">
                                          <p:stCondLst>
                                            <p:cond delay="0"/>
                                          </p:stCondLst>
                                        </p:cTn>
                                        <p:tgtEl>
                                          <p:spTgt spid="3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28" grpId="0" animBg="1"/>
      <p:bldP spid="28" grpId="1" animBg="1"/>
      <p:bldP spid="29" grpId="0" animBg="1"/>
      <p:bldP spid="29" grpId="1" animBg="1"/>
      <p:bldP spid="30" grpId="0" animBg="1"/>
      <p:bldP spid="30" grpId="1" animBg="1"/>
      <p:bldP spid="31" grpId="0" animBg="1"/>
      <p:bldP spid="31"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67422A-FCCC-40F1-BD07-5E6CFA1F5ABD}"/>
              </a:ext>
            </a:extLst>
          </p:cNvPr>
          <p:cNvSpPr>
            <a:spLocks noGrp="1"/>
          </p:cNvSpPr>
          <p:nvPr>
            <p:ph type="title"/>
          </p:nvPr>
        </p:nvSpPr>
        <p:spPr/>
        <p:txBody>
          <a:bodyPr/>
          <a:lstStyle/>
          <a:p>
            <a:r>
              <a:rPr lang="en-US" dirty="0">
                <a:latin typeface="Comic Sans MS" panose="030F0702030302020204" pitchFamily="66" charset="0"/>
              </a:rPr>
              <a:t>Let's Practice </a:t>
            </a:r>
          </a:p>
        </p:txBody>
      </p:sp>
      <p:pic>
        <p:nvPicPr>
          <p:cNvPr id="3074" name="Picture 2">
            <a:extLst>
              <a:ext uri="{FF2B5EF4-FFF2-40B4-BE49-F238E27FC236}">
                <a16:creationId xmlns:a16="http://schemas.microsoft.com/office/drawing/2014/main" id="{76778421-8535-43E5-9A1D-82A89F9DD7BE}"/>
              </a:ext>
            </a:extLst>
          </p:cNvPr>
          <p:cNvPicPr>
            <a:picLocks noChangeAspect="1" noChangeArrowheads="1"/>
          </p:cNvPicPr>
          <p:nvPr/>
        </p:nvPicPr>
        <p:blipFill>
          <a:blip r:embed="rId3"/>
          <a:srcRect/>
          <a:stretch/>
        </p:blipFill>
        <p:spPr bwMode="auto">
          <a:xfrm>
            <a:off x="-53760" y="1333141"/>
            <a:ext cx="3532821" cy="3532821"/>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a:extLst>
              <a:ext uri="{FF2B5EF4-FFF2-40B4-BE49-F238E27FC236}">
                <a16:creationId xmlns:a16="http://schemas.microsoft.com/office/drawing/2014/main" id="{01BB24B6-39BE-47B4-9988-5758FEFD91F7}"/>
              </a:ext>
            </a:extLst>
          </p:cNvPr>
          <p:cNvPicPr>
            <a:picLocks noChangeAspect="1" noChangeArrowheads="1"/>
          </p:cNvPicPr>
          <p:nvPr/>
        </p:nvPicPr>
        <p:blipFill>
          <a:blip r:embed="rId4"/>
          <a:srcRect/>
          <a:stretch/>
        </p:blipFill>
        <p:spPr bwMode="auto">
          <a:xfrm>
            <a:off x="5172250" y="1215530"/>
            <a:ext cx="4461516" cy="2730446"/>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a:extLst>
              <a:ext uri="{FF2B5EF4-FFF2-40B4-BE49-F238E27FC236}">
                <a16:creationId xmlns:a16="http://schemas.microsoft.com/office/drawing/2014/main" id="{F6DD4E03-EFBD-4BA8-9A22-A6A79ED39372}"/>
              </a:ext>
            </a:extLst>
          </p:cNvPr>
          <p:cNvPicPr>
            <a:picLocks noChangeAspect="1" noChangeArrowheads="1"/>
          </p:cNvPicPr>
          <p:nvPr/>
        </p:nvPicPr>
        <p:blipFill>
          <a:blip r:embed="rId5"/>
          <a:srcRect/>
          <a:stretch/>
        </p:blipFill>
        <p:spPr bwMode="auto">
          <a:xfrm>
            <a:off x="3220697" y="3216117"/>
            <a:ext cx="3384640" cy="34861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68830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77A82F7-4AA6-460D-AC72-0C53FF59E1DE}"/>
              </a:ext>
            </a:extLst>
          </p:cNvPr>
          <p:cNvPicPr>
            <a:picLocks noChangeAspect="1"/>
          </p:cNvPicPr>
          <p:nvPr/>
        </p:nvPicPr>
        <p:blipFill>
          <a:blip r:embed="rId3"/>
          <a:srcRect/>
          <a:stretch/>
        </p:blipFill>
        <p:spPr>
          <a:xfrm>
            <a:off x="5573055" y="2886397"/>
            <a:ext cx="4008206" cy="4008206"/>
          </a:xfrm>
          <a:prstGeom prst="rect">
            <a:avLst/>
          </a:prstGeom>
        </p:spPr>
      </p:pic>
      <p:sp>
        <p:nvSpPr>
          <p:cNvPr id="2" name="Title 1">
            <a:extLst>
              <a:ext uri="{FF2B5EF4-FFF2-40B4-BE49-F238E27FC236}">
                <a16:creationId xmlns:a16="http://schemas.microsoft.com/office/drawing/2014/main" id="{5F67422A-FCCC-40F1-BD07-5E6CFA1F5ABD}"/>
              </a:ext>
            </a:extLst>
          </p:cNvPr>
          <p:cNvSpPr>
            <a:spLocks noGrp="1"/>
          </p:cNvSpPr>
          <p:nvPr>
            <p:ph type="title"/>
          </p:nvPr>
        </p:nvSpPr>
        <p:spPr/>
        <p:txBody>
          <a:bodyPr/>
          <a:lstStyle/>
          <a:p>
            <a:r>
              <a:rPr lang="en-US" dirty="0">
                <a:latin typeface="Comic Sans MS" panose="030F0702030302020204" pitchFamily="66" charset="0"/>
              </a:rPr>
              <a:t>Grammar</a:t>
            </a:r>
          </a:p>
        </p:txBody>
      </p:sp>
      <p:sp>
        <p:nvSpPr>
          <p:cNvPr id="3" name="Rectangle: Rounded Corners 2">
            <a:extLst>
              <a:ext uri="{FF2B5EF4-FFF2-40B4-BE49-F238E27FC236}">
                <a16:creationId xmlns:a16="http://schemas.microsoft.com/office/drawing/2014/main" id="{9B211F5B-4916-42AA-A581-9B79E869FBB9}"/>
              </a:ext>
            </a:extLst>
          </p:cNvPr>
          <p:cNvSpPr/>
          <p:nvPr/>
        </p:nvSpPr>
        <p:spPr>
          <a:xfrm>
            <a:off x="180474" y="1417638"/>
            <a:ext cx="6292246" cy="2841122"/>
          </a:xfrm>
          <a:prstGeom prst="roundRect">
            <a:avLst/>
          </a:prstGeom>
          <a:solidFill>
            <a:srgbClr val="FFC0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600" b="1" u="sng" dirty="0">
                <a:latin typeface="Comic Sans MS" panose="030F0702030302020204" pitchFamily="66" charset="0"/>
              </a:rPr>
              <a:t>Collective Noun: </a:t>
            </a:r>
            <a:r>
              <a:rPr lang="en-US" sz="3600" dirty="0">
                <a:latin typeface="Comic Sans MS" panose="030F0702030302020204" pitchFamily="66" charset="0"/>
              </a:rPr>
              <a:t>When one word is used to talk about a groups of nouns. </a:t>
            </a:r>
          </a:p>
        </p:txBody>
      </p:sp>
      <p:sp>
        <p:nvSpPr>
          <p:cNvPr id="5" name="Rectangle: Rounded Corners 4">
            <a:extLst>
              <a:ext uri="{FF2B5EF4-FFF2-40B4-BE49-F238E27FC236}">
                <a16:creationId xmlns:a16="http://schemas.microsoft.com/office/drawing/2014/main" id="{1D768119-A843-427B-884B-C7E259FF055B}"/>
              </a:ext>
            </a:extLst>
          </p:cNvPr>
          <p:cNvSpPr/>
          <p:nvPr/>
        </p:nvSpPr>
        <p:spPr>
          <a:xfrm>
            <a:off x="457200" y="4650286"/>
            <a:ext cx="4839128" cy="1731464"/>
          </a:xfrm>
          <a:prstGeom prst="roundRect">
            <a:avLst/>
          </a:prstGeom>
          <a:solidFill>
            <a:srgbClr val="FFC0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dirty="0">
                <a:latin typeface="Comic Sans MS" panose="030F0702030302020204" pitchFamily="66" charset="0"/>
              </a:rPr>
              <a:t>Bouquet of flowers </a:t>
            </a:r>
          </a:p>
        </p:txBody>
      </p:sp>
      <p:sp>
        <p:nvSpPr>
          <p:cNvPr id="6" name="Rectangle: Rounded Corners 5">
            <a:extLst>
              <a:ext uri="{FF2B5EF4-FFF2-40B4-BE49-F238E27FC236}">
                <a16:creationId xmlns:a16="http://schemas.microsoft.com/office/drawing/2014/main" id="{91186010-C9C5-44F0-AC32-494207127731}"/>
              </a:ext>
            </a:extLst>
          </p:cNvPr>
          <p:cNvSpPr/>
          <p:nvPr/>
        </p:nvSpPr>
        <p:spPr>
          <a:xfrm>
            <a:off x="180473" y="4333995"/>
            <a:ext cx="2297987" cy="827552"/>
          </a:xfrm>
          <a:prstGeom prst="roundRect">
            <a:avLst/>
          </a:prstGeom>
          <a:solidFill>
            <a:srgbClr val="FFC0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600" b="1" dirty="0">
                <a:latin typeface="Comic Sans MS" panose="030F0702030302020204" pitchFamily="66" charset="0"/>
              </a:rPr>
              <a:t>Example: </a:t>
            </a:r>
          </a:p>
        </p:txBody>
      </p:sp>
    </p:spTree>
    <p:extLst>
      <p:ext uri="{BB962C8B-B14F-4D97-AF65-F5344CB8AC3E}">
        <p14:creationId xmlns:p14="http://schemas.microsoft.com/office/powerpoint/2010/main" val="3061882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91CE96-CCDE-46FE-B284-6E621C691561}"/>
              </a:ext>
            </a:extLst>
          </p:cNvPr>
          <p:cNvSpPr>
            <a:spLocks noGrp="1"/>
          </p:cNvSpPr>
          <p:nvPr>
            <p:ph type="title"/>
          </p:nvPr>
        </p:nvSpPr>
        <p:spPr/>
        <p:txBody>
          <a:bodyPr/>
          <a:lstStyle/>
          <a:p>
            <a:r>
              <a:rPr lang="en-US" dirty="0">
                <a:latin typeface="Comic Sans MS" panose="030F0702030302020204" pitchFamily="66" charset="0"/>
              </a:rPr>
              <a:t>Connect the Collective Nouns </a:t>
            </a:r>
          </a:p>
        </p:txBody>
      </p:sp>
      <p:sp>
        <p:nvSpPr>
          <p:cNvPr id="4" name="Rectangle: Rounded Corners 3">
            <a:extLst>
              <a:ext uri="{FF2B5EF4-FFF2-40B4-BE49-F238E27FC236}">
                <a16:creationId xmlns:a16="http://schemas.microsoft.com/office/drawing/2014/main" id="{0957EDDE-0D3B-4544-9074-7CD4D938FC2D}"/>
              </a:ext>
            </a:extLst>
          </p:cNvPr>
          <p:cNvSpPr/>
          <p:nvPr/>
        </p:nvSpPr>
        <p:spPr>
          <a:xfrm>
            <a:off x="620018" y="5342562"/>
            <a:ext cx="1932682" cy="1032838"/>
          </a:xfrm>
          <a:prstGeom prst="roundRect">
            <a:avLst/>
          </a:prstGeom>
          <a:solidFill>
            <a:srgbClr val="FFC0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600" dirty="0">
                <a:latin typeface="Comic Sans MS" panose="030F0702030302020204" pitchFamily="66" charset="0"/>
              </a:rPr>
              <a:t>cards</a:t>
            </a:r>
          </a:p>
        </p:txBody>
      </p:sp>
      <p:pic>
        <p:nvPicPr>
          <p:cNvPr id="7" name="Picture 6">
            <a:extLst>
              <a:ext uri="{FF2B5EF4-FFF2-40B4-BE49-F238E27FC236}">
                <a16:creationId xmlns:a16="http://schemas.microsoft.com/office/drawing/2014/main" id="{47728500-02C9-4129-98C3-9F1E3FD8C684}"/>
              </a:ext>
            </a:extLst>
          </p:cNvPr>
          <p:cNvPicPr>
            <a:picLocks noChangeAspect="1"/>
          </p:cNvPicPr>
          <p:nvPr/>
        </p:nvPicPr>
        <p:blipFill>
          <a:blip r:embed="rId3"/>
          <a:srcRect/>
          <a:stretch/>
        </p:blipFill>
        <p:spPr>
          <a:xfrm>
            <a:off x="1488740" y="1171730"/>
            <a:ext cx="6166519" cy="4119235"/>
          </a:xfrm>
          <a:prstGeom prst="rect">
            <a:avLst/>
          </a:prstGeom>
        </p:spPr>
      </p:pic>
      <p:sp>
        <p:nvSpPr>
          <p:cNvPr id="8" name="Rectangle: Rounded Corners 7">
            <a:extLst>
              <a:ext uri="{FF2B5EF4-FFF2-40B4-BE49-F238E27FC236}">
                <a16:creationId xmlns:a16="http://schemas.microsoft.com/office/drawing/2014/main" id="{85EC029D-50AA-4F3C-9D21-DA49A6656CAD}"/>
              </a:ext>
            </a:extLst>
          </p:cNvPr>
          <p:cNvSpPr/>
          <p:nvPr/>
        </p:nvSpPr>
        <p:spPr>
          <a:xfrm>
            <a:off x="3405882" y="5363062"/>
            <a:ext cx="2055118" cy="1032838"/>
          </a:xfrm>
          <a:prstGeom prst="roundRect">
            <a:avLst/>
          </a:prstGeom>
          <a:solidFill>
            <a:srgbClr val="FFC0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600" dirty="0">
                <a:latin typeface="Comic Sans MS" panose="030F0702030302020204" pitchFamily="66" charset="0"/>
              </a:rPr>
              <a:t>birds</a:t>
            </a:r>
          </a:p>
        </p:txBody>
      </p:sp>
      <p:sp>
        <p:nvSpPr>
          <p:cNvPr id="9" name="Rectangle: Rounded Corners 8">
            <a:extLst>
              <a:ext uri="{FF2B5EF4-FFF2-40B4-BE49-F238E27FC236}">
                <a16:creationId xmlns:a16="http://schemas.microsoft.com/office/drawing/2014/main" id="{1B200121-22ED-4E6B-8373-D75069790C16}"/>
              </a:ext>
            </a:extLst>
          </p:cNvPr>
          <p:cNvSpPr/>
          <p:nvPr/>
        </p:nvSpPr>
        <p:spPr>
          <a:xfrm>
            <a:off x="6468864" y="5363062"/>
            <a:ext cx="2055118" cy="1032838"/>
          </a:xfrm>
          <a:prstGeom prst="roundRect">
            <a:avLst/>
          </a:prstGeom>
          <a:solidFill>
            <a:srgbClr val="FFC0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600" dirty="0">
                <a:latin typeface="Comic Sans MS" panose="030F0702030302020204" pitchFamily="66" charset="0"/>
              </a:rPr>
              <a:t>wolves</a:t>
            </a:r>
          </a:p>
        </p:txBody>
      </p:sp>
      <p:pic>
        <p:nvPicPr>
          <p:cNvPr id="12" name="Picture 11">
            <a:extLst>
              <a:ext uri="{FF2B5EF4-FFF2-40B4-BE49-F238E27FC236}">
                <a16:creationId xmlns:a16="http://schemas.microsoft.com/office/drawing/2014/main" id="{2B258C7E-7A1E-4209-9A28-FE7BC776EF60}"/>
              </a:ext>
            </a:extLst>
          </p:cNvPr>
          <p:cNvPicPr>
            <a:picLocks noChangeAspect="1"/>
          </p:cNvPicPr>
          <p:nvPr/>
        </p:nvPicPr>
        <p:blipFill>
          <a:blip r:embed="rId4"/>
          <a:srcRect/>
          <a:stretch/>
        </p:blipFill>
        <p:spPr>
          <a:xfrm>
            <a:off x="1427524" y="1197530"/>
            <a:ext cx="6166517" cy="4119234"/>
          </a:xfrm>
          <a:prstGeom prst="rect">
            <a:avLst/>
          </a:prstGeom>
        </p:spPr>
      </p:pic>
      <p:pic>
        <p:nvPicPr>
          <p:cNvPr id="15" name="Picture 14">
            <a:extLst>
              <a:ext uri="{FF2B5EF4-FFF2-40B4-BE49-F238E27FC236}">
                <a16:creationId xmlns:a16="http://schemas.microsoft.com/office/drawing/2014/main" id="{33359642-73E5-4DD5-9075-61ECB48F9EC2}"/>
              </a:ext>
            </a:extLst>
          </p:cNvPr>
          <p:cNvPicPr>
            <a:picLocks noChangeAspect="1"/>
          </p:cNvPicPr>
          <p:nvPr/>
        </p:nvPicPr>
        <p:blipFill>
          <a:blip r:embed="rId5"/>
          <a:srcRect/>
          <a:stretch/>
        </p:blipFill>
        <p:spPr>
          <a:xfrm>
            <a:off x="1388902" y="1120133"/>
            <a:ext cx="6243759" cy="4170832"/>
          </a:xfrm>
          <a:prstGeom prst="rect">
            <a:avLst/>
          </a:prstGeom>
        </p:spPr>
      </p:pic>
    </p:spTree>
    <p:extLst>
      <p:ext uri="{BB962C8B-B14F-4D97-AF65-F5344CB8AC3E}">
        <p14:creationId xmlns:p14="http://schemas.microsoft.com/office/powerpoint/2010/main" val="27624121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7" presetClass="emph" presetSubtype="0" fill="remove" grpId="0" nodeType="clickEffect">
                                  <p:stCondLst>
                                    <p:cond delay="0"/>
                                  </p:stCondLst>
                                  <p:childTnLst>
                                    <p:animClr clrSpc="rgb" dir="cw">
                                      <p:cBhvr override="childStyle">
                                        <p:cTn id="12" dur="500" autoRev="1" fill="remove"/>
                                        <p:tgtEl>
                                          <p:spTgt spid="4"/>
                                        </p:tgtEl>
                                        <p:attrNameLst>
                                          <p:attrName>style.color</p:attrName>
                                        </p:attrNameLst>
                                      </p:cBhvr>
                                      <p:to>
                                        <a:schemeClr val="bg1"/>
                                      </p:to>
                                    </p:animClr>
                                    <p:animClr clrSpc="rgb" dir="cw">
                                      <p:cBhvr>
                                        <p:cTn id="13" dur="500" autoRev="1" fill="remove"/>
                                        <p:tgtEl>
                                          <p:spTgt spid="4"/>
                                        </p:tgtEl>
                                        <p:attrNameLst>
                                          <p:attrName>fillcolor</p:attrName>
                                        </p:attrNameLst>
                                      </p:cBhvr>
                                      <p:to>
                                        <a:schemeClr val="bg1"/>
                                      </p:to>
                                    </p:animClr>
                                    <p:set>
                                      <p:cBhvr>
                                        <p:cTn id="14" dur="500" autoRev="1" fill="remove"/>
                                        <p:tgtEl>
                                          <p:spTgt spid="4"/>
                                        </p:tgtEl>
                                        <p:attrNameLst>
                                          <p:attrName>fill.type</p:attrName>
                                        </p:attrNameLst>
                                      </p:cBhvr>
                                      <p:to>
                                        <p:strVal val="solid"/>
                                      </p:to>
                                    </p:set>
                                    <p:set>
                                      <p:cBhvr>
                                        <p:cTn id="15" dur="500" autoRev="1" fill="remove"/>
                                        <p:tgtEl>
                                          <p:spTgt spid="4"/>
                                        </p:tgtEl>
                                        <p:attrNameLst>
                                          <p:attrName>fill.on</p:attrName>
                                        </p:attrNameLst>
                                      </p:cBhvr>
                                      <p:to>
                                        <p:strVal val="true"/>
                                      </p:to>
                                    </p:se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12"/>
                                        </p:tgtEl>
                                        <p:attrNameLst>
                                          <p:attrName>style.visibility</p:attrName>
                                        </p:attrNameLst>
                                      </p:cBhvr>
                                      <p:to>
                                        <p:strVal val="visible"/>
                                      </p:to>
                                    </p:set>
                                    <p:anim calcmode="lin" valueType="num">
                                      <p:cBhvr additive="base">
                                        <p:cTn id="20" dur="500" fill="hold"/>
                                        <p:tgtEl>
                                          <p:spTgt spid="12"/>
                                        </p:tgtEl>
                                        <p:attrNameLst>
                                          <p:attrName>ppt_x</p:attrName>
                                        </p:attrNameLst>
                                      </p:cBhvr>
                                      <p:tavLst>
                                        <p:tav tm="0">
                                          <p:val>
                                            <p:strVal val="#ppt_x"/>
                                          </p:val>
                                        </p:tav>
                                        <p:tav tm="100000">
                                          <p:val>
                                            <p:strVal val="#ppt_x"/>
                                          </p:val>
                                        </p:tav>
                                      </p:tavLst>
                                    </p:anim>
                                    <p:anim calcmode="lin" valueType="num">
                                      <p:cBhvr additive="base">
                                        <p:cTn id="21"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7" presetClass="emph" presetSubtype="0" fill="remove" grpId="0" nodeType="clickEffect">
                                  <p:stCondLst>
                                    <p:cond delay="0"/>
                                  </p:stCondLst>
                                  <p:childTnLst>
                                    <p:animClr clrSpc="rgb" dir="cw">
                                      <p:cBhvr override="childStyle">
                                        <p:cTn id="25" dur="500" autoRev="1" fill="remove"/>
                                        <p:tgtEl>
                                          <p:spTgt spid="9"/>
                                        </p:tgtEl>
                                        <p:attrNameLst>
                                          <p:attrName>style.color</p:attrName>
                                        </p:attrNameLst>
                                      </p:cBhvr>
                                      <p:to>
                                        <a:schemeClr val="bg1"/>
                                      </p:to>
                                    </p:animClr>
                                    <p:animClr clrSpc="rgb" dir="cw">
                                      <p:cBhvr>
                                        <p:cTn id="26" dur="500" autoRev="1" fill="remove"/>
                                        <p:tgtEl>
                                          <p:spTgt spid="9"/>
                                        </p:tgtEl>
                                        <p:attrNameLst>
                                          <p:attrName>fillcolor</p:attrName>
                                        </p:attrNameLst>
                                      </p:cBhvr>
                                      <p:to>
                                        <a:schemeClr val="bg1"/>
                                      </p:to>
                                    </p:animClr>
                                    <p:set>
                                      <p:cBhvr>
                                        <p:cTn id="27" dur="500" autoRev="1" fill="remove"/>
                                        <p:tgtEl>
                                          <p:spTgt spid="9"/>
                                        </p:tgtEl>
                                        <p:attrNameLst>
                                          <p:attrName>fill.type</p:attrName>
                                        </p:attrNameLst>
                                      </p:cBhvr>
                                      <p:to>
                                        <p:strVal val="solid"/>
                                      </p:to>
                                    </p:set>
                                    <p:set>
                                      <p:cBhvr>
                                        <p:cTn id="28" dur="500" autoRev="1" fill="remove"/>
                                        <p:tgtEl>
                                          <p:spTgt spid="9"/>
                                        </p:tgtEl>
                                        <p:attrNameLst>
                                          <p:attrName>fill.on</p:attrName>
                                        </p:attrNameLst>
                                      </p:cBhvr>
                                      <p:to>
                                        <p:strVal val="true"/>
                                      </p:to>
                                    </p:set>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15"/>
                                        </p:tgtEl>
                                        <p:attrNameLst>
                                          <p:attrName>style.visibility</p:attrName>
                                        </p:attrNameLst>
                                      </p:cBhvr>
                                      <p:to>
                                        <p:strVal val="visible"/>
                                      </p:to>
                                    </p:set>
                                    <p:anim calcmode="lin" valueType="num">
                                      <p:cBhvr additive="base">
                                        <p:cTn id="33" dur="500" fill="hold"/>
                                        <p:tgtEl>
                                          <p:spTgt spid="15"/>
                                        </p:tgtEl>
                                        <p:attrNameLst>
                                          <p:attrName>ppt_x</p:attrName>
                                        </p:attrNameLst>
                                      </p:cBhvr>
                                      <p:tavLst>
                                        <p:tav tm="0">
                                          <p:val>
                                            <p:strVal val="#ppt_x"/>
                                          </p:val>
                                        </p:tav>
                                        <p:tav tm="100000">
                                          <p:val>
                                            <p:strVal val="#ppt_x"/>
                                          </p:val>
                                        </p:tav>
                                      </p:tavLst>
                                    </p:anim>
                                    <p:anim calcmode="lin" valueType="num">
                                      <p:cBhvr additive="base">
                                        <p:cTn id="3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7" presetClass="emph" presetSubtype="0" fill="remove" grpId="0" nodeType="clickEffect">
                                  <p:stCondLst>
                                    <p:cond delay="0"/>
                                  </p:stCondLst>
                                  <p:childTnLst>
                                    <p:animClr clrSpc="rgb" dir="cw">
                                      <p:cBhvr override="childStyle">
                                        <p:cTn id="38" dur="500" autoRev="1" fill="remove"/>
                                        <p:tgtEl>
                                          <p:spTgt spid="8"/>
                                        </p:tgtEl>
                                        <p:attrNameLst>
                                          <p:attrName>style.color</p:attrName>
                                        </p:attrNameLst>
                                      </p:cBhvr>
                                      <p:to>
                                        <a:schemeClr val="bg1"/>
                                      </p:to>
                                    </p:animClr>
                                    <p:animClr clrSpc="rgb" dir="cw">
                                      <p:cBhvr>
                                        <p:cTn id="39" dur="500" autoRev="1" fill="remove"/>
                                        <p:tgtEl>
                                          <p:spTgt spid="8"/>
                                        </p:tgtEl>
                                        <p:attrNameLst>
                                          <p:attrName>fillcolor</p:attrName>
                                        </p:attrNameLst>
                                      </p:cBhvr>
                                      <p:to>
                                        <a:schemeClr val="bg1"/>
                                      </p:to>
                                    </p:animClr>
                                    <p:set>
                                      <p:cBhvr>
                                        <p:cTn id="40" dur="500" autoRev="1" fill="remove"/>
                                        <p:tgtEl>
                                          <p:spTgt spid="8"/>
                                        </p:tgtEl>
                                        <p:attrNameLst>
                                          <p:attrName>fill.type</p:attrName>
                                        </p:attrNameLst>
                                      </p:cBhvr>
                                      <p:to>
                                        <p:strVal val="solid"/>
                                      </p:to>
                                    </p:set>
                                    <p:set>
                                      <p:cBhvr>
                                        <p:cTn id="41" dur="500" autoRev="1" fill="remove"/>
                                        <p:tgtEl>
                                          <p:spTgt spid="8"/>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P spid="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3D13B7-8E9E-42BB-8F4D-0CCE26455008}"/>
              </a:ext>
            </a:extLst>
          </p:cNvPr>
          <p:cNvSpPr>
            <a:spLocks noGrp="1"/>
          </p:cNvSpPr>
          <p:nvPr>
            <p:ph type="ctrTitle"/>
          </p:nvPr>
        </p:nvSpPr>
        <p:spPr/>
        <p:txBody>
          <a:bodyPr>
            <a:normAutofit/>
          </a:bodyPr>
          <a:lstStyle/>
          <a:p>
            <a:r>
              <a:rPr lang="en-US" sz="6000" dirty="0">
                <a:latin typeface="Comic Sans MS" panose="030F0902030302020204" pitchFamily="66" charset="0"/>
              </a:rPr>
              <a:t>Q &amp; A</a:t>
            </a:r>
          </a:p>
        </p:txBody>
      </p:sp>
      <p:sp>
        <p:nvSpPr>
          <p:cNvPr id="3" name="Subtitle 2">
            <a:extLst>
              <a:ext uri="{FF2B5EF4-FFF2-40B4-BE49-F238E27FC236}">
                <a16:creationId xmlns:a16="http://schemas.microsoft.com/office/drawing/2014/main" id="{0AE881EE-D65D-48D7-8CA4-D12A9075449A}"/>
              </a:ext>
            </a:extLst>
          </p:cNvPr>
          <p:cNvSpPr>
            <a:spLocks noGrp="1"/>
          </p:cNvSpPr>
          <p:nvPr>
            <p:ph type="subTitle" idx="1"/>
          </p:nvPr>
        </p:nvSpPr>
        <p:spPr/>
        <p:txBody>
          <a:bodyPr>
            <a:normAutofit/>
          </a:bodyPr>
          <a:lstStyle/>
          <a:p>
            <a:r>
              <a:rPr lang="en-US" sz="4000" dirty="0">
                <a:latin typeface="Comic Sans MS" panose="030F0902030302020204" pitchFamily="66" charset="0"/>
              </a:rPr>
              <a:t>Any Questions?</a:t>
            </a:r>
          </a:p>
        </p:txBody>
      </p:sp>
    </p:spTree>
    <p:extLst>
      <p:ext uri="{BB962C8B-B14F-4D97-AF65-F5344CB8AC3E}">
        <p14:creationId xmlns:p14="http://schemas.microsoft.com/office/powerpoint/2010/main" val="3717781584"/>
      </p:ext>
    </p:extLst>
  </p:cSld>
  <p:clrMapOvr>
    <a:masterClrMapping/>
  </p:clrMapOvr>
</p:sld>
</file>

<file path=ppt/theme/theme1.xml><?xml version="1.0" encoding="utf-8"?>
<a:theme xmlns:a="http://schemas.openxmlformats.org/drawingml/2006/main" name="Office Theme">
  <a:themeElements>
    <a:clrScheme name="Accelerate Ed">
      <a:dk1>
        <a:sysClr val="windowText" lastClr="000000"/>
      </a:dk1>
      <a:lt1>
        <a:sysClr val="window" lastClr="FFFFFF"/>
      </a:lt1>
      <a:dk2>
        <a:srgbClr val="464646"/>
      </a:dk2>
      <a:lt2>
        <a:srgbClr val="DEF5FA"/>
      </a:lt2>
      <a:accent1>
        <a:srgbClr val="111E5C"/>
      </a:accent1>
      <a:accent2>
        <a:srgbClr val="8AC7CE"/>
      </a:accent2>
      <a:accent3>
        <a:srgbClr val="4A2E16"/>
      </a:accent3>
      <a:accent4>
        <a:srgbClr val="39639D"/>
      </a:accent4>
      <a:accent5>
        <a:srgbClr val="C8BBAE"/>
      </a:accent5>
      <a:accent6>
        <a:srgbClr val="72BBBF"/>
      </a:accent6>
      <a:hlink>
        <a:srgbClr val="1BB752"/>
      </a:hlink>
      <a:folHlink>
        <a:srgbClr val="B5A99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Couture.thmx</Template>
  <TotalTime>10681</TotalTime>
  <Words>1315</Words>
  <Application>Microsoft Office PowerPoint</Application>
  <PresentationFormat>On-screen Show (4:3)</PresentationFormat>
  <Paragraphs>139</Paragraphs>
  <Slides>9</Slides>
  <Notes>8</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9</vt:i4>
      </vt:variant>
    </vt:vector>
  </HeadingPairs>
  <TitlesOfParts>
    <vt:vector size="15" baseType="lpstr">
      <vt:lpstr>Arial</vt:lpstr>
      <vt:lpstr>Calibri</vt:lpstr>
      <vt:lpstr>Comic Sans MS</vt:lpstr>
      <vt:lpstr>Roboto</vt:lpstr>
      <vt:lpstr>Short Stack</vt:lpstr>
      <vt:lpstr>Office Theme</vt:lpstr>
      <vt:lpstr>“EEE”</vt:lpstr>
      <vt:lpstr>“EEE” Long –e- Sound</vt:lpstr>
      <vt:lpstr>Listen and Spell </vt:lpstr>
      <vt:lpstr>Sight Word Practice </vt:lpstr>
      <vt:lpstr>The Retelling Hand  </vt:lpstr>
      <vt:lpstr>Let's Practice </vt:lpstr>
      <vt:lpstr>Grammar</vt:lpstr>
      <vt:lpstr>Connect the Collective Nouns </vt:lpstr>
      <vt:lpstr>Q &amp; A</vt:lpstr>
    </vt:vector>
  </TitlesOfParts>
  <Company>Accelerate Education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Molly Johnson</dc:creator>
  <cp:lastModifiedBy>Shawn Mahoney</cp:lastModifiedBy>
  <cp:revision>213</cp:revision>
  <dcterms:created xsi:type="dcterms:W3CDTF">2012-04-20T18:25:02Z</dcterms:created>
  <dcterms:modified xsi:type="dcterms:W3CDTF">2021-08-17T21:55:13Z</dcterms:modified>
</cp:coreProperties>
</file>