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48" r:id="rId4"/>
    <p:sldId id="347" r:id="rId5"/>
    <p:sldId id="346" r:id="rId6"/>
    <p:sldId id="354" r:id="rId7"/>
    <p:sldId id="350" r:id="rId8"/>
    <p:sldId id="351" r:id="rId9"/>
    <p:sldId id="355" r:id="rId10"/>
    <p:sldId id="35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42780" autoAdjust="0"/>
  </p:normalViewPr>
  <p:slideViewPr>
    <p:cSldViewPr snapToGrid="0" snapToObjects="1">
      <p:cViewPr varScale="1">
        <p:scale>
          <a:sx n="48" d="100"/>
          <a:sy n="48" d="100"/>
        </p:scale>
        <p:origin x="3552" y="6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“As a whole group, please make the sound of a short letter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Everyone would verbally make the short -a- sound like in the word bag.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week we learned that the letter A can make a long -a- sound. That sounds like what?”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Response: They should sound like “A”.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“Do you remember the rules to make the long “A” sound?” Students Response: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Rule 1: Sometimes you hear the long "a" sound when the word has an "e" at the end. You do not hear the "e."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Example: fake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Rule 2:  Sometimes you hear the long "a" sound when it is next to another vowel. When you see two vowels, you only hear the first one. Vowels are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a,e,i,o,u</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Example: pail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“It is time to practice the long -a- sound. There will be three pictures, it is your job as a class to determine which two have the long -a-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words that have the long -a- sound are gate and paint.</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for the first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more for the spelling of the word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for the first picture to appear, click once more for the spelling of the word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“Rat. Does that -a- make the long -a-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NO! That is a short -a-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for the first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more for the spelling of the word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Say, “paint”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Say,” It is time to practice spelling the long -a- sound. Please go find a white board and marker or a piece of lined paper and pencil.”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Allow students time to get materials.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Say, “Bake. He loves to bake with his dad. Bake.”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response down.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Click once to have the word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Say, “If you have misspelled this word, please make your corrections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Allow time for students to make changes if needed.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Say, Tape. Make sure you tape your project together. Tape.”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response down.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Click once to have the word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Say, “If you have misspelled this word, please make your corrections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Allow time for students to make changes if needed.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Say, Tail. The whale’s tail came out of the water.  Tail.”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response down.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Click once to have the word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Say, “If you have misspelled this word, please make your corrections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Allow time for students to make changes if needed.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Say, “Pail. I use a pail to move sand. Pail.”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response down.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Click once to have the word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Say, “If you have misspelled this word, please make your corrections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Allow time for students to make changes if needed.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will say the word. As a class you will spell the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first word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“know”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old”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“round”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“again”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“by”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“give”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“same”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omic Sans MS" panose="030F0702030302020204" pitchFamily="66" charset="0"/>
                <a:ea typeface="Calibri" panose="020F0502020204030204" pitchFamily="34" charset="0"/>
                <a:cs typeface="Calibri" panose="020F0502020204030204" pitchFamily="34" charset="0"/>
              </a:rPr>
              <a:t>These sentences will contain a sight word. Students are to determine if the sentence makes sense. If the sentence does not make sense, then the student will have to edit the sentence verbally. </a:t>
            </a:r>
          </a:p>
          <a:p>
            <a:endParaRPr lang="en-US" sz="1800" b="1" dirty="0">
              <a:effectLst/>
              <a:latin typeface="Comic Sans MS" panose="030F0702030302020204" pitchFamily="66" charset="0"/>
              <a:cs typeface="Calibri" panose="020F0502020204030204" pitchFamily="34" charset="0"/>
            </a:endParaRPr>
          </a:p>
          <a:p>
            <a:pPr marL="342900" marR="0" lvl="0" indent="-342900">
              <a:lnSpc>
                <a:spcPct val="115000"/>
              </a:lnSpc>
              <a:spcBef>
                <a:spcPts val="0"/>
              </a:spcBef>
              <a:spcAft>
                <a:spcPts val="0"/>
              </a:spcAft>
              <a:buFont typeface="+mj-lt"/>
              <a:buAutoNum type="arabicPeriod"/>
            </a:pPr>
            <a:r>
              <a:rPr lang="en-US" sz="1800" b="1" dirty="0">
                <a:effectLst/>
                <a:latin typeface="Comic Sans MS" panose="030F0702030302020204" pitchFamily="66" charset="0"/>
                <a:ea typeface="Calibri" panose="020F0502020204030204" pitchFamily="34" charset="0"/>
                <a:cs typeface="Calibri" panose="020F0502020204030204" pitchFamily="34" charset="0"/>
              </a:rPr>
              <a:t>The old lady needed help crossing the street.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effectLst/>
                <a:latin typeface="Comic Sans MS" panose="030F0702030302020204" pitchFamily="66" charset="0"/>
                <a:ea typeface="Calibri" panose="020F0502020204030204" pitchFamily="34" charset="0"/>
                <a:cs typeface="Calibri" panose="020F0502020204030204" pitchFamily="34" charset="0"/>
              </a:rPr>
              <a:t>A square is a round object. – This is incorrect. Should say, “A circle is a round object.”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effectLst/>
                <a:latin typeface="Comic Sans MS" panose="030F0702030302020204" pitchFamily="66" charset="0"/>
                <a:ea typeface="Calibri" panose="020F0502020204030204" pitchFamily="34" charset="0"/>
                <a:cs typeface="Calibri" panose="020F0502020204030204" pitchFamily="34" charset="0"/>
              </a:rPr>
              <a:t>Look at them running up the hill!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effectLst/>
                <a:latin typeface="Comic Sans MS" panose="030F0702030302020204" pitchFamily="66" charset="0"/>
                <a:ea typeface="Calibri" panose="020F0502020204030204" pitchFamily="34" charset="0"/>
                <a:cs typeface="Calibri" panose="020F0502020204030204" pitchFamily="34" charset="0"/>
              </a:rPr>
              <a:t>When I grow up I want to be a police officer.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pPr>
            <a:r>
              <a:rPr lang="en-US" sz="1800" b="1" dirty="0">
                <a:effectLst/>
                <a:latin typeface="Comic Sans MS" panose="030F0702030302020204" pitchFamily="66" charset="0"/>
                <a:ea typeface="Calibri" panose="020F0502020204030204" pitchFamily="34" charset="0"/>
                <a:cs typeface="Calibri" panose="020F0502020204030204" pitchFamily="34" charset="0"/>
              </a:rPr>
              <a:t>Do I have to remind you again?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go over how to use our retelling hand.”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“Everyone put one hand in front of you. We are going to begin with your thumb. This is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“Here you should talk about who was in the story. The people, animals, or creatures.”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setting.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pointer finger is the setting finger. This is when you will talk about the when and where the story took place.”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problem.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next finger, is the problem finger. Here you are going to tell what went wrong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events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ring finger is where you talk about what happened in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solution.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“Lastly, your pinky is the solution. This is where your explain how the problem in the story was fixed.”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show a pumpkin picture.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“Now it’s time to practice with our weekly reading of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Pumpkin Patch</a:t>
            </a:r>
            <a:r>
              <a:rPr lang="en-US" sz="1800" dirty="0">
                <a:effectLst/>
                <a:latin typeface="Comic Sans MS" panose="030F0702030302020204" pitchFamily="66" charset="0"/>
                <a:ea typeface="Calibri" panose="020F0502020204030204" pitchFamily="34" charset="0"/>
                <a:cs typeface="Calibri" panose="020F0502020204030204" pitchFamily="34" charset="0"/>
              </a:rPr>
              <a:t>. Use your retelling hand!”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start with the thumb. Who are the characters?”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Meg, Ben, Mother, Daddy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Next, is the pointer finger. What is the setting of the story?”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Home and then pumpkin farm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“Then, the problem finger. What was the problem in the story?”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Ben wanted the biggest pumpkin, but he couldn’t pick it up.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“After, the ring finger asks you to explain the detail in the beginning middle and end of the story.”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kids were very excited to go to the pumpkin patch. Ben wanted to get the biggest pumpkin he could find. They found one and needed help loading it into the car. They name the pumpkin Mr. Happy Face after they carved a smile into the pumpkin. The kids wanted to surprise Daddy with their big pumpkin. They hid behind the pumpkin an waited for their Daddy to come home. They had one more surprise inside the house too. Meg, Ben, and Mother made pumpkin pie for dessert.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“Finally, the pinky finger. What was the solution to the problem in the story?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They were able to get help at the farm from Mr. Smith to get the big pumpkin into the car. It was a team effort to get the big pumpkin out of the car.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3B794-5A4F-4F47-9EB8-2D6C2FE8DF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28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Say, “What is a common noun?” </a:t>
            </a:r>
          </a:p>
          <a:p>
            <a:endParaRPr lang="en-US" b="0" dirty="0"/>
          </a:p>
          <a:p>
            <a:r>
              <a:rPr lang="en-US" b="0" dirty="0"/>
              <a:t>Allow students a chance to answer. </a:t>
            </a:r>
          </a:p>
          <a:p>
            <a:endParaRPr lang="en-US" b="0" dirty="0"/>
          </a:p>
          <a:p>
            <a:r>
              <a:rPr lang="en-US" b="0" dirty="0"/>
              <a:t>Student Response: A common noun is not specific. </a:t>
            </a:r>
          </a:p>
          <a:p>
            <a:endParaRPr lang="en-US" b="0" dirty="0"/>
          </a:p>
          <a:p>
            <a:r>
              <a:rPr lang="en-US" b="0" dirty="0"/>
              <a:t>Say, “What is a proper noun? If we know that a common noun is not specific. A proper noun is what?” </a:t>
            </a:r>
          </a:p>
          <a:p>
            <a:endParaRPr lang="en-US" b="0" dirty="0"/>
          </a:p>
          <a:p>
            <a:r>
              <a:rPr lang="en-US" b="0" dirty="0"/>
              <a:t>Student Response: A proper noun is proper and begins with a capital letter. </a:t>
            </a:r>
          </a:p>
          <a:p>
            <a:endParaRPr lang="en-US" b="0" dirty="0"/>
          </a:p>
          <a:p>
            <a:r>
              <a:rPr lang="en-US" b="0" dirty="0"/>
              <a:t>Say, “In this activity there will be different pictures, some are going to be common nouns, and some will be proper nouns. It is your job to identify them. Are you ready?” </a:t>
            </a:r>
          </a:p>
          <a:p>
            <a:endParaRPr lang="en-US" b="0" dirty="0"/>
          </a:p>
          <a:p>
            <a:r>
              <a:rPr lang="en-US" b="0" dirty="0"/>
              <a:t>Student Response: Yes! </a:t>
            </a:r>
          </a:p>
          <a:p>
            <a:endParaRPr lang="en-US" b="0" dirty="0"/>
          </a:p>
          <a:p>
            <a:r>
              <a:rPr lang="en-US" b="0" dirty="0"/>
              <a:t>Say, “This is a boy. Common or proper?” </a:t>
            </a:r>
          </a:p>
          <a:p>
            <a:endParaRPr lang="en-US" b="0" dirty="0"/>
          </a:p>
          <a:p>
            <a:r>
              <a:rPr lang="en-US" b="0" dirty="0"/>
              <a:t>Student Response: Common </a:t>
            </a:r>
          </a:p>
          <a:p>
            <a:endParaRPr lang="en-US" b="0" dirty="0"/>
          </a:p>
          <a:p>
            <a:r>
              <a:rPr lang="en-US" b="0" dirty="0"/>
              <a:t>Click for answer </a:t>
            </a:r>
          </a:p>
          <a:p>
            <a:endParaRPr lang="en-US" b="0" dirty="0"/>
          </a:p>
          <a:p>
            <a:r>
              <a:rPr lang="en-US" b="0" dirty="0"/>
              <a:t>Click for next picture </a:t>
            </a:r>
          </a:p>
          <a:p>
            <a:endParaRPr lang="en-US" b="0" dirty="0"/>
          </a:p>
          <a:p>
            <a:r>
              <a:rPr lang="en-US" b="0" dirty="0"/>
              <a:t>Say, “This is a girl. Common or proper?” </a:t>
            </a:r>
          </a:p>
          <a:p>
            <a:endParaRPr lang="en-US" b="0" dirty="0"/>
          </a:p>
          <a:p>
            <a:r>
              <a:rPr lang="en-US" b="0" dirty="0"/>
              <a:t>Student Response: common </a:t>
            </a:r>
          </a:p>
          <a:p>
            <a:endParaRPr lang="en-US" b="0" dirty="0"/>
          </a:p>
          <a:p>
            <a:r>
              <a:rPr lang="en-US" b="0" dirty="0"/>
              <a:t>Click for answer </a:t>
            </a:r>
          </a:p>
          <a:p>
            <a:endParaRPr lang="en-US" b="0" dirty="0"/>
          </a:p>
          <a:p>
            <a:r>
              <a:rPr lang="en-US" b="0" dirty="0"/>
              <a:t>Click for next picture </a:t>
            </a:r>
          </a:p>
          <a:p>
            <a:endParaRPr lang="en-US" b="0" dirty="0"/>
          </a:p>
          <a:p>
            <a:r>
              <a:rPr lang="en-US" b="0" dirty="0"/>
              <a:t>Say, “This is Kevin. Common or proper?” </a:t>
            </a:r>
          </a:p>
          <a:p>
            <a:endParaRPr lang="en-US" b="0" dirty="0"/>
          </a:p>
          <a:p>
            <a:r>
              <a:rPr lang="en-US" b="0" dirty="0"/>
              <a:t>Student Response: proper</a:t>
            </a:r>
          </a:p>
          <a:p>
            <a:endParaRPr lang="en-US" b="0" dirty="0"/>
          </a:p>
          <a:p>
            <a:r>
              <a:rPr lang="en-US" b="0" dirty="0"/>
              <a:t>Click for answer </a:t>
            </a:r>
          </a:p>
          <a:p>
            <a:endParaRPr lang="en-US" b="0" dirty="0"/>
          </a:p>
          <a:p>
            <a:r>
              <a:rPr lang="en-US" b="0" dirty="0"/>
              <a:t>Click for next picture </a:t>
            </a:r>
          </a:p>
          <a:p>
            <a:endParaRPr lang="en-US" b="0" dirty="0"/>
          </a:p>
          <a:p>
            <a:r>
              <a:rPr lang="en-US" b="0" dirty="0"/>
              <a:t>Say, “This is a dog. Common or proper?” </a:t>
            </a:r>
          </a:p>
          <a:p>
            <a:endParaRPr lang="en-US" b="0" dirty="0"/>
          </a:p>
          <a:p>
            <a:r>
              <a:rPr lang="en-US" b="0" dirty="0"/>
              <a:t>Student Response: common </a:t>
            </a:r>
          </a:p>
          <a:p>
            <a:endParaRPr lang="en-US" b="0" dirty="0"/>
          </a:p>
          <a:p>
            <a:r>
              <a:rPr lang="en-US" b="0" dirty="0"/>
              <a:t>Click for answer </a:t>
            </a:r>
          </a:p>
          <a:p>
            <a:endParaRPr lang="en-US" b="0" dirty="0"/>
          </a:p>
          <a:p>
            <a:r>
              <a:rPr lang="en-US" b="0" dirty="0"/>
              <a:t>Click for next picture </a:t>
            </a:r>
          </a:p>
          <a:p>
            <a:endParaRPr lang="en-US" b="0" dirty="0"/>
          </a:p>
          <a:p>
            <a:r>
              <a:rPr lang="en-US" b="0" dirty="0"/>
              <a:t>Say, This is Kane. Common or proper?” </a:t>
            </a:r>
          </a:p>
          <a:p>
            <a:endParaRPr lang="en-US" b="0" dirty="0"/>
          </a:p>
          <a:p>
            <a:r>
              <a:rPr lang="en-US" b="0" dirty="0"/>
              <a:t>Student Response: Proper </a:t>
            </a:r>
          </a:p>
          <a:p>
            <a:endParaRPr lang="en-US" b="0" dirty="0"/>
          </a:p>
          <a:p>
            <a:r>
              <a:rPr lang="en-US" b="0" dirty="0"/>
              <a:t>Click for answer </a:t>
            </a:r>
          </a:p>
          <a:p>
            <a:endParaRPr lang="en-US" b="0" dirty="0"/>
          </a:p>
          <a:p>
            <a:r>
              <a:rPr lang="en-US" b="0" dirty="0"/>
              <a:t>Click for next picture </a:t>
            </a:r>
          </a:p>
          <a:p>
            <a:endParaRPr lang="en-US" b="0" dirty="0"/>
          </a:p>
          <a:p>
            <a:r>
              <a:rPr lang="en-US" b="0" dirty="0"/>
              <a:t>Say, “This is a city. Common or proper?” </a:t>
            </a:r>
          </a:p>
          <a:p>
            <a:endParaRPr lang="en-US" b="0" dirty="0"/>
          </a:p>
          <a:p>
            <a:r>
              <a:rPr lang="en-US" b="0" dirty="0"/>
              <a:t>Student Response: common </a:t>
            </a:r>
          </a:p>
          <a:p>
            <a:endParaRPr lang="en-US" b="0" dirty="0"/>
          </a:p>
          <a:p>
            <a:r>
              <a:rPr lang="en-US" b="0" dirty="0"/>
              <a:t>Click for answer </a:t>
            </a:r>
          </a:p>
          <a:p>
            <a:endParaRPr lang="en-US" b="0" dirty="0"/>
          </a:p>
          <a:p>
            <a:r>
              <a:rPr lang="en-US" b="0" dirty="0"/>
              <a:t>Click for next picture </a:t>
            </a:r>
          </a:p>
          <a:p>
            <a:endParaRPr lang="en-US" b="0" dirty="0"/>
          </a:p>
          <a:p>
            <a:r>
              <a:rPr lang="en-US" b="0" dirty="0"/>
              <a:t>Say, “This is Pittsburgh, Pennsylvania. Common or proper?” </a:t>
            </a:r>
          </a:p>
          <a:p>
            <a:endParaRPr lang="en-US" b="0" dirty="0"/>
          </a:p>
          <a:p>
            <a:r>
              <a:rPr lang="en-US" b="0" dirty="0"/>
              <a:t>Student Response: Proper </a:t>
            </a:r>
          </a:p>
          <a:p>
            <a:endParaRPr lang="en-US" b="0" dirty="0"/>
          </a:p>
          <a:p>
            <a:r>
              <a:rPr lang="en-US" b="0" dirty="0"/>
              <a:t>Click for answer </a:t>
            </a:r>
          </a:p>
          <a:p>
            <a:endParaRPr lang="en-US" b="0" dirty="0"/>
          </a:p>
          <a:p>
            <a:endParaRPr lang="en-US" b="0" dirty="0"/>
          </a:p>
          <a:p>
            <a:endParaRPr lang="en-US" b="0" dirty="0"/>
          </a:p>
          <a:p>
            <a:r>
              <a:rPr lang="en-US" b="0" dirty="0"/>
              <a:t>Double click for the first picture and noun to appear. Call on one student to answer each. </a:t>
            </a:r>
          </a:p>
          <a:p>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omic Sans MS" panose="030F0702030302020204" pitchFamily="66" charset="0"/>
                <a:ea typeface="Calibri" panose="020F0502020204030204" pitchFamily="34" charset="0"/>
                <a:cs typeface="Calibri" panose="020F0502020204030204" pitchFamily="34" charset="0"/>
              </a:rPr>
              <a:t>Say, “This is a picture of a cat. Use the common noun “cat” to generate your own sentence.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Student Response: Will vary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Click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Say, “This is a picture of a house. Use the common noun “house” to generate your own sentence.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Student Response: Will vary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Click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Say, “This is a picture of a tree. Use the common noun “tree” to generate your own sentence.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omic Sans MS" panose="030F0702030302020204" pitchFamily="66" charset="0"/>
                <a:ea typeface="Calibri" panose="020F0502020204030204" pitchFamily="34" charset="0"/>
                <a:cs typeface="Calibri" panose="020F0502020204030204" pitchFamily="34" charset="0"/>
              </a:rPr>
              <a:t>Say, “This is a picture of Washington DC. Use the proper noun “Washington DC” to generate your own sentence.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Student Response: Will vary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Click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Say, “This is a picture of Mr. Thompson. Use the proper noun “Mr. Thompson” to generate your own sentence.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Student Response: Will vary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Click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Say, “This is a picture of a Walmart. Use the proper noun “Walmart” to generate your own sentence. </a:t>
            </a: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977362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pPr marL="0" marR="0">
              <a:lnSpc>
                <a:spcPct val="115000"/>
              </a:lnSpc>
              <a:spcBef>
                <a:spcPts val="0"/>
              </a:spcBef>
              <a:spcAft>
                <a:spcPts val="1000"/>
              </a:spcAft>
            </a:pPr>
            <a:r>
              <a:rPr lang="en-US" b="1" dirty="0">
                <a:effectLst/>
                <a:latin typeface="Comic Sans MS" panose="030F0702030302020204" pitchFamily="66" charset="0"/>
                <a:ea typeface="Calibri" panose="020F0502020204030204" pitchFamily="34" charset="0"/>
                <a:cs typeface="Calibri" panose="020F0502020204030204" pitchFamily="34" charset="0"/>
              </a:rPr>
              <a:t>Long -a- Sounds and Nouns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b="1" dirty="0">
                <a:effectLst/>
                <a:latin typeface="Comic Sans MS" panose="030F0702030302020204" pitchFamily="66" charset="0"/>
                <a:ea typeface="Calibri" panose="020F0502020204030204" pitchFamily="34" charset="0"/>
                <a:cs typeface="Calibri" panose="020F0502020204030204" pitchFamily="34" charset="0"/>
              </a:rPr>
              <a:t>Common and Proper Nouns </a:t>
            </a:r>
            <a:endParaRPr lang="en-US" sz="6000" dirty="0">
              <a:latin typeface="Comic Sans MS" panose="030F0902030302020204" pitchFamily="66" charset="0"/>
            </a:endParaRP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lstStyle/>
          <a:p>
            <a:r>
              <a:rPr lang="en-US" dirty="0">
                <a:latin typeface="Comic Sans MS" panose="030F0702030302020204" pitchFamily="66" charset="0"/>
              </a:rPr>
              <a:t>Long –a- Sounds </a:t>
            </a:r>
          </a:p>
        </p:txBody>
      </p:sp>
      <p:pic>
        <p:nvPicPr>
          <p:cNvPr id="3" name="Picture 2">
            <a:extLst>
              <a:ext uri="{FF2B5EF4-FFF2-40B4-BE49-F238E27FC236}">
                <a16:creationId xmlns:a16="http://schemas.microsoft.com/office/drawing/2014/main" id="{65B20529-AC7C-4D4A-A699-F0D825E20E4A}"/>
              </a:ext>
            </a:extLst>
          </p:cNvPr>
          <p:cNvPicPr>
            <a:picLocks noChangeAspect="1"/>
          </p:cNvPicPr>
          <p:nvPr/>
        </p:nvPicPr>
        <p:blipFill>
          <a:blip r:embed="rId3"/>
          <a:srcRect/>
          <a:stretch/>
        </p:blipFill>
        <p:spPr>
          <a:xfrm>
            <a:off x="-251804" y="1504855"/>
            <a:ext cx="5105400" cy="2871787"/>
          </a:xfrm>
          <a:prstGeom prst="rect">
            <a:avLst/>
          </a:prstGeom>
        </p:spPr>
      </p:pic>
      <p:sp>
        <p:nvSpPr>
          <p:cNvPr id="4" name="Rectangle 3">
            <a:extLst>
              <a:ext uri="{FF2B5EF4-FFF2-40B4-BE49-F238E27FC236}">
                <a16:creationId xmlns:a16="http://schemas.microsoft.com/office/drawing/2014/main" id="{649F5EC6-DD8E-4389-BABF-19BC3BCC69AD}"/>
              </a:ext>
            </a:extLst>
          </p:cNvPr>
          <p:cNvSpPr/>
          <p:nvPr/>
        </p:nvSpPr>
        <p:spPr>
          <a:xfrm>
            <a:off x="1295400" y="1417638"/>
            <a:ext cx="1847850" cy="7905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gate</a:t>
            </a:r>
          </a:p>
        </p:txBody>
      </p:sp>
      <p:pic>
        <p:nvPicPr>
          <p:cNvPr id="8" name="Picture 7" descr="A black rat">
            <a:extLst>
              <a:ext uri="{FF2B5EF4-FFF2-40B4-BE49-F238E27FC236}">
                <a16:creationId xmlns:a16="http://schemas.microsoft.com/office/drawing/2014/main" id="{026C85CD-F27B-4B79-A079-81B45D250F87}"/>
              </a:ext>
            </a:extLst>
          </p:cNvPr>
          <p:cNvPicPr>
            <a:picLocks noChangeAspect="1"/>
          </p:cNvPicPr>
          <p:nvPr/>
        </p:nvPicPr>
        <p:blipFill>
          <a:blip r:embed="rId4"/>
          <a:stretch>
            <a:fillRect/>
          </a:stretch>
        </p:blipFill>
        <p:spPr>
          <a:xfrm>
            <a:off x="5203087" y="1605151"/>
            <a:ext cx="3671776" cy="2447547"/>
          </a:xfrm>
          <a:prstGeom prst="rect">
            <a:avLst/>
          </a:prstGeom>
        </p:spPr>
      </p:pic>
      <p:sp>
        <p:nvSpPr>
          <p:cNvPr id="9" name="Rectangle 8">
            <a:extLst>
              <a:ext uri="{FF2B5EF4-FFF2-40B4-BE49-F238E27FC236}">
                <a16:creationId xmlns:a16="http://schemas.microsoft.com/office/drawing/2014/main" id="{F1F1AAD9-920B-40C7-B85F-EF9A9F09AB74}"/>
              </a:ext>
            </a:extLst>
          </p:cNvPr>
          <p:cNvSpPr/>
          <p:nvPr/>
        </p:nvSpPr>
        <p:spPr>
          <a:xfrm>
            <a:off x="6167439" y="1417637"/>
            <a:ext cx="1847850" cy="7905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rat</a:t>
            </a:r>
          </a:p>
        </p:txBody>
      </p:sp>
      <p:pic>
        <p:nvPicPr>
          <p:cNvPr id="11" name="Picture 10" descr="Pain brush and palette">
            <a:extLst>
              <a:ext uri="{FF2B5EF4-FFF2-40B4-BE49-F238E27FC236}">
                <a16:creationId xmlns:a16="http://schemas.microsoft.com/office/drawing/2014/main" id="{2CCDD3B4-369F-44B0-9CD9-0DBFE7857DB1}"/>
              </a:ext>
            </a:extLst>
          </p:cNvPr>
          <p:cNvPicPr>
            <a:picLocks noChangeAspect="1"/>
          </p:cNvPicPr>
          <p:nvPr/>
        </p:nvPicPr>
        <p:blipFill>
          <a:blip r:embed="rId5"/>
          <a:stretch>
            <a:fillRect/>
          </a:stretch>
        </p:blipFill>
        <p:spPr>
          <a:xfrm>
            <a:off x="2667610" y="4194835"/>
            <a:ext cx="3581400" cy="2388527"/>
          </a:xfrm>
          <a:prstGeom prst="rect">
            <a:avLst/>
          </a:prstGeom>
        </p:spPr>
      </p:pic>
      <p:sp>
        <p:nvSpPr>
          <p:cNvPr id="12" name="Rectangle 11">
            <a:extLst>
              <a:ext uri="{FF2B5EF4-FFF2-40B4-BE49-F238E27FC236}">
                <a16:creationId xmlns:a16="http://schemas.microsoft.com/office/drawing/2014/main" id="{6334A1F7-005E-4041-AB74-0A9FDA66E1A0}"/>
              </a:ext>
            </a:extLst>
          </p:cNvPr>
          <p:cNvSpPr/>
          <p:nvPr/>
        </p:nvSpPr>
        <p:spPr>
          <a:xfrm>
            <a:off x="3534385" y="3973512"/>
            <a:ext cx="1847850" cy="7905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paint</a:t>
            </a:r>
          </a:p>
        </p:txBody>
      </p:sp>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a:t>
            </a:r>
          </a:p>
        </p:txBody>
      </p:sp>
      <p:pic>
        <p:nvPicPr>
          <p:cNvPr id="4" name="Picture 3" descr="Two bakers in a bakery">
            <a:extLst>
              <a:ext uri="{FF2B5EF4-FFF2-40B4-BE49-F238E27FC236}">
                <a16:creationId xmlns:a16="http://schemas.microsoft.com/office/drawing/2014/main" id="{1A35C024-863D-4C8C-9950-25777F5028C0}"/>
              </a:ext>
            </a:extLst>
          </p:cNvPr>
          <p:cNvPicPr>
            <a:picLocks noChangeAspect="1"/>
          </p:cNvPicPr>
          <p:nvPr/>
        </p:nvPicPr>
        <p:blipFill>
          <a:blip r:embed="rId3"/>
          <a:stretch>
            <a:fillRect/>
          </a:stretch>
        </p:blipFill>
        <p:spPr>
          <a:xfrm>
            <a:off x="1347787" y="1610469"/>
            <a:ext cx="6448425" cy="4297901"/>
          </a:xfrm>
          <a:prstGeom prst="rect">
            <a:avLst/>
          </a:prstGeom>
        </p:spPr>
      </p:pic>
      <p:sp>
        <p:nvSpPr>
          <p:cNvPr id="5" name="Rectangle 4">
            <a:extLst>
              <a:ext uri="{FF2B5EF4-FFF2-40B4-BE49-F238E27FC236}">
                <a16:creationId xmlns:a16="http://schemas.microsoft.com/office/drawing/2014/main" id="{CF76A361-149E-4B1E-BF5D-CAA3E43AD3E5}"/>
              </a:ext>
            </a:extLst>
          </p:cNvPr>
          <p:cNvSpPr/>
          <p:nvPr/>
        </p:nvSpPr>
        <p:spPr>
          <a:xfrm>
            <a:off x="4860131" y="1903835"/>
            <a:ext cx="2857500" cy="146685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tx1"/>
                </a:solidFill>
                <a:latin typeface="Comic Sans MS" panose="030F0702030302020204" pitchFamily="66" charset="0"/>
              </a:rPr>
              <a:t>bake</a:t>
            </a:r>
          </a:p>
        </p:txBody>
      </p:sp>
      <p:pic>
        <p:nvPicPr>
          <p:cNvPr id="8" name="Picture 7" descr="Tape gun on cardboard box">
            <a:extLst>
              <a:ext uri="{FF2B5EF4-FFF2-40B4-BE49-F238E27FC236}">
                <a16:creationId xmlns:a16="http://schemas.microsoft.com/office/drawing/2014/main" id="{8177A68A-903D-4564-9E0E-4607A2E4BB4C}"/>
              </a:ext>
            </a:extLst>
          </p:cNvPr>
          <p:cNvPicPr>
            <a:picLocks noChangeAspect="1"/>
          </p:cNvPicPr>
          <p:nvPr/>
        </p:nvPicPr>
        <p:blipFill>
          <a:blip r:embed="rId4"/>
          <a:stretch>
            <a:fillRect/>
          </a:stretch>
        </p:blipFill>
        <p:spPr>
          <a:xfrm>
            <a:off x="1259423" y="1604173"/>
            <a:ext cx="6536789" cy="4304197"/>
          </a:xfrm>
          <a:prstGeom prst="rect">
            <a:avLst/>
          </a:prstGeom>
        </p:spPr>
      </p:pic>
      <p:sp>
        <p:nvSpPr>
          <p:cNvPr id="9" name="Rectangle 8">
            <a:extLst>
              <a:ext uri="{FF2B5EF4-FFF2-40B4-BE49-F238E27FC236}">
                <a16:creationId xmlns:a16="http://schemas.microsoft.com/office/drawing/2014/main" id="{B0B26C8A-CCBE-4ADE-A1EE-C3FBE93BC833}"/>
              </a:ext>
            </a:extLst>
          </p:cNvPr>
          <p:cNvSpPr/>
          <p:nvPr/>
        </p:nvSpPr>
        <p:spPr>
          <a:xfrm>
            <a:off x="4571999" y="1788370"/>
            <a:ext cx="2857500" cy="146685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tx1"/>
                </a:solidFill>
                <a:latin typeface="Comic Sans MS" panose="030F0702030302020204" pitchFamily="66" charset="0"/>
              </a:rPr>
              <a:t>tape</a:t>
            </a:r>
          </a:p>
        </p:txBody>
      </p:sp>
      <p:pic>
        <p:nvPicPr>
          <p:cNvPr id="11" name="Picture 10" descr="Humpback whale diving">
            <a:extLst>
              <a:ext uri="{FF2B5EF4-FFF2-40B4-BE49-F238E27FC236}">
                <a16:creationId xmlns:a16="http://schemas.microsoft.com/office/drawing/2014/main" id="{E28FD550-D7C4-45ED-AFB6-97C20A92E21C}"/>
              </a:ext>
            </a:extLst>
          </p:cNvPr>
          <p:cNvPicPr>
            <a:picLocks noChangeAspect="1"/>
          </p:cNvPicPr>
          <p:nvPr/>
        </p:nvPicPr>
        <p:blipFill>
          <a:blip r:embed="rId5"/>
          <a:stretch>
            <a:fillRect/>
          </a:stretch>
        </p:blipFill>
        <p:spPr>
          <a:xfrm>
            <a:off x="1190625" y="1574681"/>
            <a:ext cx="6605587" cy="4363179"/>
          </a:xfrm>
          <a:prstGeom prst="rect">
            <a:avLst/>
          </a:prstGeom>
        </p:spPr>
      </p:pic>
      <p:sp>
        <p:nvSpPr>
          <p:cNvPr id="14" name="Rectangle 13">
            <a:extLst>
              <a:ext uri="{FF2B5EF4-FFF2-40B4-BE49-F238E27FC236}">
                <a16:creationId xmlns:a16="http://schemas.microsoft.com/office/drawing/2014/main" id="{2654A997-88D1-42E4-89BA-0BFF01E87FD6}"/>
              </a:ext>
            </a:extLst>
          </p:cNvPr>
          <p:cNvSpPr/>
          <p:nvPr/>
        </p:nvSpPr>
        <p:spPr>
          <a:xfrm>
            <a:off x="4571999" y="1903835"/>
            <a:ext cx="2857500" cy="146685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tx1"/>
                </a:solidFill>
                <a:latin typeface="Comic Sans MS" panose="030F0702030302020204" pitchFamily="66" charset="0"/>
              </a:rPr>
              <a:t>tail</a:t>
            </a:r>
          </a:p>
        </p:txBody>
      </p:sp>
      <p:pic>
        <p:nvPicPr>
          <p:cNvPr id="20" name="Picture 19">
            <a:extLst>
              <a:ext uri="{FF2B5EF4-FFF2-40B4-BE49-F238E27FC236}">
                <a16:creationId xmlns:a16="http://schemas.microsoft.com/office/drawing/2014/main" id="{72804CC0-6D86-4C0F-B08B-DFB4D6D76443}"/>
              </a:ext>
            </a:extLst>
          </p:cNvPr>
          <p:cNvPicPr>
            <a:picLocks noChangeAspect="1"/>
          </p:cNvPicPr>
          <p:nvPr/>
        </p:nvPicPr>
        <p:blipFill>
          <a:blip r:embed="rId6"/>
          <a:stretch>
            <a:fillRect/>
          </a:stretch>
        </p:blipFill>
        <p:spPr>
          <a:xfrm>
            <a:off x="1159668" y="1537310"/>
            <a:ext cx="6667500" cy="4400550"/>
          </a:xfrm>
          <a:prstGeom prst="rect">
            <a:avLst/>
          </a:prstGeom>
        </p:spPr>
      </p:pic>
      <p:sp>
        <p:nvSpPr>
          <p:cNvPr id="21" name="Rectangle 20">
            <a:extLst>
              <a:ext uri="{FF2B5EF4-FFF2-40B4-BE49-F238E27FC236}">
                <a16:creationId xmlns:a16="http://schemas.microsoft.com/office/drawing/2014/main" id="{EBFF577E-A9CC-4300-AB73-92D677D6F196}"/>
              </a:ext>
            </a:extLst>
          </p:cNvPr>
          <p:cNvSpPr/>
          <p:nvPr/>
        </p:nvSpPr>
        <p:spPr>
          <a:xfrm>
            <a:off x="4660363" y="1711004"/>
            <a:ext cx="2857500" cy="146685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tx1"/>
                </a:solidFill>
                <a:latin typeface="Comic Sans MS" panose="030F0702030302020204" pitchFamily="66" charset="0"/>
              </a:rPr>
              <a:t>pail</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Review </a:t>
            </a:r>
          </a:p>
        </p:txBody>
      </p:sp>
      <p:sp>
        <p:nvSpPr>
          <p:cNvPr id="3" name="Rectangle: Rounded Corners 2">
            <a:extLst>
              <a:ext uri="{FF2B5EF4-FFF2-40B4-BE49-F238E27FC236}">
                <a16:creationId xmlns:a16="http://schemas.microsoft.com/office/drawing/2014/main" id="{8C9F027C-F377-4284-A116-14250285E3D0}"/>
              </a:ext>
            </a:extLst>
          </p:cNvPr>
          <p:cNvSpPr/>
          <p:nvPr/>
        </p:nvSpPr>
        <p:spPr>
          <a:xfrm>
            <a:off x="923925" y="1838325"/>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know</a:t>
            </a:r>
          </a:p>
        </p:txBody>
      </p:sp>
      <p:sp>
        <p:nvSpPr>
          <p:cNvPr id="4" name="Rectangle: Rounded Corners 3">
            <a:extLst>
              <a:ext uri="{FF2B5EF4-FFF2-40B4-BE49-F238E27FC236}">
                <a16:creationId xmlns:a16="http://schemas.microsoft.com/office/drawing/2014/main" id="{FA753432-254F-4BC0-8714-8FBB62982E24}"/>
              </a:ext>
            </a:extLst>
          </p:cNvPr>
          <p:cNvSpPr/>
          <p:nvPr/>
        </p:nvSpPr>
        <p:spPr>
          <a:xfrm>
            <a:off x="990600" y="1816497"/>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old</a:t>
            </a:r>
          </a:p>
        </p:txBody>
      </p:sp>
      <p:sp>
        <p:nvSpPr>
          <p:cNvPr id="5" name="Rectangle: Rounded Corners 4">
            <a:extLst>
              <a:ext uri="{FF2B5EF4-FFF2-40B4-BE49-F238E27FC236}">
                <a16:creationId xmlns:a16="http://schemas.microsoft.com/office/drawing/2014/main" id="{36E835EF-8606-461D-8C0B-A3714E857570}"/>
              </a:ext>
            </a:extLst>
          </p:cNvPr>
          <p:cNvSpPr/>
          <p:nvPr/>
        </p:nvSpPr>
        <p:spPr>
          <a:xfrm>
            <a:off x="1066800" y="1794669"/>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round</a:t>
            </a:r>
          </a:p>
        </p:txBody>
      </p:sp>
      <p:sp>
        <p:nvSpPr>
          <p:cNvPr id="6" name="Rectangle: Rounded Corners 5">
            <a:extLst>
              <a:ext uri="{FF2B5EF4-FFF2-40B4-BE49-F238E27FC236}">
                <a16:creationId xmlns:a16="http://schemas.microsoft.com/office/drawing/2014/main" id="{0A9883CE-3DCF-404C-A2D1-1591519A6663}"/>
              </a:ext>
            </a:extLst>
          </p:cNvPr>
          <p:cNvSpPr/>
          <p:nvPr/>
        </p:nvSpPr>
        <p:spPr>
          <a:xfrm>
            <a:off x="923925" y="1794669"/>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them</a:t>
            </a:r>
          </a:p>
        </p:txBody>
      </p:sp>
      <p:sp>
        <p:nvSpPr>
          <p:cNvPr id="7" name="Rectangle: Rounded Corners 6">
            <a:extLst>
              <a:ext uri="{FF2B5EF4-FFF2-40B4-BE49-F238E27FC236}">
                <a16:creationId xmlns:a16="http://schemas.microsoft.com/office/drawing/2014/main" id="{2A01D772-6BD8-4743-8EC6-B3825A4225E7}"/>
              </a:ext>
            </a:extLst>
          </p:cNvPr>
          <p:cNvSpPr/>
          <p:nvPr/>
        </p:nvSpPr>
        <p:spPr>
          <a:xfrm>
            <a:off x="933450" y="1750218"/>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when</a:t>
            </a:r>
          </a:p>
        </p:txBody>
      </p:sp>
      <p:sp>
        <p:nvSpPr>
          <p:cNvPr id="9" name="Rectangle: Rounded Corners 8">
            <a:extLst>
              <a:ext uri="{FF2B5EF4-FFF2-40B4-BE49-F238E27FC236}">
                <a16:creationId xmlns:a16="http://schemas.microsoft.com/office/drawing/2014/main" id="{92357236-FDAC-49BE-A585-D990BE621441}"/>
              </a:ext>
            </a:extLst>
          </p:cNvPr>
          <p:cNvSpPr/>
          <p:nvPr/>
        </p:nvSpPr>
        <p:spPr>
          <a:xfrm>
            <a:off x="914400" y="1745058"/>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again</a:t>
            </a:r>
          </a:p>
        </p:txBody>
      </p:sp>
      <p:sp>
        <p:nvSpPr>
          <p:cNvPr id="10" name="Rectangle: Rounded Corners 9">
            <a:extLst>
              <a:ext uri="{FF2B5EF4-FFF2-40B4-BE49-F238E27FC236}">
                <a16:creationId xmlns:a16="http://schemas.microsoft.com/office/drawing/2014/main" id="{5AD7C562-9D4B-41FF-80BA-CE81856177C4}"/>
              </a:ext>
            </a:extLst>
          </p:cNvPr>
          <p:cNvSpPr/>
          <p:nvPr/>
        </p:nvSpPr>
        <p:spPr>
          <a:xfrm>
            <a:off x="981075" y="1791692"/>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by</a:t>
            </a:r>
          </a:p>
        </p:txBody>
      </p:sp>
      <p:sp>
        <p:nvSpPr>
          <p:cNvPr id="11" name="Rectangle: Rounded Corners 10">
            <a:extLst>
              <a:ext uri="{FF2B5EF4-FFF2-40B4-BE49-F238E27FC236}">
                <a16:creationId xmlns:a16="http://schemas.microsoft.com/office/drawing/2014/main" id="{B7327373-EEDF-4997-94FC-5B0878D4B47E}"/>
              </a:ext>
            </a:extLst>
          </p:cNvPr>
          <p:cNvSpPr/>
          <p:nvPr/>
        </p:nvSpPr>
        <p:spPr>
          <a:xfrm>
            <a:off x="1009650" y="1816497"/>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give</a:t>
            </a:r>
          </a:p>
        </p:txBody>
      </p:sp>
      <p:sp>
        <p:nvSpPr>
          <p:cNvPr id="12" name="Rectangle: Rounded Corners 11">
            <a:extLst>
              <a:ext uri="{FF2B5EF4-FFF2-40B4-BE49-F238E27FC236}">
                <a16:creationId xmlns:a16="http://schemas.microsoft.com/office/drawing/2014/main" id="{B941F3EE-6B58-472E-97D3-EDDE2415B92E}"/>
              </a:ext>
            </a:extLst>
          </p:cNvPr>
          <p:cNvSpPr/>
          <p:nvPr/>
        </p:nvSpPr>
        <p:spPr>
          <a:xfrm>
            <a:off x="1019175" y="1827411"/>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let</a:t>
            </a:r>
          </a:p>
        </p:txBody>
      </p:sp>
      <p:sp>
        <p:nvSpPr>
          <p:cNvPr id="13" name="Rectangle: Rounded Corners 12">
            <a:extLst>
              <a:ext uri="{FF2B5EF4-FFF2-40B4-BE49-F238E27FC236}">
                <a16:creationId xmlns:a16="http://schemas.microsoft.com/office/drawing/2014/main" id="{BE18B8F8-2724-46A4-BBC5-67336B5EA22C}"/>
              </a:ext>
            </a:extLst>
          </p:cNvPr>
          <p:cNvSpPr/>
          <p:nvPr/>
        </p:nvSpPr>
        <p:spPr>
          <a:xfrm>
            <a:off x="971550" y="1780778"/>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once</a:t>
            </a:r>
          </a:p>
        </p:txBody>
      </p:sp>
      <p:sp>
        <p:nvSpPr>
          <p:cNvPr id="14" name="Rectangle: Rounded Corners 13">
            <a:extLst>
              <a:ext uri="{FF2B5EF4-FFF2-40B4-BE49-F238E27FC236}">
                <a16:creationId xmlns:a16="http://schemas.microsoft.com/office/drawing/2014/main" id="{B62E7B26-5434-4D02-BFAF-596D7306D635}"/>
              </a:ext>
            </a:extLst>
          </p:cNvPr>
          <p:cNvSpPr/>
          <p:nvPr/>
        </p:nvSpPr>
        <p:spPr>
          <a:xfrm>
            <a:off x="1000125" y="1744461"/>
            <a:ext cx="7581900" cy="4164012"/>
          </a:xfrm>
          <a:prstGeom prst="roundRect">
            <a:avLst/>
          </a:prstGeom>
          <a:solidFill>
            <a:schemeClr val="accent6">
              <a:lumMod val="60000"/>
              <a:lumOff val="4000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800" dirty="0">
                <a:solidFill>
                  <a:schemeClr val="bg1"/>
                </a:solidFill>
                <a:latin typeface="Comic Sans MS" panose="030F0702030302020204" pitchFamily="66" charset="0"/>
              </a:rPr>
              <a:t>same</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Practice </a:t>
            </a:r>
          </a:p>
        </p:txBody>
      </p:sp>
      <p:sp>
        <p:nvSpPr>
          <p:cNvPr id="3" name="Rectangle: Rounded Corners 2">
            <a:extLst>
              <a:ext uri="{FF2B5EF4-FFF2-40B4-BE49-F238E27FC236}">
                <a16:creationId xmlns:a16="http://schemas.microsoft.com/office/drawing/2014/main" id="{31C1222D-74FE-48F7-B1F1-11B7E87C950E}"/>
              </a:ext>
            </a:extLst>
          </p:cNvPr>
          <p:cNvSpPr/>
          <p:nvPr/>
        </p:nvSpPr>
        <p:spPr>
          <a:xfrm>
            <a:off x="323850" y="1685925"/>
            <a:ext cx="8162925" cy="4972050"/>
          </a:xfrm>
          <a:prstGeom prst="roundRec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The old lady needed help crossing the street. </a:t>
            </a:r>
          </a:p>
        </p:txBody>
      </p:sp>
      <p:pic>
        <p:nvPicPr>
          <p:cNvPr id="5" name="Graphic 4" descr="Checkmark with solid fill">
            <a:extLst>
              <a:ext uri="{FF2B5EF4-FFF2-40B4-BE49-F238E27FC236}">
                <a16:creationId xmlns:a16="http://schemas.microsoft.com/office/drawing/2014/main" id="{92481D38-EFDE-4BFB-AB9F-AC776F6F8F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0736" y="1562099"/>
            <a:ext cx="2228851" cy="2228851"/>
          </a:xfrm>
          <a:prstGeom prst="rect">
            <a:avLst/>
          </a:prstGeom>
        </p:spPr>
      </p:pic>
      <p:sp>
        <p:nvSpPr>
          <p:cNvPr id="6" name="Rectangle: Rounded Corners 5">
            <a:extLst>
              <a:ext uri="{FF2B5EF4-FFF2-40B4-BE49-F238E27FC236}">
                <a16:creationId xmlns:a16="http://schemas.microsoft.com/office/drawing/2014/main" id="{3BCB848C-69F7-473D-93C4-77D8FDB7F660}"/>
              </a:ext>
            </a:extLst>
          </p:cNvPr>
          <p:cNvSpPr/>
          <p:nvPr/>
        </p:nvSpPr>
        <p:spPr>
          <a:xfrm>
            <a:off x="323849" y="1685925"/>
            <a:ext cx="8162925" cy="4972050"/>
          </a:xfrm>
          <a:prstGeom prst="roundRec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A square is a round object. </a:t>
            </a:r>
          </a:p>
        </p:txBody>
      </p:sp>
      <p:pic>
        <p:nvPicPr>
          <p:cNvPr id="8" name="Graphic 7" descr="Close with solid fill">
            <a:extLst>
              <a:ext uri="{FF2B5EF4-FFF2-40B4-BE49-F238E27FC236}">
                <a16:creationId xmlns:a16="http://schemas.microsoft.com/office/drawing/2014/main" id="{F8C1196C-22EB-4901-827A-BE17FDF7E0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3537" y="1562099"/>
            <a:ext cx="2686050" cy="2686050"/>
          </a:xfrm>
          <a:prstGeom prst="rect">
            <a:avLst/>
          </a:prstGeom>
        </p:spPr>
      </p:pic>
      <p:sp>
        <p:nvSpPr>
          <p:cNvPr id="9" name="Rectangle: Rounded Corners 8">
            <a:extLst>
              <a:ext uri="{FF2B5EF4-FFF2-40B4-BE49-F238E27FC236}">
                <a16:creationId xmlns:a16="http://schemas.microsoft.com/office/drawing/2014/main" id="{F9C5A94D-4D9D-4E8F-84CE-EE5DFF0EB0AB}"/>
              </a:ext>
            </a:extLst>
          </p:cNvPr>
          <p:cNvSpPr/>
          <p:nvPr/>
        </p:nvSpPr>
        <p:spPr>
          <a:xfrm>
            <a:off x="323848" y="1685925"/>
            <a:ext cx="8162925" cy="4972050"/>
          </a:xfrm>
          <a:prstGeom prst="roundRec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Look at them running up the hill!</a:t>
            </a:r>
          </a:p>
        </p:txBody>
      </p:sp>
      <p:pic>
        <p:nvPicPr>
          <p:cNvPr id="10" name="Graphic 9" descr="Checkmark with solid fill">
            <a:extLst>
              <a:ext uri="{FF2B5EF4-FFF2-40B4-BE49-F238E27FC236}">
                <a16:creationId xmlns:a16="http://schemas.microsoft.com/office/drawing/2014/main" id="{6591E4BF-4248-413B-8FF6-71AE73CEDC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2150" y="1562099"/>
            <a:ext cx="2228851" cy="2228851"/>
          </a:xfrm>
          <a:prstGeom prst="rect">
            <a:avLst/>
          </a:prstGeom>
        </p:spPr>
      </p:pic>
      <p:sp>
        <p:nvSpPr>
          <p:cNvPr id="11" name="Rectangle: Rounded Corners 10">
            <a:extLst>
              <a:ext uri="{FF2B5EF4-FFF2-40B4-BE49-F238E27FC236}">
                <a16:creationId xmlns:a16="http://schemas.microsoft.com/office/drawing/2014/main" id="{1936F5F7-1FBC-467A-BAB9-8B09ED18AB9B}"/>
              </a:ext>
            </a:extLst>
          </p:cNvPr>
          <p:cNvSpPr/>
          <p:nvPr/>
        </p:nvSpPr>
        <p:spPr>
          <a:xfrm>
            <a:off x="323850" y="1685925"/>
            <a:ext cx="8162925" cy="4972050"/>
          </a:xfrm>
          <a:prstGeom prst="roundRec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When I grow up, I want to be a police officer. </a:t>
            </a:r>
          </a:p>
        </p:txBody>
      </p:sp>
      <p:pic>
        <p:nvPicPr>
          <p:cNvPr id="12" name="Graphic 11" descr="Checkmark with solid fill">
            <a:extLst>
              <a:ext uri="{FF2B5EF4-FFF2-40B4-BE49-F238E27FC236}">
                <a16:creationId xmlns:a16="http://schemas.microsoft.com/office/drawing/2014/main" id="{59659486-AFAC-4257-93FC-C2FBB685A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4550" y="1714499"/>
            <a:ext cx="2228851" cy="2228851"/>
          </a:xfrm>
          <a:prstGeom prst="rect">
            <a:avLst/>
          </a:prstGeom>
        </p:spPr>
      </p:pic>
      <p:sp>
        <p:nvSpPr>
          <p:cNvPr id="13" name="Rectangle: Rounded Corners 12">
            <a:extLst>
              <a:ext uri="{FF2B5EF4-FFF2-40B4-BE49-F238E27FC236}">
                <a16:creationId xmlns:a16="http://schemas.microsoft.com/office/drawing/2014/main" id="{0FB03E43-6C7A-4F92-8D68-E82A3ED96FBB}"/>
              </a:ext>
            </a:extLst>
          </p:cNvPr>
          <p:cNvSpPr/>
          <p:nvPr/>
        </p:nvSpPr>
        <p:spPr>
          <a:xfrm>
            <a:off x="323850" y="1685925"/>
            <a:ext cx="8162925" cy="4972050"/>
          </a:xfrm>
          <a:prstGeom prst="roundRec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Do I have to remind you again? </a:t>
            </a:r>
          </a:p>
        </p:txBody>
      </p:sp>
      <p:pic>
        <p:nvPicPr>
          <p:cNvPr id="14" name="Graphic 13" descr="Checkmark with solid fill">
            <a:extLst>
              <a:ext uri="{FF2B5EF4-FFF2-40B4-BE49-F238E27FC236}">
                <a16:creationId xmlns:a16="http://schemas.microsoft.com/office/drawing/2014/main" id="{D4CF1EE3-596F-420B-884D-7B9D2A10E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6443" y="1590673"/>
            <a:ext cx="2228851" cy="2228851"/>
          </a:xfrm>
          <a:prstGeom prst="rect">
            <a:avLst/>
          </a:prstGeom>
        </p:spPr>
      </p:pic>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The Retelling Hand  </a:t>
            </a:r>
          </a:p>
        </p:txBody>
      </p:sp>
      <p:pic>
        <p:nvPicPr>
          <p:cNvPr id="6" name="Graphic 5" descr="Hand outline">
            <a:extLst>
              <a:ext uri="{FF2B5EF4-FFF2-40B4-BE49-F238E27FC236}">
                <a16:creationId xmlns:a16="http://schemas.microsoft.com/office/drawing/2014/main" id="{FD247221-744C-4C12-A611-3C7A2C8026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3782" y="1417638"/>
            <a:ext cx="6156435" cy="6156435"/>
          </a:xfrm>
          <a:prstGeom prst="rect">
            <a:avLst/>
          </a:prstGeom>
        </p:spPr>
      </p:pic>
      <p:sp>
        <p:nvSpPr>
          <p:cNvPr id="7" name="Rectangle: Rounded Corners 6">
            <a:extLst>
              <a:ext uri="{FF2B5EF4-FFF2-40B4-BE49-F238E27FC236}">
                <a16:creationId xmlns:a16="http://schemas.microsoft.com/office/drawing/2014/main" id="{D30925FB-47E9-40E7-B2B6-49EFD492CF09}"/>
              </a:ext>
            </a:extLst>
          </p:cNvPr>
          <p:cNvSpPr/>
          <p:nvPr/>
        </p:nvSpPr>
        <p:spPr>
          <a:xfrm>
            <a:off x="0" y="1535879"/>
            <a:ext cx="2644726" cy="46539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Characters</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Who is in the story. List people, animals, or creatures. </a:t>
            </a:r>
          </a:p>
        </p:txBody>
      </p:sp>
      <p:sp>
        <p:nvSpPr>
          <p:cNvPr id="28" name="Rectangle: Rounded Corners 27">
            <a:extLst>
              <a:ext uri="{FF2B5EF4-FFF2-40B4-BE49-F238E27FC236}">
                <a16:creationId xmlns:a16="http://schemas.microsoft.com/office/drawing/2014/main" id="{B8025EFF-70F6-4899-8627-067909D747B9}"/>
              </a:ext>
            </a:extLst>
          </p:cNvPr>
          <p:cNvSpPr/>
          <p:nvPr/>
        </p:nvSpPr>
        <p:spPr>
          <a:xfrm>
            <a:off x="543970" y="1377511"/>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Setting: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when and where the story took place. </a:t>
            </a:r>
          </a:p>
        </p:txBody>
      </p:sp>
      <p:sp>
        <p:nvSpPr>
          <p:cNvPr id="29" name="Rectangle: Rounded Corners 28">
            <a:extLst>
              <a:ext uri="{FF2B5EF4-FFF2-40B4-BE49-F238E27FC236}">
                <a16:creationId xmlns:a16="http://schemas.microsoft.com/office/drawing/2014/main" id="{02188362-3539-415A-A56D-88AECC0FF2A4}"/>
              </a:ext>
            </a:extLst>
          </p:cNvPr>
          <p:cNvSpPr/>
          <p:nvPr/>
        </p:nvSpPr>
        <p:spPr>
          <a:xfrm>
            <a:off x="1087940" y="117138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Problem: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went wrong in the story?  </a:t>
            </a:r>
          </a:p>
        </p:txBody>
      </p:sp>
      <p:sp>
        <p:nvSpPr>
          <p:cNvPr id="30" name="Rectangle: Rounded Corners 29">
            <a:extLst>
              <a:ext uri="{FF2B5EF4-FFF2-40B4-BE49-F238E27FC236}">
                <a16:creationId xmlns:a16="http://schemas.microsoft.com/office/drawing/2014/main" id="{32397E7D-2226-442E-99A8-DF5A87C3A8AB}"/>
              </a:ext>
            </a:extLst>
          </p:cNvPr>
          <p:cNvSpPr/>
          <p:nvPr/>
        </p:nvSpPr>
        <p:spPr>
          <a:xfrm>
            <a:off x="2027840" y="2872357"/>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BME: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Recall details about the beginning, middle, and end of the story. </a:t>
            </a:r>
          </a:p>
        </p:txBody>
      </p:sp>
      <p:sp>
        <p:nvSpPr>
          <p:cNvPr id="31" name="Rectangle: Rounded Corners 30">
            <a:extLst>
              <a:ext uri="{FF2B5EF4-FFF2-40B4-BE49-F238E27FC236}">
                <a16:creationId xmlns:a16="http://schemas.microsoft.com/office/drawing/2014/main" id="{453157DC-6017-4506-ADD6-F10BBD440913}"/>
              </a:ext>
            </a:extLst>
          </p:cNvPr>
          <p:cNvSpPr/>
          <p:nvPr/>
        </p:nvSpPr>
        <p:spPr>
          <a:xfrm>
            <a:off x="4544350" y="342782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Solution: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Explain about how the problem in the story was resolved. </a:t>
            </a:r>
          </a:p>
        </p:txBody>
      </p:sp>
      <p:pic>
        <p:nvPicPr>
          <p:cNvPr id="4" name="Picture 3" descr="Ripe pumpkins in a field at sunset">
            <a:extLst>
              <a:ext uri="{FF2B5EF4-FFF2-40B4-BE49-F238E27FC236}">
                <a16:creationId xmlns:a16="http://schemas.microsoft.com/office/drawing/2014/main" id="{4CE17738-AAA5-4380-81F6-CAE0C0B5B713}"/>
              </a:ext>
            </a:extLst>
          </p:cNvPr>
          <p:cNvPicPr>
            <a:picLocks noChangeAspect="1"/>
          </p:cNvPicPr>
          <p:nvPr/>
        </p:nvPicPr>
        <p:blipFill>
          <a:blip r:embed="rId5"/>
          <a:stretch>
            <a:fillRect/>
          </a:stretch>
        </p:blipFill>
        <p:spPr>
          <a:xfrm>
            <a:off x="0" y="1774814"/>
            <a:ext cx="9144000" cy="4455098"/>
          </a:xfrm>
          <a:prstGeom prst="rect">
            <a:avLst/>
          </a:prstGeom>
        </p:spPr>
      </p:pic>
    </p:spTree>
    <p:extLst>
      <p:ext uri="{BB962C8B-B14F-4D97-AF65-F5344CB8AC3E}">
        <p14:creationId xmlns:p14="http://schemas.microsoft.com/office/powerpoint/2010/main" val="87029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a:xfrm>
            <a:off x="457200" y="193674"/>
            <a:ext cx="8229600" cy="1143000"/>
          </a:xfrm>
        </p:spPr>
        <p:txBody>
          <a:bodyPr/>
          <a:lstStyle/>
          <a:p>
            <a:r>
              <a:rPr lang="en-US" dirty="0">
                <a:latin typeface="Comic Sans MS" panose="030F0702030302020204" pitchFamily="66" charset="0"/>
              </a:rPr>
              <a:t>Grammar </a:t>
            </a:r>
          </a:p>
        </p:txBody>
      </p:sp>
      <p:pic>
        <p:nvPicPr>
          <p:cNvPr id="4" name="Picture 3" descr="Child wearing glasses">
            <a:extLst>
              <a:ext uri="{FF2B5EF4-FFF2-40B4-BE49-F238E27FC236}">
                <a16:creationId xmlns:a16="http://schemas.microsoft.com/office/drawing/2014/main" id="{898E1501-BF1F-4DA8-8D89-AB44A9C45768}"/>
              </a:ext>
            </a:extLst>
          </p:cNvPr>
          <p:cNvPicPr>
            <a:picLocks noChangeAspect="1"/>
          </p:cNvPicPr>
          <p:nvPr/>
        </p:nvPicPr>
        <p:blipFill>
          <a:blip r:embed="rId3"/>
          <a:stretch>
            <a:fillRect/>
          </a:stretch>
        </p:blipFill>
        <p:spPr>
          <a:xfrm>
            <a:off x="1278463" y="1123953"/>
            <a:ext cx="6486525" cy="4324350"/>
          </a:xfrm>
          <a:prstGeom prst="rect">
            <a:avLst/>
          </a:prstGeom>
        </p:spPr>
      </p:pic>
      <p:sp>
        <p:nvSpPr>
          <p:cNvPr id="5" name="Rectangle: Rounded Corners 4">
            <a:extLst>
              <a:ext uri="{FF2B5EF4-FFF2-40B4-BE49-F238E27FC236}">
                <a16:creationId xmlns:a16="http://schemas.microsoft.com/office/drawing/2014/main" id="{BA2C42F9-FB4F-46A8-8FD2-3A2E79FD8673}"/>
              </a:ext>
            </a:extLst>
          </p:cNvPr>
          <p:cNvSpPr/>
          <p:nvPr/>
        </p:nvSpPr>
        <p:spPr>
          <a:xfrm>
            <a:off x="1910188" y="5567365"/>
            <a:ext cx="1874557" cy="120332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Common Noun </a:t>
            </a:r>
          </a:p>
        </p:txBody>
      </p:sp>
      <p:sp>
        <p:nvSpPr>
          <p:cNvPr id="6" name="Rectangle: Rounded Corners 5">
            <a:extLst>
              <a:ext uri="{FF2B5EF4-FFF2-40B4-BE49-F238E27FC236}">
                <a16:creationId xmlns:a16="http://schemas.microsoft.com/office/drawing/2014/main" id="{C84B05E4-D5F8-4C63-B383-0B836261DE9E}"/>
              </a:ext>
            </a:extLst>
          </p:cNvPr>
          <p:cNvSpPr/>
          <p:nvPr/>
        </p:nvSpPr>
        <p:spPr>
          <a:xfrm>
            <a:off x="5412057" y="5567365"/>
            <a:ext cx="1874557" cy="120332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Proper Noun</a:t>
            </a:r>
          </a:p>
        </p:txBody>
      </p:sp>
      <p:sp>
        <p:nvSpPr>
          <p:cNvPr id="20" name="Rectangle: Rounded Corners 19">
            <a:extLst>
              <a:ext uri="{FF2B5EF4-FFF2-40B4-BE49-F238E27FC236}">
                <a16:creationId xmlns:a16="http://schemas.microsoft.com/office/drawing/2014/main" id="{A2BF2D72-98F3-4194-B714-3BCEF646EE32}"/>
              </a:ext>
            </a:extLst>
          </p:cNvPr>
          <p:cNvSpPr/>
          <p:nvPr/>
        </p:nvSpPr>
        <p:spPr>
          <a:xfrm>
            <a:off x="5004534" y="2431256"/>
            <a:ext cx="1874557" cy="120332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Common Noun </a:t>
            </a:r>
          </a:p>
        </p:txBody>
      </p:sp>
      <p:pic>
        <p:nvPicPr>
          <p:cNvPr id="9" name="Picture 8" descr="Child wearing eyeglasses">
            <a:extLst>
              <a:ext uri="{FF2B5EF4-FFF2-40B4-BE49-F238E27FC236}">
                <a16:creationId xmlns:a16="http://schemas.microsoft.com/office/drawing/2014/main" id="{21B9C3A3-4069-4BA5-838A-395895BFF1C7}"/>
              </a:ext>
            </a:extLst>
          </p:cNvPr>
          <p:cNvPicPr>
            <a:picLocks noChangeAspect="1"/>
          </p:cNvPicPr>
          <p:nvPr/>
        </p:nvPicPr>
        <p:blipFill>
          <a:blip r:embed="rId4"/>
          <a:stretch>
            <a:fillRect/>
          </a:stretch>
        </p:blipFill>
        <p:spPr>
          <a:xfrm>
            <a:off x="1287461" y="1123954"/>
            <a:ext cx="6477527" cy="4324349"/>
          </a:xfrm>
          <a:prstGeom prst="rect">
            <a:avLst/>
          </a:prstGeom>
        </p:spPr>
      </p:pic>
      <p:sp>
        <p:nvSpPr>
          <p:cNvPr id="21" name="Rectangle: Rounded Corners 20">
            <a:extLst>
              <a:ext uri="{FF2B5EF4-FFF2-40B4-BE49-F238E27FC236}">
                <a16:creationId xmlns:a16="http://schemas.microsoft.com/office/drawing/2014/main" id="{5287FA77-86E0-4E0A-8D64-FF1B08F6C3A0}"/>
              </a:ext>
            </a:extLst>
          </p:cNvPr>
          <p:cNvSpPr/>
          <p:nvPr/>
        </p:nvSpPr>
        <p:spPr>
          <a:xfrm>
            <a:off x="1560874" y="1546438"/>
            <a:ext cx="1874557" cy="120332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Common Noun </a:t>
            </a:r>
          </a:p>
        </p:txBody>
      </p:sp>
      <p:pic>
        <p:nvPicPr>
          <p:cNvPr id="12" name="Picture 11" descr="Child with eyeglasses">
            <a:extLst>
              <a:ext uri="{FF2B5EF4-FFF2-40B4-BE49-F238E27FC236}">
                <a16:creationId xmlns:a16="http://schemas.microsoft.com/office/drawing/2014/main" id="{5850B781-D0A1-4F2C-854A-297F9D5CBE13}"/>
              </a:ext>
            </a:extLst>
          </p:cNvPr>
          <p:cNvPicPr>
            <a:picLocks noChangeAspect="1"/>
          </p:cNvPicPr>
          <p:nvPr/>
        </p:nvPicPr>
        <p:blipFill>
          <a:blip r:embed="rId5"/>
          <a:stretch>
            <a:fillRect/>
          </a:stretch>
        </p:blipFill>
        <p:spPr>
          <a:xfrm>
            <a:off x="1287461" y="1100140"/>
            <a:ext cx="6486525" cy="4324350"/>
          </a:xfrm>
          <a:prstGeom prst="rect">
            <a:avLst/>
          </a:prstGeom>
        </p:spPr>
      </p:pic>
      <p:sp>
        <p:nvSpPr>
          <p:cNvPr id="22" name="Rectangle: Rounded Corners 21">
            <a:extLst>
              <a:ext uri="{FF2B5EF4-FFF2-40B4-BE49-F238E27FC236}">
                <a16:creationId xmlns:a16="http://schemas.microsoft.com/office/drawing/2014/main" id="{ACF01551-FAC9-46BB-957D-EE7B6E25E606}"/>
              </a:ext>
            </a:extLst>
          </p:cNvPr>
          <p:cNvSpPr/>
          <p:nvPr/>
        </p:nvSpPr>
        <p:spPr>
          <a:xfrm>
            <a:off x="1618545" y="1522625"/>
            <a:ext cx="1874557" cy="118110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Proper Noun</a:t>
            </a:r>
          </a:p>
        </p:txBody>
      </p:sp>
      <p:pic>
        <p:nvPicPr>
          <p:cNvPr id="15" name="Picture 14" descr="Closeup portrait of a pouting dog in pink background">
            <a:extLst>
              <a:ext uri="{FF2B5EF4-FFF2-40B4-BE49-F238E27FC236}">
                <a16:creationId xmlns:a16="http://schemas.microsoft.com/office/drawing/2014/main" id="{C71E0A72-4E92-4BA5-A06E-DDEC70C70F65}"/>
              </a:ext>
            </a:extLst>
          </p:cNvPr>
          <p:cNvPicPr>
            <a:picLocks noChangeAspect="1"/>
          </p:cNvPicPr>
          <p:nvPr/>
        </p:nvPicPr>
        <p:blipFill>
          <a:blip r:embed="rId6"/>
          <a:stretch>
            <a:fillRect/>
          </a:stretch>
        </p:blipFill>
        <p:spPr>
          <a:xfrm>
            <a:off x="1262202" y="1100140"/>
            <a:ext cx="6502786" cy="4371975"/>
          </a:xfrm>
          <a:prstGeom prst="rect">
            <a:avLst/>
          </a:prstGeom>
        </p:spPr>
      </p:pic>
      <p:sp>
        <p:nvSpPr>
          <p:cNvPr id="23" name="Rectangle: Rounded Corners 22">
            <a:extLst>
              <a:ext uri="{FF2B5EF4-FFF2-40B4-BE49-F238E27FC236}">
                <a16:creationId xmlns:a16="http://schemas.microsoft.com/office/drawing/2014/main" id="{427BA160-CF6A-467A-8FD7-0DB7585EDCED}"/>
              </a:ext>
            </a:extLst>
          </p:cNvPr>
          <p:cNvSpPr/>
          <p:nvPr/>
        </p:nvSpPr>
        <p:spPr>
          <a:xfrm>
            <a:off x="5750545" y="3256758"/>
            <a:ext cx="1874557" cy="120332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Common Noun </a:t>
            </a:r>
          </a:p>
        </p:txBody>
      </p:sp>
      <p:pic>
        <p:nvPicPr>
          <p:cNvPr id="18" name="Picture 17" descr="Dog in cornfield">
            <a:extLst>
              <a:ext uri="{FF2B5EF4-FFF2-40B4-BE49-F238E27FC236}">
                <a16:creationId xmlns:a16="http://schemas.microsoft.com/office/drawing/2014/main" id="{66A773A1-39EB-4D7B-AA96-6D278DDC22F3}"/>
              </a:ext>
            </a:extLst>
          </p:cNvPr>
          <p:cNvPicPr>
            <a:picLocks noChangeAspect="1"/>
          </p:cNvPicPr>
          <p:nvPr/>
        </p:nvPicPr>
        <p:blipFill>
          <a:blip r:embed="rId7"/>
          <a:stretch>
            <a:fillRect/>
          </a:stretch>
        </p:blipFill>
        <p:spPr>
          <a:xfrm>
            <a:off x="1258885" y="1100140"/>
            <a:ext cx="6543675" cy="4419599"/>
          </a:xfrm>
          <a:prstGeom prst="rect">
            <a:avLst/>
          </a:prstGeom>
        </p:spPr>
      </p:pic>
      <p:sp>
        <p:nvSpPr>
          <p:cNvPr id="24" name="Rectangle: Rounded Corners 23">
            <a:extLst>
              <a:ext uri="{FF2B5EF4-FFF2-40B4-BE49-F238E27FC236}">
                <a16:creationId xmlns:a16="http://schemas.microsoft.com/office/drawing/2014/main" id="{B284F8F6-FCE8-46D6-9C59-3CB5D76B0FCA}"/>
              </a:ext>
            </a:extLst>
          </p:cNvPr>
          <p:cNvSpPr/>
          <p:nvPr/>
        </p:nvSpPr>
        <p:spPr>
          <a:xfrm>
            <a:off x="5535871" y="2935680"/>
            <a:ext cx="1874557" cy="118110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Proper Noun</a:t>
            </a:r>
          </a:p>
        </p:txBody>
      </p:sp>
      <p:pic>
        <p:nvPicPr>
          <p:cNvPr id="26" name="Picture 25" descr="Urban skyline in with distant view of empire state building">
            <a:extLst>
              <a:ext uri="{FF2B5EF4-FFF2-40B4-BE49-F238E27FC236}">
                <a16:creationId xmlns:a16="http://schemas.microsoft.com/office/drawing/2014/main" id="{F5BFF3EF-6F36-4B67-9144-EF77118EAF95}"/>
              </a:ext>
            </a:extLst>
          </p:cNvPr>
          <p:cNvPicPr>
            <a:picLocks noChangeAspect="1"/>
          </p:cNvPicPr>
          <p:nvPr/>
        </p:nvPicPr>
        <p:blipFill>
          <a:blip r:embed="rId8"/>
          <a:stretch>
            <a:fillRect/>
          </a:stretch>
        </p:blipFill>
        <p:spPr>
          <a:xfrm>
            <a:off x="1171541" y="1076327"/>
            <a:ext cx="6684998" cy="4419599"/>
          </a:xfrm>
          <a:prstGeom prst="rect">
            <a:avLst/>
          </a:prstGeom>
        </p:spPr>
      </p:pic>
      <p:sp>
        <p:nvSpPr>
          <p:cNvPr id="27" name="Rectangle: Rounded Corners 26">
            <a:extLst>
              <a:ext uri="{FF2B5EF4-FFF2-40B4-BE49-F238E27FC236}">
                <a16:creationId xmlns:a16="http://schemas.microsoft.com/office/drawing/2014/main" id="{1C300F79-196E-4770-9F5D-B848FB28E784}"/>
              </a:ext>
            </a:extLst>
          </p:cNvPr>
          <p:cNvSpPr/>
          <p:nvPr/>
        </p:nvSpPr>
        <p:spPr>
          <a:xfrm>
            <a:off x="1755942" y="2684464"/>
            <a:ext cx="1874557" cy="120332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Common Noun </a:t>
            </a:r>
          </a:p>
        </p:txBody>
      </p:sp>
      <p:pic>
        <p:nvPicPr>
          <p:cNvPr id="29" name="Picture 28" descr="Coin operated binoculars overlook city at night">
            <a:extLst>
              <a:ext uri="{FF2B5EF4-FFF2-40B4-BE49-F238E27FC236}">
                <a16:creationId xmlns:a16="http://schemas.microsoft.com/office/drawing/2014/main" id="{57C4DADA-5B9B-456F-A6A8-4015701595C8}"/>
              </a:ext>
            </a:extLst>
          </p:cNvPr>
          <p:cNvPicPr>
            <a:picLocks noChangeAspect="1"/>
          </p:cNvPicPr>
          <p:nvPr/>
        </p:nvPicPr>
        <p:blipFill>
          <a:blip r:embed="rId9"/>
          <a:stretch>
            <a:fillRect/>
          </a:stretch>
        </p:blipFill>
        <p:spPr>
          <a:xfrm>
            <a:off x="1042128" y="1076327"/>
            <a:ext cx="7016022" cy="4443412"/>
          </a:xfrm>
          <a:prstGeom prst="rect">
            <a:avLst/>
          </a:prstGeom>
        </p:spPr>
      </p:pic>
      <p:sp>
        <p:nvSpPr>
          <p:cNvPr id="30" name="Rectangle: Rounded Corners 29">
            <a:extLst>
              <a:ext uri="{FF2B5EF4-FFF2-40B4-BE49-F238E27FC236}">
                <a16:creationId xmlns:a16="http://schemas.microsoft.com/office/drawing/2014/main" id="{97379E4D-7916-454D-B140-BEB9A093129F}"/>
              </a:ext>
            </a:extLst>
          </p:cNvPr>
          <p:cNvSpPr/>
          <p:nvPr/>
        </p:nvSpPr>
        <p:spPr>
          <a:xfrm>
            <a:off x="5535871" y="3348431"/>
            <a:ext cx="1874557" cy="118110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Proper Noun</a:t>
            </a:r>
          </a:p>
        </p:txBody>
      </p:sp>
    </p:spTree>
    <p:extLst>
      <p:ext uri="{BB962C8B-B14F-4D97-AF65-F5344CB8AC3E}">
        <p14:creationId xmlns:p14="http://schemas.microsoft.com/office/powerpoint/2010/main" val="19368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7"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Common Nouns in a Sentence</a:t>
            </a:r>
          </a:p>
        </p:txBody>
      </p:sp>
      <p:pic>
        <p:nvPicPr>
          <p:cNvPr id="4" name="Picture 3" descr="Kitten sleeping in a bed">
            <a:extLst>
              <a:ext uri="{FF2B5EF4-FFF2-40B4-BE49-F238E27FC236}">
                <a16:creationId xmlns:a16="http://schemas.microsoft.com/office/drawing/2014/main" id="{32EB8A6A-6C4E-46D5-88DA-B68720BF33F4}"/>
              </a:ext>
            </a:extLst>
          </p:cNvPr>
          <p:cNvPicPr>
            <a:picLocks noChangeAspect="1"/>
          </p:cNvPicPr>
          <p:nvPr/>
        </p:nvPicPr>
        <p:blipFill>
          <a:blip r:embed="rId3"/>
          <a:stretch>
            <a:fillRect/>
          </a:stretch>
        </p:blipFill>
        <p:spPr>
          <a:xfrm>
            <a:off x="2035884" y="1966029"/>
            <a:ext cx="5072231" cy="3385615"/>
          </a:xfrm>
          <a:prstGeom prst="rect">
            <a:avLst/>
          </a:prstGeom>
        </p:spPr>
      </p:pic>
      <p:pic>
        <p:nvPicPr>
          <p:cNvPr id="6" name="Picture 5" descr="House in a field">
            <a:extLst>
              <a:ext uri="{FF2B5EF4-FFF2-40B4-BE49-F238E27FC236}">
                <a16:creationId xmlns:a16="http://schemas.microsoft.com/office/drawing/2014/main" id="{06260402-A55B-436A-A602-C1C2F3B16C4A}"/>
              </a:ext>
            </a:extLst>
          </p:cNvPr>
          <p:cNvPicPr>
            <a:picLocks noChangeAspect="1"/>
          </p:cNvPicPr>
          <p:nvPr/>
        </p:nvPicPr>
        <p:blipFill>
          <a:blip r:embed="rId4"/>
          <a:stretch>
            <a:fillRect/>
          </a:stretch>
        </p:blipFill>
        <p:spPr>
          <a:xfrm>
            <a:off x="2048313" y="1966029"/>
            <a:ext cx="5047371" cy="3430154"/>
          </a:xfrm>
          <a:prstGeom prst="rect">
            <a:avLst/>
          </a:prstGeom>
        </p:spPr>
      </p:pic>
      <p:pic>
        <p:nvPicPr>
          <p:cNvPr id="8" name="Picture 7" descr="Tree in a mountain">
            <a:extLst>
              <a:ext uri="{FF2B5EF4-FFF2-40B4-BE49-F238E27FC236}">
                <a16:creationId xmlns:a16="http://schemas.microsoft.com/office/drawing/2014/main" id="{5F63A708-1425-451A-9B91-2B12C6665B0A}"/>
              </a:ext>
            </a:extLst>
          </p:cNvPr>
          <p:cNvPicPr>
            <a:picLocks noChangeAspect="1"/>
          </p:cNvPicPr>
          <p:nvPr/>
        </p:nvPicPr>
        <p:blipFill>
          <a:blip r:embed="rId5"/>
          <a:stretch>
            <a:fillRect/>
          </a:stretch>
        </p:blipFill>
        <p:spPr>
          <a:xfrm>
            <a:off x="2018128" y="1966029"/>
            <a:ext cx="5107740" cy="3528565"/>
          </a:xfrm>
          <a:prstGeom prst="rect">
            <a:avLst/>
          </a:prstGeom>
        </p:spPr>
      </p:pic>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a:xfrm>
            <a:off x="457200" y="274638"/>
            <a:ext cx="8229600" cy="1143000"/>
          </a:xfrm>
        </p:spPr>
        <p:txBody>
          <a:bodyPr anchor="ctr">
            <a:normAutofit/>
          </a:bodyPr>
          <a:lstStyle/>
          <a:p>
            <a:r>
              <a:rPr lang="en-US" dirty="0">
                <a:latin typeface="Comic Sans MS" panose="030F0702030302020204" pitchFamily="66" charset="0"/>
              </a:rPr>
              <a:t>Proper Nouns in a Sentence</a:t>
            </a:r>
          </a:p>
        </p:txBody>
      </p:sp>
      <p:pic>
        <p:nvPicPr>
          <p:cNvPr id="3" name="Picture 2">
            <a:extLst>
              <a:ext uri="{FF2B5EF4-FFF2-40B4-BE49-F238E27FC236}">
                <a16:creationId xmlns:a16="http://schemas.microsoft.com/office/drawing/2014/main" id="{CCB36C2B-7472-42CF-AD27-F2A2274EC312}"/>
              </a:ext>
            </a:extLst>
          </p:cNvPr>
          <p:cNvPicPr>
            <a:picLocks noChangeAspect="1"/>
          </p:cNvPicPr>
          <p:nvPr/>
        </p:nvPicPr>
        <p:blipFill>
          <a:blip r:embed="rId3"/>
          <a:srcRect/>
          <a:stretch/>
        </p:blipFill>
        <p:spPr>
          <a:xfrm>
            <a:off x="2068346" y="2181247"/>
            <a:ext cx="4530230" cy="2999012"/>
          </a:xfrm>
          <a:prstGeom prst="rect">
            <a:avLst/>
          </a:prstGeom>
          <a:noFill/>
        </p:spPr>
      </p:pic>
      <p:pic>
        <p:nvPicPr>
          <p:cNvPr id="7" name="Picture 6" descr="Person wearing polo shirt">
            <a:extLst>
              <a:ext uri="{FF2B5EF4-FFF2-40B4-BE49-F238E27FC236}">
                <a16:creationId xmlns:a16="http://schemas.microsoft.com/office/drawing/2014/main" id="{35AEF8E8-EEC2-42E3-A10C-C4C250362A35}"/>
              </a:ext>
            </a:extLst>
          </p:cNvPr>
          <p:cNvPicPr>
            <a:picLocks noChangeAspect="1"/>
          </p:cNvPicPr>
          <p:nvPr/>
        </p:nvPicPr>
        <p:blipFill>
          <a:blip r:embed="rId4"/>
          <a:stretch>
            <a:fillRect/>
          </a:stretch>
        </p:blipFill>
        <p:spPr>
          <a:xfrm>
            <a:off x="2064356" y="2157446"/>
            <a:ext cx="4534220" cy="3022813"/>
          </a:xfrm>
          <a:prstGeom prst="rect">
            <a:avLst/>
          </a:prstGeom>
        </p:spPr>
      </p:pic>
      <p:pic>
        <p:nvPicPr>
          <p:cNvPr id="9" name="Picture 8">
            <a:extLst>
              <a:ext uri="{FF2B5EF4-FFF2-40B4-BE49-F238E27FC236}">
                <a16:creationId xmlns:a16="http://schemas.microsoft.com/office/drawing/2014/main" id="{7F6CF6F7-DFD1-4181-928D-08F054DC89B6}"/>
              </a:ext>
            </a:extLst>
          </p:cNvPr>
          <p:cNvPicPr>
            <a:picLocks noChangeAspect="1"/>
          </p:cNvPicPr>
          <p:nvPr/>
        </p:nvPicPr>
        <p:blipFill>
          <a:blip r:embed="rId5"/>
          <a:srcRect/>
          <a:stretch/>
        </p:blipFill>
        <p:spPr>
          <a:xfrm>
            <a:off x="2068346" y="2181247"/>
            <a:ext cx="4530230" cy="3026193"/>
          </a:xfrm>
          <a:prstGeom prst="rect">
            <a:avLst/>
          </a:prstGeom>
        </p:spPr>
      </p:pic>
    </p:spTree>
    <p:extLst>
      <p:ext uri="{BB962C8B-B14F-4D97-AF65-F5344CB8AC3E}">
        <p14:creationId xmlns:p14="http://schemas.microsoft.com/office/powerpoint/2010/main" val="15850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10769</TotalTime>
  <Words>1991</Words>
  <Application>Microsoft Office PowerPoint</Application>
  <PresentationFormat>On-screen Show (4:3)</PresentationFormat>
  <Paragraphs>272</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Comic Sans MS</vt:lpstr>
      <vt:lpstr>Office Theme</vt:lpstr>
      <vt:lpstr>Long -a- Sounds and Nouns </vt:lpstr>
      <vt:lpstr>Long –a- Sounds </vt:lpstr>
      <vt:lpstr>Listen and Spell</vt:lpstr>
      <vt:lpstr>Sight Word Review </vt:lpstr>
      <vt:lpstr>Sight Word Practice </vt:lpstr>
      <vt:lpstr>The Retelling Hand  </vt:lpstr>
      <vt:lpstr>Grammar </vt:lpstr>
      <vt:lpstr>Common Nouns in a Sentence</vt:lpstr>
      <vt:lpstr>Proper Nouns in a Sentence</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220</cp:revision>
  <dcterms:created xsi:type="dcterms:W3CDTF">2012-04-20T18:25:02Z</dcterms:created>
  <dcterms:modified xsi:type="dcterms:W3CDTF">2021-08-17T21:25:28Z</dcterms:modified>
</cp:coreProperties>
</file>