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48" r:id="rId4"/>
    <p:sldId id="347" r:id="rId5"/>
    <p:sldId id="346" r:id="rId6"/>
    <p:sldId id="356" r:id="rId7"/>
    <p:sldId id="349" r:id="rId8"/>
    <p:sldId id="350" r:id="rId9"/>
    <p:sldId id="351" r:id="rId10"/>
    <p:sldId id="35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401125-9354-6C55-12CF-5913B1CE1EF2}" v="35" dt="2021-07-12T22:53:23.1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70858" autoAdjust="0"/>
  </p:normalViewPr>
  <p:slideViewPr>
    <p:cSldViewPr snapToGrid="0" snapToObjects="1">
      <p:cViewPr varScale="1">
        <p:scale>
          <a:sx n="81" d="100"/>
          <a:sy n="81" d="100"/>
        </p:scale>
        <p:origin x="2622" y="78"/>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One picture will appear. Allow students to answer what that picture is. You will do this three times.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(Allow students to raise their hands to answer this question)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Once students have said: kid, write, and six. Ask students what two words have a short -</a:t>
            </a:r>
            <a:r>
              <a:rPr lang="en-US" sz="1800" b="1" dirty="0" err="1">
                <a:effectLst/>
                <a:latin typeface="Comic Sans MS" panose="030F0702030302020204" pitchFamily="66" charset="0"/>
                <a:ea typeface="Calibri" panose="020F0502020204030204" pitchFamily="34" charset="0"/>
                <a:cs typeface="Calibri" panose="020F0502020204030204" pitchFamily="34" charset="0"/>
              </a:rPr>
              <a:t>i</a:t>
            </a:r>
            <a:r>
              <a:rPr lang="en-US" sz="1800" b="1" dirty="0">
                <a:effectLst/>
                <a:latin typeface="Comic Sans MS" panose="030F0702030302020204" pitchFamily="66" charset="0"/>
                <a:ea typeface="Calibri" panose="020F0502020204030204" pitchFamily="34" charset="0"/>
                <a:cs typeface="Calibri" panose="020F0502020204030204" pitchFamily="34" charset="0"/>
              </a:rPr>
              <a:t>-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Answers should be kid and six. In the word write, the </a:t>
            </a:r>
            <a:r>
              <a:rPr lang="en-US" sz="1800" b="1" i="1" dirty="0" err="1">
                <a:effectLst/>
                <a:latin typeface="Comic Sans MS" panose="030F0702030302020204" pitchFamily="66" charset="0"/>
                <a:ea typeface="Calibri" panose="020F0502020204030204" pitchFamily="34" charset="0"/>
                <a:cs typeface="Calibri" panose="020F0502020204030204" pitchFamily="34" charset="0"/>
              </a:rPr>
              <a:t>i</a:t>
            </a:r>
            <a:r>
              <a:rPr lang="en-US" sz="1800" b="1" dirty="0">
                <a:effectLst/>
                <a:latin typeface="Comic Sans MS" panose="030F0702030302020204" pitchFamily="66" charset="0"/>
                <a:ea typeface="Calibri" panose="020F0502020204030204" pitchFamily="34" charset="0"/>
                <a:cs typeface="Calibri" panose="020F0502020204030204" pitchFamily="34" charset="0"/>
              </a:rPr>
              <a:t> says its name so that means it is not a short -</a:t>
            </a:r>
            <a:r>
              <a:rPr lang="en-US" sz="1800" b="1" dirty="0" err="1">
                <a:effectLst/>
                <a:latin typeface="Comic Sans MS" panose="030F0702030302020204" pitchFamily="66" charset="0"/>
                <a:ea typeface="Calibri" panose="020F0502020204030204" pitchFamily="34" charset="0"/>
                <a:cs typeface="Calibri" panose="020F0502020204030204" pitchFamily="34" charset="0"/>
              </a:rPr>
              <a:t>i</a:t>
            </a:r>
            <a:r>
              <a:rPr lang="en-US" sz="1800" b="1" dirty="0">
                <a:effectLst/>
                <a:latin typeface="Comic Sans MS" panose="030F0702030302020204" pitchFamily="66" charset="0"/>
                <a:ea typeface="Calibri" panose="020F0502020204030204" pitchFamily="34" charset="0"/>
                <a:cs typeface="Calibri" panose="020F0502020204030204" pitchFamily="34" charset="0"/>
              </a:rPr>
              <a:t>-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The teacher will say a spelling word. I would like for you to listen and then spell the word. (If you are in a one-on-one session have the student spell the words verbally. If this is a large group setting, have the students whisper to themselves the letters they hear and then write them on a piece of paper or a white board.)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There is a total of five words. Make sure to click one at a time after the student spelling the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The first 16 words are from module 2 in Buzz. Make sure to still review these words.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b="1" dirty="0">
              <a:effectLst/>
              <a:highlight>
                <a:srgbClr val="FFFF00"/>
              </a:highligh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b="1" dirty="0">
                <a:effectLst/>
                <a:highlight>
                  <a:srgbClr val="FFFF00"/>
                </a:highlight>
                <a:latin typeface="Comic Sans MS" panose="030F0702030302020204" pitchFamily="66" charset="0"/>
                <a:ea typeface="Calibri" panose="020F0502020204030204" pitchFamily="34" charset="0"/>
                <a:cs typeface="Calibri" panose="020F0502020204030204" pitchFamily="34" charset="0"/>
              </a:rPr>
              <a:t>IF students were struggling with module 1 sight words make sure to incorporate those into this lesson as well. This will be based off of your specific students.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b="1" dirty="0">
              <a:effectLst/>
              <a:highlight>
                <a:srgbClr val="FFFF00"/>
              </a:highligh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b="1" dirty="0">
                <a:effectLst/>
                <a:highlight>
                  <a:srgbClr val="FFFF00"/>
                </a:highlight>
                <a:latin typeface="Comic Sans MS" panose="030F0702030302020204" pitchFamily="66" charset="0"/>
                <a:ea typeface="Calibri" panose="020F0502020204030204" pitchFamily="34" charset="0"/>
                <a:cs typeface="Calibri" panose="020F0502020204030204" pitchFamily="34" charset="0"/>
              </a:rPr>
              <a:t>Module 1 Sight Words: a, can, funny, is, make, play, the, we and, come, go, me, it, red, three, where</a:t>
            </a:r>
            <a:r>
              <a:rPr lang="en-US" sz="18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a:p>
            <a:r>
              <a:rPr lang="en-US" sz="1800" b="1" dirty="0">
                <a:effectLst/>
                <a:latin typeface="Comic Sans MS" panose="030F0702030302020204" pitchFamily="66" charset="0"/>
                <a:ea typeface="Calibri" panose="020F0502020204030204" pitchFamily="34" charset="0"/>
                <a:cs typeface="Calibri" panose="020F0502020204030204" pitchFamily="34" charset="0"/>
              </a:rPr>
              <a:t>Click once, for the Word Wall to appear. Instruct students to raise their hand and wait to be called. Instruct the students to say the sight word, spell the sight word, and use it in a sentence correctly. If in a classroom, please point to the word you want the student to use. If on-line, use your mouse to indicate what word you would like them to use.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go over how to use 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“Everyone put one hand in front of you. We are going to begin with your thumb. This is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“Here you should talk about who was in the story. The people, animals, or creatures.”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pointer finger is the setting finger. This is when you will talk about the when and where the story took place.”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problem.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next finger, is the problem finger. Here you are going to tell what went wrong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events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ring finger is where you talk about what happened in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solution.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omic Sans MS" panose="030F0702030302020204" pitchFamily="66" charset="0"/>
              </a:rPr>
              <a:t>Say, “Now it’s time to practice with our weekly reading of </a:t>
            </a:r>
            <a:r>
              <a:rPr lang="en-US" sz="1800" b="0" i="0" u="sng" dirty="0">
                <a:solidFill>
                  <a:srgbClr val="000000"/>
                </a:solidFill>
                <a:effectLst/>
                <a:latin typeface="Comic Sans MS" panose="030F0702030302020204" pitchFamily="66" charset="0"/>
              </a:rPr>
              <a:t>Bedtime</a:t>
            </a:r>
            <a:r>
              <a:rPr lang="en-US" sz="1800" b="0" i="0" u="none" strike="noStrike" dirty="0">
                <a:solidFill>
                  <a:srgbClr val="000000"/>
                </a:solidFill>
                <a:effectLst/>
                <a:latin typeface="Comic Sans MS" panose="030F0702030302020204" pitchFamily="66" charset="0"/>
              </a:rPr>
              <a:t>. Use your retelling hand!” </a:t>
            </a:r>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“Let’s start with the thumb. Who are the characters?” </a:t>
            </a:r>
            <a:r>
              <a:rPr lang="en-US" sz="1800" b="0" i="0" dirty="0">
                <a:solidFill>
                  <a:srgbClr val="444444"/>
                </a:solidFill>
                <a:effectLst/>
                <a:latin typeface="Comic Sans MS" panose="030F0702030302020204" pitchFamily="66" charset="0"/>
              </a:rPr>
              <a:t>​</a:t>
            </a:r>
          </a:p>
          <a:p>
            <a:pPr algn="l" rtl="0" fontAlgn="base"/>
            <a:r>
              <a:rPr lang="en-US" sz="1800" b="0" i="0" dirty="0">
                <a:solidFill>
                  <a:srgbClr val="444444"/>
                </a:solidFill>
                <a:effectLst/>
                <a:latin typeface="Comic Sans MS" panose="030F0702030302020204" pitchFamily="66" charset="0"/>
              </a:rPr>
              <a:t>Student Response: Ben, Meg, Daddy</a:t>
            </a:r>
          </a:p>
          <a:p>
            <a:pPr algn="l" rtl="0" fontAlgn="base"/>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Next, is the pointer finger. What is the setting of the story?” </a:t>
            </a:r>
            <a:r>
              <a:rPr lang="en-US" sz="1800" b="0" i="0" dirty="0">
                <a:solidFill>
                  <a:srgbClr val="444444"/>
                </a:solidFill>
                <a:effectLst/>
                <a:latin typeface="Comic Sans MS" panose="030F0702030302020204" pitchFamily="66" charset="0"/>
              </a:rPr>
              <a:t>​</a:t>
            </a:r>
          </a:p>
          <a:p>
            <a:pPr algn="l" rtl="0" fontAlgn="base"/>
            <a:r>
              <a:rPr lang="en-US" sz="1800" b="0" i="0" dirty="0">
                <a:solidFill>
                  <a:srgbClr val="444444"/>
                </a:solidFill>
                <a:effectLst/>
                <a:latin typeface="Comic Sans MS" panose="030F0702030302020204" pitchFamily="66" charset="0"/>
              </a:rPr>
              <a:t>Student Response: Right before bedtime in their house. </a:t>
            </a:r>
          </a:p>
          <a:p>
            <a:pPr algn="l" rtl="0" fontAlgn="base"/>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“Then, the problem finger. What was the problem in the story?” </a:t>
            </a:r>
            <a:r>
              <a:rPr lang="en-US" sz="1800" b="0" i="0" dirty="0">
                <a:solidFill>
                  <a:srgbClr val="444444"/>
                </a:solidFill>
                <a:effectLst/>
                <a:latin typeface="Comic Sans MS" panose="030F0702030302020204" pitchFamily="66" charset="0"/>
              </a:rPr>
              <a:t>​</a:t>
            </a:r>
          </a:p>
          <a:p>
            <a:pPr algn="l" rtl="0" fontAlgn="base"/>
            <a:r>
              <a:rPr lang="en-US" sz="1800" b="0" i="0" dirty="0">
                <a:solidFill>
                  <a:srgbClr val="444444"/>
                </a:solidFill>
                <a:effectLst/>
                <a:latin typeface="Comic Sans MS" panose="030F0702030302020204" pitchFamily="66" charset="0"/>
              </a:rPr>
              <a:t>Student Response: Ben wants to learn how to play the recorder like his dad and Meg wants to do something with dad before bed too. </a:t>
            </a:r>
          </a:p>
          <a:p>
            <a:pPr algn="l" rtl="0" fontAlgn="base"/>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“After, the ring finger asks you to explain the detail in the beginning middle and end of the story.” </a:t>
            </a:r>
          </a:p>
          <a:p>
            <a:pPr algn="l" rtl="0" fontAlgn="base"/>
            <a:r>
              <a:rPr lang="en-US" sz="1800" b="0" i="0" u="none" strike="noStrike" dirty="0">
                <a:solidFill>
                  <a:srgbClr val="000000"/>
                </a:solidFill>
                <a:effectLst/>
                <a:latin typeface="Comic Sans MS" panose="030F0702030302020204" pitchFamily="66" charset="0"/>
              </a:rPr>
              <a:t>Student Response: In the beginning of the story Ben is learning how to play the recorder like his dad. When Ben plays, Chip their dog barks because it hurts his ears. Then it is time for Meg to do something with Daddy before they go to bed. Meg and Daddy take time to sing together. Ben and Meg had to take a bath. After their bath, Dad told them both a story about a Jolly Robin. The kids fell asleep after the story. Dad had to carry Meg to bed. </a:t>
            </a:r>
          </a:p>
          <a:p>
            <a:pPr algn="l" rtl="0" fontAlgn="base"/>
            <a:r>
              <a:rPr lang="en-US" sz="1800" b="0" i="0" dirty="0">
                <a:solidFill>
                  <a:srgbClr val="444444"/>
                </a:solidFill>
                <a:effectLst/>
                <a:latin typeface="Comic Sans MS" panose="030F0702030302020204" pitchFamily="66"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omic Sans MS" panose="030F0702030302020204" pitchFamily="66" charset="0"/>
              </a:rPr>
              <a:t>Say, “Finally, the pinky finger. What was the solution to the problem in the story? </a:t>
            </a:r>
            <a:r>
              <a:rPr lang="en-US" sz="1800" b="0" i="0" dirty="0">
                <a:solidFill>
                  <a:srgbClr val="444444"/>
                </a:solidFill>
                <a:effectLst/>
                <a:latin typeface="Comic Sans MS" panose="030F0702030302020204" pitchFamily="66" charset="0"/>
              </a:rPr>
              <a:t>​</a:t>
            </a:r>
          </a:p>
          <a:p>
            <a:pPr algn="l" rtl="0" fontAlgn="base"/>
            <a:r>
              <a:rPr lang="en-US" sz="1800" b="0" i="0" dirty="0">
                <a:solidFill>
                  <a:srgbClr val="444444"/>
                </a:solidFill>
                <a:effectLst/>
                <a:latin typeface="Comic Sans MS" panose="030F0702030302020204" pitchFamily="66" charset="0"/>
              </a:rPr>
              <a:t>Student Response: Ben practices with Dad at night and Meg gets to sing with Dad. </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811740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omic Sans MS" panose="030F0702030302020204" pitchFamily="66" charset="0"/>
                <a:ea typeface="Calibri" panose="020F0502020204030204" pitchFamily="34" charset="0"/>
                <a:cs typeface="Calibri" panose="020F0502020204030204" pitchFamily="34" charset="0"/>
              </a:rPr>
              <a:t>The teacher will ask students to raise their hands and wait to be called on. That student will read the sentence with the blank and then verbally identify the correct vocabulary word that makes the sentence a complete sentence.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45474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1" i="0" u="none" strike="noStrike" dirty="0">
                <a:solidFill>
                  <a:srgbClr val="000000"/>
                </a:solidFill>
                <a:effectLst/>
                <a:latin typeface="Comic Sans MS" panose="030F0702030302020204" pitchFamily="66" charset="0"/>
              </a:rPr>
              <a:t>Say, “Every complete sentence requires a subject and a predicate. Now, who can tell me what a subject is?”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Student Response:</a:t>
            </a:r>
            <a:r>
              <a:rPr lang="en-US" sz="1800" b="1" i="1" u="none" strike="noStrike" dirty="0">
                <a:solidFill>
                  <a:srgbClr val="000000"/>
                </a:solidFill>
                <a:effectLst/>
                <a:latin typeface="Comic Sans MS" panose="030F0702030302020204" pitchFamily="66" charset="0"/>
              </a:rPr>
              <a:t> The </a:t>
            </a:r>
            <a:r>
              <a:rPr lang="en-US" sz="1800" b="1" i="1" u="sng" dirty="0">
                <a:solidFill>
                  <a:srgbClr val="000000"/>
                </a:solidFill>
                <a:effectLst/>
                <a:latin typeface="Comic Sans MS" panose="030F0702030302020204" pitchFamily="66" charset="0"/>
              </a:rPr>
              <a:t>subject </a:t>
            </a:r>
            <a:r>
              <a:rPr lang="en-US" sz="1800" b="1" i="1" u="none" strike="noStrike" dirty="0">
                <a:solidFill>
                  <a:srgbClr val="000000"/>
                </a:solidFill>
                <a:effectLst/>
                <a:latin typeface="Comic Sans MS" panose="030F0702030302020204" pitchFamily="66" charset="0"/>
              </a:rPr>
              <a:t>is the person, place, or thing that is doing or being something.</a:t>
            </a:r>
            <a:r>
              <a:rPr lang="en-US" sz="1800" b="1" i="0" u="none" strike="noStrike" dirty="0">
                <a:solidFill>
                  <a:srgbClr val="000000"/>
                </a:solidFill>
                <a:effectLst/>
                <a:latin typeface="Comic Sans MS" panose="030F0702030302020204" pitchFamily="66" charset="0"/>
              </a:rPr>
              <a:t>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Say, “Yes! Now what about a predicate?”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Student Response: The </a:t>
            </a:r>
            <a:r>
              <a:rPr lang="en-US" sz="1800" b="1" i="0" u="sng" dirty="0">
                <a:solidFill>
                  <a:srgbClr val="000000"/>
                </a:solidFill>
                <a:effectLst/>
                <a:latin typeface="Comic Sans MS" panose="030F0702030302020204" pitchFamily="66" charset="0"/>
              </a:rPr>
              <a:t>predicate</a:t>
            </a:r>
            <a:r>
              <a:rPr lang="en-US" sz="1800" b="1" i="0" u="none" strike="noStrike" dirty="0">
                <a:solidFill>
                  <a:srgbClr val="000000"/>
                </a:solidFill>
                <a:effectLst/>
                <a:latin typeface="Comic Sans MS" panose="030F0702030302020204" pitchFamily="66" charset="0"/>
              </a:rPr>
              <a:t> of a sentence tells what the subject is or is doing. The predicate can be one or more words.</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Click to show the meaning of a predicate.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Say, “What other items should a complete sentence have?”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Student Response: Their responses might be a capital letter and a period to end the sentence.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Say, “Good job! Now on the screen you can see a bee rocking out. Can someone construct a sentence that has the subject and the predicate? Then identify it?”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Allow multiple students to share their sentences.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Click once more for the picture to appear.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Say, "Can you construct a sentence that has a subject and a predicate" What is the subject? What is the predicate?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algn="l" rtl="0" fontAlgn="base"/>
            <a:r>
              <a:rPr lang="en-US" sz="1800" b="1" i="0" u="none" strike="noStrike" dirty="0">
                <a:solidFill>
                  <a:srgbClr val="000000"/>
                </a:solidFill>
                <a:effectLst/>
                <a:latin typeface="Comic Sans MS" panose="030F0702030302020204" pitchFamily="66" charset="0"/>
              </a:rPr>
              <a:t>Student Example: The bee was rocking out to the music. </a:t>
            </a:r>
            <a:r>
              <a:rPr lang="en-US" sz="1800" b="0" i="0" dirty="0">
                <a:solidFill>
                  <a:srgbClr val="444444"/>
                </a:solidFill>
                <a:effectLst/>
                <a:latin typeface="Comic Sans MS" panose="030F0702030302020204" pitchFamily="66" charset="0"/>
              </a:rPr>
              <a:t>​</a:t>
            </a:r>
            <a:endParaRPr lang="en-US" sz="2800" b="0" i="0" dirty="0">
              <a:solidFill>
                <a:srgbClr val="444444"/>
              </a:solidFill>
              <a:effectLst/>
              <a:latin typeface="Calibri" panose="020F0502020204030204" pitchFamily="34"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Students will raise their hands and wait to be called on. The student is to read the sentence out loud, identify verbally the subject, and the predicate. There will be three total sentences.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If students need a reminder of what a predicate and a subject are, give them verbal reminders.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The </a:t>
            </a:r>
            <a:r>
              <a:rPr lang="en-US" sz="1800" b="1" u="sng" dirty="0">
                <a:effectLst/>
                <a:latin typeface="Comic Sans MS" panose="030F0702030302020204" pitchFamily="66" charset="0"/>
                <a:ea typeface="Calibri" panose="020F0502020204030204" pitchFamily="34" charset="0"/>
                <a:cs typeface="Calibri" panose="020F0502020204030204" pitchFamily="34" charset="0"/>
              </a:rPr>
              <a:t>subject </a:t>
            </a:r>
            <a:r>
              <a:rPr lang="en-US" sz="1800" b="1" dirty="0">
                <a:effectLst/>
                <a:latin typeface="Comic Sans MS" panose="030F0702030302020204" pitchFamily="66" charset="0"/>
                <a:ea typeface="Calibri" panose="020F0502020204030204" pitchFamily="34" charset="0"/>
                <a:cs typeface="Calibri" panose="020F0502020204030204" pitchFamily="34" charset="0"/>
              </a:rPr>
              <a:t>is the person, place, or thing that is doing or being something.</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The </a:t>
            </a:r>
            <a:r>
              <a:rPr lang="en-US" sz="1800" b="1" u="sng" dirty="0">
                <a:effectLst/>
                <a:latin typeface="Comic Sans MS" panose="030F0702030302020204" pitchFamily="66" charset="0"/>
                <a:ea typeface="Calibri" panose="020F0502020204030204" pitchFamily="34" charset="0"/>
                <a:cs typeface="Calibri" panose="020F0502020204030204" pitchFamily="34" charset="0"/>
              </a:rPr>
              <a:t>predicate</a:t>
            </a:r>
            <a:r>
              <a:rPr lang="en-US" sz="1800" b="1" dirty="0">
                <a:effectLst/>
                <a:latin typeface="Comic Sans MS" panose="030F0702030302020204" pitchFamily="66" charset="0"/>
                <a:ea typeface="Calibri" panose="020F0502020204030204" pitchFamily="34" charset="0"/>
                <a:cs typeface="Calibri" panose="020F0502020204030204" pitchFamily="34" charset="0"/>
              </a:rPr>
              <a:t> of a sentence tells what the subject is or is doing. The predicate can be one or more words.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685800" y="1093694"/>
            <a:ext cx="7772400" cy="2506757"/>
          </a:xfrm>
        </p:spPr>
        <p:txBody>
          <a:bodyPr>
            <a:normAutofit/>
          </a:bodyPr>
          <a:lstStyle/>
          <a:p>
            <a:r>
              <a:rPr lang="en-US" sz="4800" b="1" dirty="0">
                <a:effectLst/>
                <a:latin typeface="Comic Sans MS" panose="030F0702030302020204" pitchFamily="66" charset="0"/>
                <a:ea typeface="Calibri" panose="020F0502020204030204" pitchFamily="34" charset="0"/>
                <a:cs typeface="Calibri" panose="020F0502020204030204" pitchFamily="34" charset="0"/>
              </a:rPr>
              <a:t>Short -</a:t>
            </a:r>
            <a:r>
              <a:rPr lang="en-US" sz="4800" b="1" dirty="0" err="1">
                <a:effectLst/>
                <a:latin typeface="Comic Sans MS" panose="030F0702030302020204" pitchFamily="66" charset="0"/>
                <a:ea typeface="Calibri" panose="020F0502020204030204" pitchFamily="34" charset="0"/>
                <a:cs typeface="Calibri" panose="020F0502020204030204" pitchFamily="34" charset="0"/>
              </a:rPr>
              <a:t>i</a:t>
            </a:r>
            <a:r>
              <a:rPr lang="en-US" sz="4800" b="1" dirty="0">
                <a:effectLst/>
                <a:latin typeface="Comic Sans MS" panose="030F0702030302020204" pitchFamily="66" charset="0"/>
                <a:ea typeface="Calibri" panose="020F0502020204030204" pitchFamily="34" charset="0"/>
                <a:cs typeface="Calibri" panose="020F0502020204030204" pitchFamily="34" charset="0"/>
              </a:rPr>
              <a:t>- Words and Word Meanings </a:t>
            </a:r>
            <a:endParaRPr lang="en-US" sz="21500" dirty="0">
              <a:latin typeface="Comic Sans MS" panose="030F0902030302020204" pitchFamily="66" charset="0"/>
            </a:endParaRP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1800" b="1" dirty="0">
                <a:effectLst/>
                <a:latin typeface="Comic Sans MS" panose="030F0702030302020204" pitchFamily="66" charset="0"/>
                <a:ea typeface="Calibri" panose="020F0502020204030204" pitchFamily="34" charset="0"/>
                <a:cs typeface="Calibri" panose="020F0502020204030204" pitchFamily="34" charset="0"/>
              </a:rPr>
              <a:t>Words and Their </a:t>
            </a:r>
            <a:r>
              <a:rPr lang="en-US" sz="1800" b="1" dirty="0">
                <a:latin typeface="Comic Sans MS" panose="030F0702030302020204" pitchFamily="66" charset="0"/>
                <a:ea typeface="Calibri" panose="020F0502020204030204" pitchFamily="34" charset="0"/>
                <a:cs typeface="Calibri" panose="020F0502020204030204" pitchFamily="34" charset="0"/>
              </a:rPr>
              <a:t>C</a:t>
            </a:r>
            <a:r>
              <a:rPr lang="en-US" sz="1800" b="1" dirty="0">
                <a:effectLst/>
                <a:latin typeface="Comic Sans MS" panose="030F0702030302020204" pitchFamily="66" charset="0"/>
                <a:ea typeface="Calibri" panose="020F0502020204030204" pitchFamily="34" charset="0"/>
                <a:cs typeface="Calibri" panose="020F0502020204030204" pitchFamily="34" charset="0"/>
              </a:rPr>
              <a:t>orrect </a:t>
            </a:r>
            <a:r>
              <a:rPr lang="en-US" sz="1800" b="1" dirty="0">
                <a:latin typeface="Comic Sans MS" panose="030F0702030302020204" pitchFamily="66" charset="0"/>
                <a:ea typeface="Calibri" panose="020F0502020204030204" pitchFamily="34" charset="0"/>
                <a:cs typeface="Calibri" panose="020F0502020204030204" pitchFamily="34" charset="0"/>
              </a:rPr>
              <a:t>M</a:t>
            </a:r>
            <a:r>
              <a:rPr lang="en-US" sz="1800" b="1" dirty="0">
                <a:effectLst/>
                <a:latin typeface="Comic Sans MS" panose="030F0702030302020204" pitchFamily="66" charset="0"/>
                <a:ea typeface="Calibri" panose="020F0502020204030204" pitchFamily="34" charset="0"/>
                <a:cs typeface="Calibri" panose="020F0502020204030204" pitchFamily="34" charset="0"/>
              </a:rPr>
              <a:t>eanings!</a:t>
            </a:r>
            <a:endParaRPr lang="en-US" sz="4000" dirty="0">
              <a:latin typeface="Comic Sans MS" panose="030F0902030302020204" pitchFamily="66" charset="0"/>
            </a:endParaRP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lstStyle/>
          <a:p>
            <a:r>
              <a:rPr lang="en-US" dirty="0">
                <a:latin typeface="Comic Sans MS" panose="030F0702030302020204" pitchFamily="66" charset="0"/>
              </a:rPr>
              <a:t>Short –</a:t>
            </a:r>
            <a:r>
              <a:rPr lang="en-US" dirty="0" err="1">
                <a:latin typeface="Comic Sans MS" panose="030F0702030302020204" pitchFamily="66" charset="0"/>
              </a:rPr>
              <a:t>i</a:t>
            </a:r>
            <a:r>
              <a:rPr lang="en-US" dirty="0">
                <a:latin typeface="Comic Sans MS" panose="030F0702030302020204" pitchFamily="66" charset="0"/>
              </a:rPr>
              <a:t>- Sound </a:t>
            </a:r>
          </a:p>
        </p:txBody>
      </p:sp>
      <p:pic>
        <p:nvPicPr>
          <p:cNvPr id="26" name="Picture 25">
            <a:extLst>
              <a:ext uri="{FF2B5EF4-FFF2-40B4-BE49-F238E27FC236}">
                <a16:creationId xmlns:a16="http://schemas.microsoft.com/office/drawing/2014/main" id="{18BB1028-BA8B-4E7D-A856-3E4AA7AD6D5F}"/>
              </a:ext>
            </a:extLst>
          </p:cNvPr>
          <p:cNvPicPr>
            <a:picLocks noChangeAspect="1"/>
          </p:cNvPicPr>
          <p:nvPr/>
        </p:nvPicPr>
        <p:blipFill>
          <a:blip r:embed="rId3"/>
          <a:stretch>
            <a:fillRect/>
          </a:stretch>
        </p:blipFill>
        <p:spPr>
          <a:xfrm>
            <a:off x="270509" y="1276125"/>
            <a:ext cx="4108529" cy="2795819"/>
          </a:xfrm>
          <a:prstGeom prst="rect">
            <a:avLst/>
          </a:prstGeom>
        </p:spPr>
      </p:pic>
      <p:pic>
        <p:nvPicPr>
          <p:cNvPr id="30" name="Picture 29">
            <a:extLst>
              <a:ext uri="{FF2B5EF4-FFF2-40B4-BE49-F238E27FC236}">
                <a16:creationId xmlns:a16="http://schemas.microsoft.com/office/drawing/2014/main" id="{6FD07F47-4E0E-4A66-BBBB-E4B1666EEFA6}"/>
              </a:ext>
            </a:extLst>
          </p:cNvPr>
          <p:cNvPicPr>
            <a:picLocks noChangeAspect="1"/>
          </p:cNvPicPr>
          <p:nvPr/>
        </p:nvPicPr>
        <p:blipFill>
          <a:blip r:embed="rId4"/>
          <a:stretch>
            <a:fillRect/>
          </a:stretch>
        </p:blipFill>
        <p:spPr>
          <a:xfrm>
            <a:off x="4679521" y="1283365"/>
            <a:ext cx="4279422" cy="2751888"/>
          </a:xfrm>
          <a:prstGeom prst="rect">
            <a:avLst/>
          </a:prstGeom>
        </p:spPr>
      </p:pic>
      <p:pic>
        <p:nvPicPr>
          <p:cNvPr id="35" name="Picture 34">
            <a:extLst>
              <a:ext uri="{FF2B5EF4-FFF2-40B4-BE49-F238E27FC236}">
                <a16:creationId xmlns:a16="http://schemas.microsoft.com/office/drawing/2014/main" id="{9269A8CD-B249-4B68-B60D-37712B03439D}"/>
              </a:ext>
            </a:extLst>
          </p:cNvPr>
          <p:cNvPicPr>
            <a:picLocks noChangeAspect="1"/>
          </p:cNvPicPr>
          <p:nvPr/>
        </p:nvPicPr>
        <p:blipFill>
          <a:blip r:embed="rId5"/>
          <a:stretch>
            <a:fillRect/>
          </a:stretch>
        </p:blipFill>
        <p:spPr>
          <a:xfrm>
            <a:off x="2636260" y="4106112"/>
            <a:ext cx="4086522" cy="2751888"/>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 </a:t>
            </a:r>
          </a:p>
        </p:txBody>
      </p:sp>
      <p:pic>
        <p:nvPicPr>
          <p:cNvPr id="26" name="Picture 25" descr="Top view of emergency medical kit on a dark wood">
            <a:extLst>
              <a:ext uri="{FF2B5EF4-FFF2-40B4-BE49-F238E27FC236}">
                <a16:creationId xmlns:a16="http://schemas.microsoft.com/office/drawing/2014/main" id="{541B5EAE-94AE-4F19-A70C-7CC69A45178C}"/>
              </a:ext>
            </a:extLst>
          </p:cNvPr>
          <p:cNvPicPr>
            <a:picLocks noChangeAspect="1"/>
          </p:cNvPicPr>
          <p:nvPr/>
        </p:nvPicPr>
        <p:blipFill>
          <a:blip r:embed="rId3"/>
          <a:stretch>
            <a:fillRect/>
          </a:stretch>
        </p:blipFill>
        <p:spPr>
          <a:xfrm>
            <a:off x="1405409" y="1992588"/>
            <a:ext cx="6073074" cy="4048716"/>
          </a:xfrm>
          <a:prstGeom prst="rect">
            <a:avLst/>
          </a:prstGeom>
        </p:spPr>
      </p:pic>
      <p:sp>
        <p:nvSpPr>
          <p:cNvPr id="7" name="Rectangle 6">
            <a:extLst>
              <a:ext uri="{FF2B5EF4-FFF2-40B4-BE49-F238E27FC236}">
                <a16:creationId xmlns:a16="http://schemas.microsoft.com/office/drawing/2014/main" id="{003538AF-A931-4B26-B69D-08D084F8B863}"/>
              </a:ext>
            </a:extLst>
          </p:cNvPr>
          <p:cNvSpPr/>
          <p:nvPr/>
        </p:nvSpPr>
        <p:spPr>
          <a:xfrm>
            <a:off x="1931998" y="2847119"/>
            <a:ext cx="2505075" cy="101917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latin typeface="Comic Sans MS" panose="030F0702030302020204" pitchFamily="66" charset="0"/>
              </a:rPr>
              <a:t>kit</a:t>
            </a:r>
          </a:p>
        </p:txBody>
      </p:sp>
      <p:pic>
        <p:nvPicPr>
          <p:cNvPr id="28" name="Picture 27" descr="Gold medal">
            <a:extLst>
              <a:ext uri="{FF2B5EF4-FFF2-40B4-BE49-F238E27FC236}">
                <a16:creationId xmlns:a16="http://schemas.microsoft.com/office/drawing/2014/main" id="{5135DE9F-CB18-4919-887D-BC442B00BA6C}"/>
              </a:ext>
            </a:extLst>
          </p:cNvPr>
          <p:cNvPicPr>
            <a:picLocks noChangeAspect="1"/>
          </p:cNvPicPr>
          <p:nvPr/>
        </p:nvPicPr>
        <p:blipFill>
          <a:blip r:embed="rId4"/>
          <a:stretch>
            <a:fillRect/>
          </a:stretch>
        </p:blipFill>
        <p:spPr>
          <a:xfrm>
            <a:off x="1407510" y="1960294"/>
            <a:ext cx="6123008" cy="4081009"/>
          </a:xfrm>
          <a:prstGeom prst="rect">
            <a:avLst/>
          </a:prstGeom>
        </p:spPr>
      </p:pic>
      <p:sp>
        <p:nvSpPr>
          <p:cNvPr id="12" name="Rectangle 11">
            <a:extLst>
              <a:ext uri="{FF2B5EF4-FFF2-40B4-BE49-F238E27FC236}">
                <a16:creationId xmlns:a16="http://schemas.microsoft.com/office/drawing/2014/main" id="{C9A47361-2283-46F0-8387-0D110A4BBD53}"/>
              </a:ext>
            </a:extLst>
          </p:cNvPr>
          <p:cNvSpPr/>
          <p:nvPr/>
        </p:nvSpPr>
        <p:spPr>
          <a:xfrm>
            <a:off x="4347069" y="2674385"/>
            <a:ext cx="2295526" cy="111442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latin typeface="Comic Sans MS" panose="030F0702030302020204" pitchFamily="66" charset="0"/>
              </a:rPr>
              <a:t>win</a:t>
            </a:r>
            <a:r>
              <a:rPr lang="en-US" dirty="0"/>
              <a:t> </a:t>
            </a:r>
          </a:p>
        </p:txBody>
      </p:sp>
      <p:pic>
        <p:nvPicPr>
          <p:cNvPr id="30" name="Picture 29" descr="A swimming goldfish with shark fin">
            <a:extLst>
              <a:ext uri="{FF2B5EF4-FFF2-40B4-BE49-F238E27FC236}">
                <a16:creationId xmlns:a16="http://schemas.microsoft.com/office/drawing/2014/main" id="{E42D191C-EB94-46E0-AFA8-B87282D3EFEB}"/>
              </a:ext>
            </a:extLst>
          </p:cNvPr>
          <p:cNvPicPr>
            <a:picLocks noChangeAspect="1"/>
          </p:cNvPicPr>
          <p:nvPr/>
        </p:nvPicPr>
        <p:blipFill>
          <a:blip r:embed="rId5"/>
          <a:stretch>
            <a:fillRect/>
          </a:stretch>
        </p:blipFill>
        <p:spPr>
          <a:xfrm>
            <a:off x="1407509" y="1937266"/>
            <a:ext cx="6123007" cy="4207056"/>
          </a:xfrm>
          <a:prstGeom prst="rect">
            <a:avLst/>
          </a:prstGeom>
        </p:spPr>
      </p:pic>
      <p:sp>
        <p:nvSpPr>
          <p:cNvPr id="16" name="Rectangle 15">
            <a:extLst>
              <a:ext uri="{FF2B5EF4-FFF2-40B4-BE49-F238E27FC236}">
                <a16:creationId xmlns:a16="http://schemas.microsoft.com/office/drawing/2014/main" id="{06735E7C-1DD6-414E-A60C-BADBACB91063}"/>
              </a:ext>
            </a:extLst>
          </p:cNvPr>
          <p:cNvSpPr/>
          <p:nvPr/>
        </p:nvSpPr>
        <p:spPr>
          <a:xfrm>
            <a:off x="4717987" y="2164119"/>
            <a:ext cx="2578294" cy="12033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atin typeface="Comic Sans MS" panose="030F0702030302020204" pitchFamily="66" charset="0"/>
              </a:rPr>
              <a:t>fin</a:t>
            </a:r>
          </a:p>
        </p:txBody>
      </p:sp>
      <p:pic>
        <p:nvPicPr>
          <p:cNvPr id="32" name="Picture 31" descr="Boy in park holding magnifying glass to eye with friends">
            <a:extLst>
              <a:ext uri="{FF2B5EF4-FFF2-40B4-BE49-F238E27FC236}">
                <a16:creationId xmlns:a16="http://schemas.microsoft.com/office/drawing/2014/main" id="{191ED770-42E3-40A8-9E74-907A4A4A30A3}"/>
              </a:ext>
            </a:extLst>
          </p:cNvPr>
          <p:cNvPicPr>
            <a:picLocks noChangeAspect="1"/>
          </p:cNvPicPr>
          <p:nvPr/>
        </p:nvPicPr>
        <p:blipFill>
          <a:blip r:embed="rId6"/>
          <a:stretch>
            <a:fillRect/>
          </a:stretch>
        </p:blipFill>
        <p:spPr>
          <a:xfrm>
            <a:off x="1411334" y="1941584"/>
            <a:ext cx="6216000" cy="4202738"/>
          </a:xfrm>
          <a:prstGeom prst="rect">
            <a:avLst/>
          </a:prstGeom>
        </p:spPr>
      </p:pic>
      <p:sp>
        <p:nvSpPr>
          <p:cNvPr id="20" name="Rectangle 19">
            <a:extLst>
              <a:ext uri="{FF2B5EF4-FFF2-40B4-BE49-F238E27FC236}">
                <a16:creationId xmlns:a16="http://schemas.microsoft.com/office/drawing/2014/main" id="{6CF2B1B0-EEBC-4BF4-8353-354CDCADE0A8}"/>
              </a:ext>
            </a:extLst>
          </p:cNvPr>
          <p:cNvSpPr/>
          <p:nvPr/>
        </p:nvSpPr>
        <p:spPr>
          <a:xfrm>
            <a:off x="5067583" y="4692192"/>
            <a:ext cx="2069806" cy="107449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latin typeface="Comic Sans MS" panose="030F0702030302020204" pitchFamily="66" charset="0"/>
              </a:rPr>
              <a:t>him</a:t>
            </a:r>
          </a:p>
        </p:txBody>
      </p:sp>
      <p:pic>
        <p:nvPicPr>
          <p:cNvPr id="34" name="Picture 33" descr="Closeup of a face">
            <a:extLst>
              <a:ext uri="{FF2B5EF4-FFF2-40B4-BE49-F238E27FC236}">
                <a16:creationId xmlns:a16="http://schemas.microsoft.com/office/drawing/2014/main" id="{61AB87B5-4BCE-411C-A904-CF4780041957}"/>
              </a:ext>
            </a:extLst>
          </p:cNvPr>
          <p:cNvPicPr>
            <a:picLocks noChangeAspect="1"/>
          </p:cNvPicPr>
          <p:nvPr/>
        </p:nvPicPr>
        <p:blipFill>
          <a:blip r:embed="rId7"/>
          <a:stretch>
            <a:fillRect/>
          </a:stretch>
        </p:blipFill>
        <p:spPr>
          <a:xfrm>
            <a:off x="1427650" y="1941583"/>
            <a:ext cx="6199684" cy="4202739"/>
          </a:xfrm>
          <a:prstGeom prst="rect">
            <a:avLst/>
          </a:prstGeom>
        </p:spPr>
      </p:pic>
      <p:sp>
        <p:nvSpPr>
          <p:cNvPr id="24" name="Rectangle 23">
            <a:extLst>
              <a:ext uri="{FF2B5EF4-FFF2-40B4-BE49-F238E27FC236}">
                <a16:creationId xmlns:a16="http://schemas.microsoft.com/office/drawing/2014/main" id="{F671C32D-60BE-4879-8975-F20FD4368225}"/>
              </a:ext>
            </a:extLst>
          </p:cNvPr>
          <p:cNvSpPr/>
          <p:nvPr/>
        </p:nvSpPr>
        <p:spPr>
          <a:xfrm>
            <a:off x="4706929" y="2399766"/>
            <a:ext cx="2832807" cy="126184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latin typeface="Comic Sans MS" panose="030F0702030302020204" pitchFamily="66" charset="0"/>
              </a:rPr>
              <a:t>lip</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additive="base">
                                        <p:cTn id="38" dur="500" fill="hold"/>
                                        <p:tgtEl>
                                          <p:spTgt spid="32"/>
                                        </p:tgtEl>
                                        <p:attrNameLst>
                                          <p:attrName>ppt_x</p:attrName>
                                        </p:attrNameLst>
                                      </p:cBhvr>
                                      <p:tavLst>
                                        <p:tav tm="0">
                                          <p:val>
                                            <p:strVal val="#ppt_x"/>
                                          </p:val>
                                        </p:tav>
                                        <p:tav tm="100000">
                                          <p:val>
                                            <p:strVal val="#ppt_x"/>
                                          </p:val>
                                        </p:tav>
                                      </p:tavLst>
                                    </p:anim>
                                    <p:anim calcmode="lin" valueType="num">
                                      <p:cBhvr additive="base">
                                        <p:cTn id="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anim calcmode="lin" valueType="num">
                                      <p:cBhvr>
                                        <p:cTn id="58" dur="1000" fill="hold"/>
                                        <p:tgtEl>
                                          <p:spTgt spid="24"/>
                                        </p:tgtEl>
                                        <p:attrNameLst>
                                          <p:attrName>ppt_x</p:attrName>
                                        </p:attrNameLst>
                                      </p:cBhvr>
                                      <p:tavLst>
                                        <p:tav tm="0">
                                          <p:val>
                                            <p:strVal val="#ppt_x"/>
                                          </p:val>
                                        </p:tav>
                                        <p:tav tm="100000">
                                          <p:val>
                                            <p:strVal val="#ppt_x"/>
                                          </p:val>
                                        </p:tav>
                                      </p:tavLst>
                                    </p:anim>
                                    <p:anim calcmode="lin" valueType="num">
                                      <p:cBhvr>
                                        <p:cTn id="5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6" grpId="0" animBg="1"/>
      <p:bldP spid="20"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Wall </a:t>
            </a:r>
          </a:p>
        </p:txBody>
      </p:sp>
      <p:sp>
        <p:nvSpPr>
          <p:cNvPr id="4" name="Rectangle 3">
            <a:extLst>
              <a:ext uri="{FF2B5EF4-FFF2-40B4-BE49-F238E27FC236}">
                <a16:creationId xmlns:a16="http://schemas.microsoft.com/office/drawing/2014/main" id="{73D9EFF5-2145-4A48-B392-EDEDF225E0F5}"/>
              </a:ext>
            </a:extLst>
          </p:cNvPr>
          <p:cNvSpPr/>
          <p:nvPr/>
        </p:nvSpPr>
        <p:spPr>
          <a:xfrm>
            <a:off x="770334" y="1476375"/>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a:latin typeface="Comic Sans MS" panose="030F0702030302020204" pitchFamily="66" charset="0"/>
              </a:rPr>
              <a:t>at</a:t>
            </a:r>
            <a:endParaRPr lang="en-US" sz="13800" dirty="0">
              <a:latin typeface="Comic Sans MS" panose="030F0702030302020204" pitchFamily="66" charset="0"/>
            </a:endParaRPr>
          </a:p>
        </p:txBody>
      </p:sp>
      <p:sp>
        <p:nvSpPr>
          <p:cNvPr id="5" name="Rectangle 4">
            <a:extLst>
              <a:ext uri="{FF2B5EF4-FFF2-40B4-BE49-F238E27FC236}">
                <a16:creationId xmlns:a16="http://schemas.microsoft.com/office/drawing/2014/main" id="{46EC9150-041E-4EE5-A36E-AC58BB4C32F5}"/>
              </a:ext>
            </a:extLst>
          </p:cNvPr>
          <p:cNvSpPr/>
          <p:nvPr/>
        </p:nvSpPr>
        <p:spPr>
          <a:xfrm>
            <a:off x="770334" y="1476375"/>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now</a:t>
            </a:r>
          </a:p>
        </p:txBody>
      </p:sp>
      <p:sp>
        <p:nvSpPr>
          <p:cNvPr id="6" name="Rectangle 5">
            <a:extLst>
              <a:ext uri="{FF2B5EF4-FFF2-40B4-BE49-F238E27FC236}">
                <a16:creationId xmlns:a16="http://schemas.microsoft.com/office/drawing/2014/main" id="{8D9C7B1B-AA3B-4DEE-8FE5-DF272020E9DD}"/>
              </a:ext>
            </a:extLst>
          </p:cNvPr>
          <p:cNvSpPr/>
          <p:nvPr/>
        </p:nvSpPr>
        <p:spPr>
          <a:xfrm>
            <a:off x="770333" y="1476375"/>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but</a:t>
            </a:r>
          </a:p>
        </p:txBody>
      </p:sp>
      <p:sp>
        <p:nvSpPr>
          <p:cNvPr id="7" name="Rectangle 6">
            <a:extLst>
              <a:ext uri="{FF2B5EF4-FFF2-40B4-BE49-F238E27FC236}">
                <a16:creationId xmlns:a16="http://schemas.microsoft.com/office/drawing/2014/main" id="{0D1015CB-771D-4E75-8633-26041EBB9C22}"/>
              </a:ext>
            </a:extLst>
          </p:cNvPr>
          <p:cNvSpPr/>
          <p:nvPr/>
        </p:nvSpPr>
        <p:spPr>
          <a:xfrm>
            <a:off x="770332" y="1476375"/>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pretty</a:t>
            </a:r>
          </a:p>
        </p:txBody>
      </p:sp>
      <p:sp>
        <p:nvSpPr>
          <p:cNvPr id="8" name="Rectangle 7">
            <a:extLst>
              <a:ext uri="{FF2B5EF4-FFF2-40B4-BE49-F238E27FC236}">
                <a16:creationId xmlns:a16="http://schemas.microsoft.com/office/drawing/2014/main" id="{D19C1524-7945-42D4-8791-5877F635CF8E}"/>
              </a:ext>
            </a:extLst>
          </p:cNvPr>
          <p:cNvSpPr/>
          <p:nvPr/>
        </p:nvSpPr>
        <p:spPr>
          <a:xfrm>
            <a:off x="770331" y="1489074"/>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four</a:t>
            </a:r>
          </a:p>
        </p:txBody>
      </p:sp>
      <p:sp>
        <p:nvSpPr>
          <p:cNvPr id="9" name="Rectangle 8">
            <a:extLst>
              <a:ext uri="{FF2B5EF4-FFF2-40B4-BE49-F238E27FC236}">
                <a16:creationId xmlns:a16="http://schemas.microsoft.com/office/drawing/2014/main" id="{EAA88C1A-112F-4D94-905D-E21534D56AFD}"/>
              </a:ext>
            </a:extLst>
          </p:cNvPr>
          <p:cNvSpPr/>
          <p:nvPr/>
        </p:nvSpPr>
        <p:spPr>
          <a:xfrm>
            <a:off x="770334" y="1489074"/>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she</a:t>
            </a:r>
          </a:p>
        </p:txBody>
      </p:sp>
      <p:sp>
        <p:nvSpPr>
          <p:cNvPr id="10" name="Rectangle 9">
            <a:extLst>
              <a:ext uri="{FF2B5EF4-FFF2-40B4-BE49-F238E27FC236}">
                <a16:creationId xmlns:a16="http://schemas.microsoft.com/office/drawing/2014/main" id="{53FC6D16-5188-4918-8429-C83671E1B87B}"/>
              </a:ext>
            </a:extLst>
          </p:cNvPr>
          <p:cNvSpPr/>
          <p:nvPr/>
        </p:nvSpPr>
        <p:spPr>
          <a:xfrm>
            <a:off x="770328" y="1476375"/>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into</a:t>
            </a:r>
          </a:p>
        </p:txBody>
      </p:sp>
      <p:sp>
        <p:nvSpPr>
          <p:cNvPr id="11" name="Rectangle 10">
            <a:extLst>
              <a:ext uri="{FF2B5EF4-FFF2-40B4-BE49-F238E27FC236}">
                <a16:creationId xmlns:a16="http://schemas.microsoft.com/office/drawing/2014/main" id="{682CF328-1C01-47F6-8106-0B386340770B}"/>
              </a:ext>
            </a:extLst>
          </p:cNvPr>
          <p:cNvSpPr/>
          <p:nvPr/>
        </p:nvSpPr>
        <p:spPr>
          <a:xfrm>
            <a:off x="770334" y="1501773"/>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they</a:t>
            </a:r>
          </a:p>
        </p:txBody>
      </p:sp>
      <p:sp>
        <p:nvSpPr>
          <p:cNvPr id="12" name="Rectangle 11">
            <a:extLst>
              <a:ext uri="{FF2B5EF4-FFF2-40B4-BE49-F238E27FC236}">
                <a16:creationId xmlns:a16="http://schemas.microsoft.com/office/drawing/2014/main" id="{58C52EBC-3904-4BBC-8CAA-DC6400B19924}"/>
              </a:ext>
            </a:extLst>
          </p:cNvPr>
          <p:cNvSpPr/>
          <p:nvPr/>
        </p:nvSpPr>
        <p:spPr>
          <a:xfrm>
            <a:off x="770334" y="1514472"/>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was</a:t>
            </a:r>
          </a:p>
        </p:txBody>
      </p:sp>
      <p:sp>
        <p:nvSpPr>
          <p:cNvPr id="13" name="Rectangle 12">
            <a:extLst>
              <a:ext uri="{FF2B5EF4-FFF2-40B4-BE49-F238E27FC236}">
                <a16:creationId xmlns:a16="http://schemas.microsoft.com/office/drawing/2014/main" id="{74533F5F-1041-41C2-971C-C2F80574B66F}"/>
              </a:ext>
            </a:extLst>
          </p:cNvPr>
          <p:cNvSpPr/>
          <p:nvPr/>
        </p:nvSpPr>
        <p:spPr>
          <a:xfrm>
            <a:off x="770324" y="1495424"/>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who</a:t>
            </a:r>
          </a:p>
        </p:txBody>
      </p:sp>
      <p:sp>
        <p:nvSpPr>
          <p:cNvPr id="14" name="Rectangle 13">
            <a:extLst>
              <a:ext uri="{FF2B5EF4-FFF2-40B4-BE49-F238E27FC236}">
                <a16:creationId xmlns:a16="http://schemas.microsoft.com/office/drawing/2014/main" id="{D36B7EC6-0E91-466C-939A-BE1113108108}"/>
              </a:ext>
            </a:extLst>
          </p:cNvPr>
          <p:cNvSpPr/>
          <p:nvPr/>
        </p:nvSpPr>
        <p:spPr>
          <a:xfrm>
            <a:off x="770314" y="1484310"/>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ate</a:t>
            </a:r>
          </a:p>
        </p:txBody>
      </p:sp>
      <p:sp>
        <p:nvSpPr>
          <p:cNvPr id="15" name="Rectangle 14">
            <a:extLst>
              <a:ext uri="{FF2B5EF4-FFF2-40B4-BE49-F238E27FC236}">
                <a16:creationId xmlns:a16="http://schemas.microsoft.com/office/drawing/2014/main" id="{C5E41066-8574-480F-A376-E7C5F2A49A27}"/>
              </a:ext>
            </a:extLst>
          </p:cNvPr>
          <p:cNvSpPr/>
          <p:nvPr/>
        </p:nvSpPr>
        <p:spPr>
          <a:xfrm>
            <a:off x="770300" y="1495424"/>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came</a:t>
            </a:r>
          </a:p>
        </p:txBody>
      </p:sp>
      <p:sp>
        <p:nvSpPr>
          <p:cNvPr id="16" name="Rectangle 15">
            <a:extLst>
              <a:ext uri="{FF2B5EF4-FFF2-40B4-BE49-F238E27FC236}">
                <a16:creationId xmlns:a16="http://schemas.microsoft.com/office/drawing/2014/main" id="{AFF05EFB-62B4-4910-B099-57304B5290C8}"/>
              </a:ext>
            </a:extLst>
          </p:cNvPr>
          <p:cNvSpPr/>
          <p:nvPr/>
        </p:nvSpPr>
        <p:spPr>
          <a:xfrm>
            <a:off x="770276" y="1484310"/>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get</a:t>
            </a:r>
          </a:p>
        </p:txBody>
      </p:sp>
      <p:sp>
        <p:nvSpPr>
          <p:cNvPr id="17" name="Rectangle 16">
            <a:extLst>
              <a:ext uri="{FF2B5EF4-FFF2-40B4-BE49-F238E27FC236}">
                <a16:creationId xmlns:a16="http://schemas.microsoft.com/office/drawing/2014/main" id="{1A68C59C-4BE3-4A39-8CC5-4181A029F4EA}"/>
              </a:ext>
            </a:extLst>
          </p:cNvPr>
          <p:cNvSpPr/>
          <p:nvPr/>
        </p:nvSpPr>
        <p:spPr>
          <a:xfrm>
            <a:off x="770334" y="1485897"/>
            <a:ext cx="7362825" cy="41116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3800" dirty="0">
                <a:latin typeface="Comic Sans MS" panose="030F0702030302020204" pitchFamily="66" charset="0"/>
              </a:rPr>
              <a:t>like</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ppt_x"/>
                                          </p:val>
                                        </p:tav>
                                        <p:tav tm="100000">
                                          <p:val>
                                            <p:strVal val="#ppt_x"/>
                                          </p:val>
                                        </p:tav>
                                      </p:tavLst>
                                    </p:anim>
                                    <p:anim calcmode="lin" valueType="num">
                                      <p:cBhvr additive="base">
                                        <p:cTn id="6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additive="base">
                                        <p:cTn id="73" dur="500" fill="hold"/>
                                        <p:tgtEl>
                                          <p:spTgt spid="15"/>
                                        </p:tgtEl>
                                        <p:attrNameLst>
                                          <p:attrName>ppt_x</p:attrName>
                                        </p:attrNameLst>
                                      </p:cBhvr>
                                      <p:tavLst>
                                        <p:tav tm="0">
                                          <p:val>
                                            <p:strVal val="#ppt_x"/>
                                          </p:val>
                                        </p:tav>
                                        <p:tav tm="100000">
                                          <p:val>
                                            <p:strVal val="#ppt_x"/>
                                          </p:val>
                                        </p:tav>
                                      </p:tavLst>
                                    </p:anim>
                                    <p:anim calcmode="lin" valueType="num">
                                      <p:cBhvr additive="base">
                                        <p:cTn id="7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The Retelling Hand  </a:t>
            </a:r>
          </a:p>
        </p:txBody>
      </p:sp>
      <p:pic>
        <p:nvPicPr>
          <p:cNvPr id="6" name="Graphic 5" descr="Hand outline">
            <a:extLst>
              <a:ext uri="{FF2B5EF4-FFF2-40B4-BE49-F238E27FC236}">
                <a16:creationId xmlns:a16="http://schemas.microsoft.com/office/drawing/2014/main" id="{FD247221-744C-4C12-A611-3C7A2C8026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3782" y="1417638"/>
            <a:ext cx="6156435" cy="6156435"/>
          </a:xfrm>
          <a:prstGeom prst="rect">
            <a:avLst/>
          </a:prstGeom>
        </p:spPr>
      </p:pic>
      <p:sp>
        <p:nvSpPr>
          <p:cNvPr id="7" name="Rectangle: Rounded Corners 6">
            <a:extLst>
              <a:ext uri="{FF2B5EF4-FFF2-40B4-BE49-F238E27FC236}">
                <a16:creationId xmlns:a16="http://schemas.microsoft.com/office/drawing/2014/main" id="{D30925FB-47E9-40E7-B2B6-49EFD492CF09}"/>
              </a:ext>
            </a:extLst>
          </p:cNvPr>
          <p:cNvSpPr/>
          <p:nvPr/>
        </p:nvSpPr>
        <p:spPr>
          <a:xfrm>
            <a:off x="0" y="1535879"/>
            <a:ext cx="2644726" cy="46539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Characters</a:t>
            </a:r>
            <a:r>
              <a:rPr lang="en-US" sz="3000" dirty="0">
                <a:latin typeface="Comic Sans MS" panose="030F0702030302020204" pitchFamily="66" charset="0"/>
              </a:rPr>
              <a:t>: Who is in the story. List people, animals, or creatures. </a:t>
            </a:r>
          </a:p>
        </p:txBody>
      </p:sp>
      <p:sp>
        <p:nvSpPr>
          <p:cNvPr id="28" name="Rectangle: Rounded Corners 27">
            <a:extLst>
              <a:ext uri="{FF2B5EF4-FFF2-40B4-BE49-F238E27FC236}">
                <a16:creationId xmlns:a16="http://schemas.microsoft.com/office/drawing/2014/main" id="{B8025EFF-70F6-4899-8627-067909D747B9}"/>
              </a:ext>
            </a:extLst>
          </p:cNvPr>
          <p:cNvSpPr/>
          <p:nvPr/>
        </p:nvSpPr>
        <p:spPr>
          <a:xfrm>
            <a:off x="543970" y="1377511"/>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Setting: </a:t>
            </a:r>
            <a:r>
              <a:rPr lang="en-US" sz="3000" dirty="0">
                <a:latin typeface="Comic Sans MS" panose="030F0702030302020204" pitchFamily="66" charset="0"/>
              </a:rPr>
              <a:t>The when and where the story took place. </a:t>
            </a:r>
          </a:p>
        </p:txBody>
      </p:sp>
      <p:sp>
        <p:nvSpPr>
          <p:cNvPr id="29" name="Rectangle: Rounded Corners 28">
            <a:extLst>
              <a:ext uri="{FF2B5EF4-FFF2-40B4-BE49-F238E27FC236}">
                <a16:creationId xmlns:a16="http://schemas.microsoft.com/office/drawing/2014/main" id="{02188362-3539-415A-A56D-88AECC0FF2A4}"/>
              </a:ext>
            </a:extLst>
          </p:cNvPr>
          <p:cNvSpPr/>
          <p:nvPr/>
        </p:nvSpPr>
        <p:spPr>
          <a:xfrm>
            <a:off x="1087940" y="117138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Problem: </a:t>
            </a:r>
            <a:r>
              <a:rPr lang="en-US" sz="3000" dirty="0">
                <a:latin typeface="Comic Sans MS" panose="030F0702030302020204" pitchFamily="66" charset="0"/>
              </a:rPr>
              <a:t>What went wrong in the story?  </a:t>
            </a:r>
          </a:p>
        </p:txBody>
      </p:sp>
      <p:sp>
        <p:nvSpPr>
          <p:cNvPr id="30" name="Rectangle: Rounded Corners 29">
            <a:extLst>
              <a:ext uri="{FF2B5EF4-FFF2-40B4-BE49-F238E27FC236}">
                <a16:creationId xmlns:a16="http://schemas.microsoft.com/office/drawing/2014/main" id="{32397E7D-2226-442E-99A8-DF5A87C3A8AB}"/>
              </a:ext>
            </a:extLst>
          </p:cNvPr>
          <p:cNvSpPr/>
          <p:nvPr/>
        </p:nvSpPr>
        <p:spPr>
          <a:xfrm>
            <a:off x="2027840" y="2872357"/>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BME: </a:t>
            </a:r>
            <a:r>
              <a:rPr lang="en-US" sz="3000" dirty="0">
                <a:latin typeface="Comic Sans MS" panose="030F0702030302020204" pitchFamily="66" charset="0"/>
              </a:rPr>
              <a:t>Recall details about the beginning, middle, and end of the story. </a:t>
            </a:r>
          </a:p>
        </p:txBody>
      </p:sp>
      <p:sp>
        <p:nvSpPr>
          <p:cNvPr id="31" name="Rectangle: Rounded Corners 30">
            <a:extLst>
              <a:ext uri="{FF2B5EF4-FFF2-40B4-BE49-F238E27FC236}">
                <a16:creationId xmlns:a16="http://schemas.microsoft.com/office/drawing/2014/main" id="{453157DC-6017-4506-ADD6-F10BBD440913}"/>
              </a:ext>
            </a:extLst>
          </p:cNvPr>
          <p:cNvSpPr/>
          <p:nvPr/>
        </p:nvSpPr>
        <p:spPr>
          <a:xfrm>
            <a:off x="4544350" y="342782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Solution: </a:t>
            </a:r>
            <a:r>
              <a:rPr lang="en-US" sz="3000" dirty="0">
                <a:latin typeface="Comic Sans MS" panose="030F0702030302020204" pitchFamily="66" charset="0"/>
              </a:rPr>
              <a:t>Explain about how the problem in the story was resolved. </a:t>
            </a:r>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EFD3-144A-4D6F-A3AB-F96591C9FFDB}"/>
              </a:ext>
            </a:extLst>
          </p:cNvPr>
          <p:cNvSpPr>
            <a:spLocks noGrp="1"/>
          </p:cNvSpPr>
          <p:nvPr>
            <p:ph type="title"/>
          </p:nvPr>
        </p:nvSpPr>
        <p:spPr/>
        <p:txBody>
          <a:bodyPr/>
          <a:lstStyle/>
          <a:p>
            <a:r>
              <a:rPr lang="en-US" dirty="0">
                <a:latin typeface="Comic Sans MS" panose="030F0702030302020204" pitchFamily="66" charset="0"/>
              </a:rPr>
              <a:t>Let’s Practice</a:t>
            </a:r>
          </a:p>
        </p:txBody>
      </p:sp>
      <p:pic>
        <p:nvPicPr>
          <p:cNvPr id="3" name="Picture 2">
            <a:extLst>
              <a:ext uri="{FF2B5EF4-FFF2-40B4-BE49-F238E27FC236}">
                <a16:creationId xmlns:a16="http://schemas.microsoft.com/office/drawing/2014/main" id="{E34D1E34-1075-42E5-B440-14F7B8CC0483}"/>
              </a:ext>
            </a:extLst>
          </p:cNvPr>
          <p:cNvPicPr>
            <a:picLocks noChangeAspect="1"/>
          </p:cNvPicPr>
          <p:nvPr/>
        </p:nvPicPr>
        <p:blipFill>
          <a:blip r:embed="rId3"/>
          <a:srcRect/>
          <a:stretch/>
        </p:blipFill>
        <p:spPr>
          <a:xfrm>
            <a:off x="228894" y="1617240"/>
            <a:ext cx="4343106" cy="2058632"/>
          </a:xfrm>
          <a:prstGeom prst="rect">
            <a:avLst/>
          </a:prstGeom>
        </p:spPr>
      </p:pic>
      <p:pic>
        <p:nvPicPr>
          <p:cNvPr id="4" name="Picture 3">
            <a:extLst>
              <a:ext uri="{FF2B5EF4-FFF2-40B4-BE49-F238E27FC236}">
                <a16:creationId xmlns:a16="http://schemas.microsoft.com/office/drawing/2014/main" id="{2CDD93C4-F617-4A19-A515-57C94A39E697}"/>
              </a:ext>
            </a:extLst>
          </p:cNvPr>
          <p:cNvPicPr>
            <a:picLocks noChangeAspect="1"/>
          </p:cNvPicPr>
          <p:nvPr/>
        </p:nvPicPr>
        <p:blipFill>
          <a:blip r:embed="rId4"/>
          <a:srcRect/>
          <a:stretch/>
        </p:blipFill>
        <p:spPr>
          <a:xfrm>
            <a:off x="5213991" y="1687044"/>
            <a:ext cx="3598260" cy="2403638"/>
          </a:xfrm>
          <a:prstGeom prst="rect">
            <a:avLst/>
          </a:prstGeom>
        </p:spPr>
      </p:pic>
      <p:pic>
        <p:nvPicPr>
          <p:cNvPr id="5" name="Picture 4">
            <a:extLst>
              <a:ext uri="{FF2B5EF4-FFF2-40B4-BE49-F238E27FC236}">
                <a16:creationId xmlns:a16="http://schemas.microsoft.com/office/drawing/2014/main" id="{F9AB3631-8D7B-42ED-BE87-86416293198E}"/>
              </a:ext>
            </a:extLst>
          </p:cNvPr>
          <p:cNvPicPr>
            <a:picLocks noChangeAspect="1"/>
          </p:cNvPicPr>
          <p:nvPr/>
        </p:nvPicPr>
        <p:blipFill>
          <a:blip r:embed="rId5"/>
          <a:srcRect/>
          <a:stretch/>
        </p:blipFill>
        <p:spPr>
          <a:xfrm>
            <a:off x="635733" y="4066151"/>
            <a:ext cx="4385103" cy="2718763"/>
          </a:xfrm>
          <a:prstGeom prst="rect">
            <a:avLst/>
          </a:prstGeom>
        </p:spPr>
      </p:pic>
    </p:spTree>
    <p:extLst>
      <p:ext uri="{BB962C8B-B14F-4D97-AF65-F5344CB8AC3E}">
        <p14:creationId xmlns:p14="http://schemas.microsoft.com/office/powerpoint/2010/main" val="3042825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fontScale="90000"/>
          </a:bodyPr>
          <a:lstStyle/>
          <a:p>
            <a:r>
              <a:rPr lang="en-US" dirty="0">
                <a:latin typeface="Comic Sans MS"/>
              </a:rPr>
              <a:t>Proper Use of Vocabulary Words </a:t>
            </a:r>
            <a:endParaRPr lang="en-US" dirty="0">
              <a:latin typeface="Comic Sans MS" panose="030F0702030302020204" pitchFamily="66" charset="0"/>
            </a:endParaRPr>
          </a:p>
        </p:txBody>
      </p:sp>
      <p:sp>
        <p:nvSpPr>
          <p:cNvPr id="4" name="Rectangle: Rounded Corners 3">
            <a:extLst>
              <a:ext uri="{FF2B5EF4-FFF2-40B4-BE49-F238E27FC236}">
                <a16:creationId xmlns:a16="http://schemas.microsoft.com/office/drawing/2014/main" id="{20C670C0-01E6-4503-97B8-5D5746BA8F37}"/>
              </a:ext>
            </a:extLst>
          </p:cNvPr>
          <p:cNvSpPr/>
          <p:nvPr/>
        </p:nvSpPr>
        <p:spPr>
          <a:xfrm>
            <a:off x="457200" y="1619250"/>
            <a:ext cx="8229600" cy="28289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ctr">
              <a:lnSpc>
                <a:spcPct val="115000"/>
              </a:lnSpc>
              <a:spcBef>
                <a:spcPts val="0"/>
              </a:spcBef>
              <a:spcAft>
                <a:spcPts val="1000"/>
              </a:spcAft>
              <a:buFont typeface="+mj-lt"/>
              <a:buAutoNum type="arabicPeriod"/>
            </a:pPr>
            <a:r>
              <a:rPr lang="en-US" sz="3000" b="1" dirty="0">
                <a:effectLst/>
                <a:latin typeface="Comic Sans MS" panose="030F0702030302020204" pitchFamily="66" charset="0"/>
                <a:ea typeface="Calibri" panose="020F0502020204030204" pitchFamily="34" charset="0"/>
                <a:cs typeface="Calibri" panose="020F0502020204030204" pitchFamily="34" charset="0"/>
              </a:rPr>
              <a:t>The baby bunny was very _____.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1E1FFEB6-A049-4F2C-98EA-691EB3CD1F80}"/>
              </a:ext>
            </a:extLst>
          </p:cNvPr>
          <p:cNvSpPr txBox="1"/>
          <p:nvPr/>
        </p:nvSpPr>
        <p:spPr>
          <a:xfrm>
            <a:off x="6554912" y="2763463"/>
            <a:ext cx="1243173" cy="553998"/>
          </a:xfrm>
          <a:prstGeom prst="rect">
            <a:avLst/>
          </a:prstGeom>
          <a:noFill/>
        </p:spPr>
        <p:txBody>
          <a:bodyPr wrap="square" rtlCol="0">
            <a:spAutoFit/>
          </a:bodyPr>
          <a:lstStyle/>
          <a:p>
            <a:r>
              <a:rPr lang="en-US" sz="3000" b="1" dirty="0">
                <a:solidFill>
                  <a:schemeClr val="bg2">
                    <a:lumMod val="50000"/>
                  </a:schemeClr>
                </a:solidFill>
                <a:latin typeface="Comic Sans MS" panose="030F0702030302020204" pitchFamily="66" charset="0"/>
              </a:rPr>
              <a:t>lively</a:t>
            </a:r>
          </a:p>
        </p:txBody>
      </p:sp>
      <p:graphicFrame>
        <p:nvGraphicFramePr>
          <p:cNvPr id="31" name="Table 31">
            <a:extLst>
              <a:ext uri="{FF2B5EF4-FFF2-40B4-BE49-F238E27FC236}">
                <a16:creationId xmlns:a16="http://schemas.microsoft.com/office/drawing/2014/main" id="{1FFAB7E9-5937-42CE-8183-2B8C368B1729}"/>
              </a:ext>
            </a:extLst>
          </p:cNvPr>
          <p:cNvGraphicFramePr>
            <a:graphicFrameLocks noGrp="1"/>
          </p:cNvGraphicFramePr>
          <p:nvPr>
            <p:extLst>
              <p:ext uri="{D42A27DB-BD31-4B8C-83A1-F6EECF244321}">
                <p14:modId xmlns:p14="http://schemas.microsoft.com/office/powerpoint/2010/main" val="244481580"/>
              </p:ext>
            </p:extLst>
          </p:nvPr>
        </p:nvGraphicFramePr>
        <p:xfrm>
          <a:off x="1313836" y="4535044"/>
          <a:ext cx="6921360" cy="2114685"/>
        </p:xfrm>
        <a:graphic>
          <a:graphicData uri="http://schemas.openxmlformats.org/drawingml/2006/table">
            <a:tbl>
              <a:tblPr firstRow="1" bandRow="1">
                <a:tableStyleId>{2D5ABB26-0587-4C30-8999-92F81FD0307C}</a:tableStyleId>
              </a:tblPr>
              <a:tblGrid>
                <a:gridCol w="3460680">
                  <a:extLst>
                    <a:ext uri="{9D8B030D-6E8A-4147-A177-3AD203B41FA5}">
                      <a16:colId xmlns:a16="http://schemas.microsoft.com/office/drawing/2014/main" val="3944809502"/>
                    </a:ext>
                  </a:extLst>
                </a:gridCol>
                <a:gridCol w="3460680">
                  <a:extLst>
                    <a:ext uri="{9D8B030D-6E8A-4147-A177-3AD203B41FA5}">
                      <a16:colId xmlns:a16="http://schemas.microsoft.com/office/drawing/2014/main" val="3051885914"/>
                    </a:ext>
                  </a:extLst>
                </a:gridCol>
              </a:tblGrid>
              <a:tr h="704895">
                <a:tc>
                  <a:txBody>
                    <a:bodyPr/>
                    <a:lstStyle/>
                    <a:p>
                      <a:r>
                        <a:rPr lang="en-US" sz="3000" dirty="0">
                          <a:solidFill>
                            <a:schemeClr val="bg2">
                              <a:lumMod val="50000"/>
                            </a:schemeClr>
                          </a:solidFill>
                          <a:latin typeface="Comic Sans MS" panose="030F0702030302020204" pitchFamily="66" charset="0"/>
                        </a:rPr>
                        <a:t>sprinkle </a:t>
                      </a:r>
                    </a:p>
                  </a:txBody>
                  <a:tcPr/>
                </a:tc>
                <a:tc>
                  <a:txBody>
                    <a:bodyPr/>
                    <a:lstStyle/>
                    <a:p>
                      <a:r>
                        <a:rPr lang="en-US" sz="3000" dirty="0">
                          <a:solidFill>
                            <a:schemeClr val="bg2">
                              <a:lumMod val="50000"/>
                            </a:schemeClr>
                          </a:solidFill>
                          <a:latin typeface="Comic Sans MS" panose="030F0702030302020204" pitchFamily="66" charset="0"/>
                        </a:rPr>
                        <a:t>lively </a:t>
                      </a:r>
                    </a:p>
                  </a:txBody>
                  <a:tcPr/>
                </a:tc>
                <a:extLst>
                  <a:ext uri="{0D108BD9-81ED-4DB2-BD59-A6C34878D82A}">
                    <a16:rowId xmlns:a16="http://schemas.microsoft.com/office/drawing/2014/main" val="968172650"/>
                  </a:ext>
                </a:extLst>
              </a:tr>
              <a:tr h="704895">
                <a:tc>
                  <a:txBody>
                    <a:bodyPr/>
                    <a:lstStyle/>
                    <a:p>
                      <a:r>
                        <a:rPr lang="en-US" sz="3000" dirty="0">
                          <a:solidFill>
                            <a:schemeClr val="bg2">
                              <a:lumMod val="50000"/>
                            </a:schemeClr>
                          </a:solidFill>
                          <a:latin typeface="Comic Sans MS" panose="030F0702030302020204" pitchFamily="66" charset="0"/>
                        </a:rPr>
                        <a:t>scary</a:t>
                      </a:r>
                    </a:p>
                  </a:txBody>
                  <a:tcPr/>
                </a:tc>
                <a:tc>
                  <a:txBody>
                    <a:bodyPr/>
                    <a:lstStyle/>
                    <a:p>
                      <a:r>
                        <a:rPr lang="en-US" sz="3000" dirty="0">
                          <a:solidFill>
                            <a:schemeClr val="bg2">
                              <a:lumMod val="50000"/>
                            </a:schemeClr>
                          </a:solidFill>
                          <a:latin typeface="Comic Sans MS" panose="030F0702030302020204" pitchFamily="66" charset="0"/>
                        </a:rPr>
                        <a:t>listened</a:t>
                      </a:r>
                    </a:p>
                  </a:txBody>
                  <a:tcPr/>
                </a:tc>
                <a:extLst>
                  <a:ext uri="{0D108BD9-81ED-4DB2-BD59-A6C34878D82A}">
                    <a16:rowId xmlns:a16="http://schemas.microsoft.com/office/drawing/2014/main" val="1389516123"/>
                  </a:ext>
                </a:extLst>
              </a:tr>
              <a:tr h="704895">
                <a:tc>
                  <a:txBody>
                    <a:bodyPr/>
                    <a:lstStyle/>
                    <a:p>
                      <a:r>
                        <a:rPr lang="en-US" sz="3000" dirty="0">
                          <a:solidFill>
                            <a:schemeClr val="bg2">
                              <a:lumMod val="50000"/>
                            </a:schemeClr>
                          </a:solidFill>
                          <a:latin typeface="Comic Sans MS" panose="030F0702030302020204" pitchFamily="66" charset="0"/>
                        </a:rPr>
                        <a:t>soothe</a:t>
                      </a:r>
                    </a:p>
                  </a:txBody>
                  <a:tcPr/>
                </a:tc>
                <a:tc>
                  <a:txBody>
                    <a:bodyPr/>
                    <a:lstStyle/>
                    <a:p>
                      <a:endParaRPr lang="en-US" sz="3000" dirty="0">
                        <a:solidFill>
                          <a:schemeClr val="bg2">
                            <a:lumMod val="50000"/>
                          </a:schemeClr>
                        </a:solidFill>
                        <a:latin typeface="Comic Sans MS" panose="030F0702030302020204" pitchFamily="66" charset="0"/>
                      </a:endParaRPr>
                    </a:p>
                  </a:txBody>
                  <a:tcPr/>
                </a:tc>
                <a:extLst>
                  <a:ext uri="{0D108BD9-81ED-4DB2-BD59-A6C34878D82A}">
                    <a16:rowId xmlns:a16="http://schemas.microsoft.com/office/drawing/2014/main" val="2436943518"/>
                  </a:ext>
                </a:extLst>
              </a:tr>
            </a:tbl>
          </a:graphicData>
        </a:graphic>
      </p:graphicFrame>
      <p:sp>
        <p:nvSpPr>
          <p:cNvPr id="12" name="Rectangle: Rounded Corners 11">
            <a:extLst>
              <a:ext uri="{FF2B5EF4-FFF2-40B4-BE49-F238E27FC236}">
                <a16:creationId xmlns:a16="http://schemas.microsoft.com/office/drawing/2014/main" id="{94E823ED-4238-4561-80B6-87EFDC335FAA}"/>
              </a:ext>
            </a:extLst>
          </p:cNvPr>
          <p:cNvSpPr/>
          <p:nvPr/>
        </p:nvSpPr>
        <p:spPr>
          <a:xfrm>
            <a:off x="457200" y="1602138"/>
            <a:ext cx="8229600" cy="28289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en-US" sz="3000" b="1" dirty="0">
                <a:latin typeface="Comic Sans MS" panose="030F0702030302020204" pitchFamily="66" charset="0"/>
              </a:rPr>
              <a:t>2. Some haunted houses can be very ______. </a:t>
            </a:r>
            <a:endParaRPr lang="en-US" sz="3000" dirty="0">
              <a:latin typeface="Comic Sans MS" panose="030F0702030302020204" pitchFamily="66" charset="0"/>
            </a:endParaRPr>
          </a:p>
          <a:p>
            <a:pPr marL="342900" marR="0" lvl="0" indent="-342900" algn="ctr">
              <a:lnSpc>
                <a:spcPct val="115000"/>
              </a:lnSpc>
              <a:spcBef>
                <a:spcPts val="0"/>
              </a:spcBef>
              <a:spcAft>
                <a:spcPts val="1000"/>
              </a:spcAft>
              <a:buFont typeface="+mj-lt"/>
              <a:buAutoNum type="arabicPeriod"/>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186BF987-2C1F-47B5-B060-AAFC94280B56}"/>
              </a:ext>
            </a:extLst>
          </p:cNvPr>
          <p:cNvSpPr txBox="1"/>
          <p:nvPr/>
        </p:nvSpPr>
        <p:spPr>
          <a:xfrm>
            <a:off x="3950413" y="2730868"/>
            <a:ext cx="1243173" cy="553998"/>
          </a:xfrm>
          <a:prstGeom prst="rect">
            <a:avLst/>
          </a:prstGeom>
          <a:noFill/>
        </p:spPr>
        <p:txBody>
          <a:bodyPr wrap="square" rtlCol="0">
            <a:spAutoFit/>
          </a:bodyPr>
          <a:lstStyle/>
          <a:p>
            <a:r>
              <a:rPr lang="en-US" sz="3000" b="1" dirty="0">
                <a:solidFill>
                  <a:schemeClr val="bg2">
                    <a:lumMod val="50000"/>
                  </a:schemeClr>
                </a:solidFill>
                <a:latin typeface="Comic Sans MS" panose="030F0702030302020204" pitchFamily="66" charset="0"/>
              </a:rPr>
              <a:t>scary</a:t>
            </a:r>
          </a:p>
        </p:txBody>
      </p:sp>
      <p:sp>
        <p:nvSpPr>
          <p:cNvPr id="17" name="Rectangle: Rounded Corners 16">
            <a:extLst>
              <a:ext uri="{FF2B5EF4-FFF2-40B4-BE49-F238E27FC236}">
                <a16:creationId xmlns:a16="http://schemas.microsoft.com/office/drawing/2014/main" id="{CFABCD63-3FF7-47B4-8311-443E764F6573}"/>
              </a:ext>
            </a:extLst>
          </p:cNvPr>
          <p:cNvSpPr/>
          <p:nvPr/>
        </p:nvSpPr>
        <p:spPr>
          <a:xfrm>
            <a:off x="488022" y="1595333"/>
            <a:ext cx="8229600" cy="28289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en-US" sz="3000" b="1" dirty="0">
                <a:latin typeface="Comic Sans MS" panose="030F0702030302020204" pitchFamily="66" charset="0"/>
              </a:rPr>
              <a:t>3. Mom told me to _______ powdered sugar on the cake. </a:t>
            </a:r>
            <a:endParaRPr lang="en-US" sz="3000" dirty="0">
              <a:latin typeface="Comic Sans MS" panose="030F0702030302020204" pitchFamily="66" charset="0"/>
            </a:endParaRPr>
          </a:p>
          <a:p>
            <a:pPr marL="342900" marR="0" lvl="0" indent="-342900" algn="ctr">
              <a:lnSpc>
                <a:spcPct val="115000"/>
              </a:lnSpc>
              <a:spcBef>
                <a:spcPts val="0"/>
              </a:spcBef>
              <a:spcAft>
                <a:spcPts val="1000"/>
              </a:spcAft>
              <a:buFont typeface="+mj-lt"/>
              <a:buAutoNum type="arabicPeriod"/>
            </a:pP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CE86DFB6-AB30-46D3-99B1-EA7F265A30DA}"/>
              </a:ext>
            </a:extLst>
          </p:cNvPr>
          <p:cNvSpPr txBox="1"/>
          <p:nvPr/>
        </p:nvSpPr>
        <p:spPr>
          <a:xfrm>
            <a:off x="4620550" y="2122396"/>
            <a:ext cx="1634796" cy="553998"/>
          </a:xfrm>
          <a:prstGeom prst="rect">
            <a:avLst/>
          </a:prstGeom>
          <a:noFill/>
        </p:spPr>
        <p:txBody>
          <a:bodyPr wrap="square" rtlCol="0">
            <a:spAutoFit/>
          </a:bodyPr>
          <a:lstStyle/>
          <a:p>
            <a:r>
              <a:rPr lang="en-US" sz="3000" b="1" dirty="0">
                <a:solidFill>
                  <a:schemeClr val="bg2">
                    <a:lumMod val="50000"/>
                  </a:schemeClr>
                </a:solidFill>
                <a:latin typeface="Comic Sans MS" panose="030F0702030302020204" pitchFamily="66" charset="0"/>
              </a:rPr>
              <a:t>sprinkle</a:t>
            </a:r>
          </a:p>
        </p:txBody>
      </p:sp>
      <p:sp>
        <p:nvSpPr>
          <p:cNvPr id="23" name="Rectangle: Rounded Corners 22">
            <a:extLst>
              <a:ext uri="{FF2B5EF4-FFF2-40B4-BE49-F238E27FC236}">
                <a16:creationId xmlns:a16="http://schemas.microsoft.com/office/drawing/2014/main" id="{8ED032D4-870D-4BB7-8C9B-2EF2C5BB5BE7}"/>
              </a:ext>
            </a:extLst>
          </p:cNvPr>
          <p:cNvSpPr/>
          <p:nvPr/>
        </p:nvSpPr>
        <p:spPr>
          <a:xfrm>
            <a:off x="505750" y="1593404"/>
            <a:ext cx="8229600" cy="28289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en-US" sz="3000" b="1" dirty="0">
                <a:latin typeface="Comic Sans MS" panose="030F0702030302020204" pitchFamily="66" charset="0"/>
              </a:rPr>
              <a:t>4. I sure hope he ______ to the teacher’s directions.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585E0AB8-8BA4-4411-8524-CFE2B7AF5840}"/>
              </a:ext>
            </a:extLst>
          </p:cNvPr>
          <p:cNvSpPr txBox="1"/>
          <p:nvPr/>
        </p:nvSpPr>
        <p:spPr>
          <a:xfrm>
            <a:off x="4774515" y="2486464"/>
            <a:ext cx="2211911" cy="553998"/>
          </a:xfrm>
          <a:prstGeom prst="rect">
            <a:avLst/>
          </a:prstGeom>
          <a:noFill/>
        </p:spPr>
        <p:txBody>
          <a:bodyPr wrap="square" rtlCol="0">
            <a:spAutoFit/>
          </a:bodyPr>
          <a:lstStyle/>
          <a:p>
            <a:r>
              <a:rPr lang="en-US" sz="3000" b="1" dirty="0">
                <a:solidFill>
                  <a:schemeClr val="bg2">
                    <a:lumMod val="50000"/>
                  </a:schemeClr>
                </a:solidFill>
                <a:latin typeface="Comic Sans MS" panose="030F0702030302020204" pitchFamily="66" charset="0"/>
              </a:rPr>
              <a:t>listened</a:t>
            </a:r>
          </a:p>
        </p:txBody>
      </p:sp>
      <p:sp>
        <p:nvSpPr>
          <p:cNvPr id="24" name="Rectangle: Rounded Corners 23">
            <a:extLst>
              <a:ext uri="{FF2B5EF4-FFF2-40B4-BE49-F238E27FC236}">
                <a16:creationId xmlns:a16="http://schemas.microsoft.com/office/drawing/2014/main" id="{9EE15589-E871-4BD5-ADC2-34E91A6B2048}"/>
              </a:ext>
            </a:extLst>
          </p:cNvPr>
          <p:cNvSpPr/>
          <p:nvPr/>
        </p:nvSpPr>
        <p:spPr>
          <a:xfrm>
            <a:off x="488022" y="1619249"/>
            <a:ext cx="8229600" cy="28289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15000"/>
              </a:lnSpc>
              <a:spcAft>
                <a:spcPts val="1000"/>
              </a:spcAft>
            </a:pPr>
            <a:r>
              <a:rPr lang="en-US" sz="3000" b="1" dirty="0">
                <a:latin typeface="Comic Sans MS" panose="030F0702030302020204" pitchFamily="66" charset="0"/>
              </a:rPr>
              <a:t>5. He rocked the baby in hopes that is would ______ her to sleep.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8360BBB8-97B6-4320-B73F-C3C9ECD0F713}"/>
              </a:ext>
            </a:extLst>
          </p:cNvPr>
          <p:cNvSpPr txBox="1"/>
          <p:nvPr/>
        </p:nvSpPr>
        <p:spPr>
          <a:xfrm>
            <a:off x="3183229" y="3014328"/>
            <a:ext cx="1445687" cy="553998"/>
          </a:xfrm>
          <a:prstGeom prst="rect">
            <a:avLst/>
          </a:prstGeom>
          <a:noFill/>
        </p:spPr>
        <p:txBody>
          <a:bodyPr wrap="square" rtlCol="0">
            <a:spAutoFit/>
          </a:bodyPr>
          <a:lstStyle/>
          <a:p>
            <a:r>
              <a:rPr lang="en-US" sz="3000" b="1" dirty="0">
                <a:solidFill>
                  <a:schemeClr val="bg2">
                    <a:lumMod val="50000"/>
                  </a:schemeClr>
                </a:solidFill>
                <a:latin typeface="Comic Sans MS" panose="030F0702030302020204" pitchFamily="66" charset="0"/>
              </a:rPr>
              <a:t>soothe</a:t>
            </a:r>
          </a:p>
        </p:txBody>
      </p:sp>
    </p:spTree>
    <p:extLst>
      <p:ext uri="{BB962C8B-B14F-4D97-AF65-F5344CB8AC3E}">
        <p14:creationId xmlns:p14="http://schemas.microsoft.com/office/powerpoint/2010/main" val="108927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animBg="1"/>
      <p:bldP spid="26" grpId="0"/>
      <p:bldP spid="17" grpId="0" animBg="1"/>
      <p:bldP spid="27" grpId="0"/>
      <p:bldP spid="23" grpId="0" animBg="1"/>
      <p:bldP spid="28" grpId="0"/>
      <p:bldP spid="24"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What is a predicate? </a:t>
            </a:r>
          </a:p>
        </p:txBody>
      </p:sp>
      <p:sp>
        <p:nvSpPr>
          <p:cNvPr id="3" name="TextBox 2">
            <a:extLst>
              <a:ext uri="{FF2B5EF4-FFF2-40B4-BE49-F238E27FC236}">
                <a16:creationId xmlns:a16="http://schemas.microsoft.com/office/drawing/2014/main" id="{2E718997-0BFF-49A2-8747-6E515D6D7AE5}"/>
              </a:ext>
            </a:extLst>
          </p:cNvPr>
          <p:cNvSpPr txBox="1"/>
          <p:nvPr/>
        </p:nvSpPr>
        <p:spPr>
          <a:xfrm>
            <a:off x="1081087" y="1389063"/>
            <a:ext cx="6981825" cy="2339102"/>
          </a:xfrm>
          <a:prstGeom prst="rect">
            <a:avLst/>
          </a:prstGeom>
          <a:noFill/>
        </p:spPr>
        <p:txBody>
          <a:bodyPr wrap="square" rtlCol="0">
            <a:spAutoFit/>
          </a:bodyPr>
          <a:lstStyle/>
          <a:p>
            <a:pPr algn="ctr"/>
            <a:r>
              <a:rPr lang="en-US" sz="3200" dirty="0">
                <a:effectLst/>
                <a:latin typeface="Comic Sans MS" panose="030F0702030302020204" pitchFamily="66" charset="0"/>
                <a:ea typeface="Calibri" panose="020F0502020204030204" pitchFamily="34" charset="0"/>
                <a:cs typeface="Calibri" panose="020F0502020204030204" pitchFamily="34" charset="0"/>
              </a:rPr>
              <a:t>The </a:t>
            </a:r>
            <a:r>
              <a:rPr lang="en-US" sz="3200" u="sng" dirty="0">
                <a:effectLst/>
                <a:latin typeface="Comic Sans MS" panose="030F0702030302020204" pitchFamily="66" charset="0"/>
                <a:ea typeface="Calibri" panose="020F0502020204030204" pitchFamily="34" charset="0"/>
                <a:cs typeface="Calibri" panose="020F0502020204030204" pitchFamily="34" charset="0"/>
              </a:rPr>
              <a:t>predicate</a:t>
            </a:r>
            <a:r>
              <a:rPr lang="en-US" sz="3200" dirty="0">
                <a:effectLst/>
                <a:latin typeface="Comic Sans MS" panose="030F0702030302020204" pitchFamily="66" charset="0"/>
                <a:ea typeface="Calibri" panose="020F0502020204030204" pitchFamily="34" charset="0"/>
                <a:cs typeface="Calibri" panose="020F0502020204030204" pitchFamily="34" charset="0"/>
              </a:rPr>
              <a:t> of a sentence tells what the subject is or is doing. The predicate can be one or more words.</a:t>
            </a:r>
            <a:endParaRPr lang="en-US" sz="3200" dirty="0">
              <a:effectLst/>
              <a:latin typeface="Comic Sans MS" panose="030F0702030302020204" pitchFamily="66" charset="0"/>
              <a:ea typeface="Calibri" panose="020F0502020204030204" pitchFamily="34" charset="0"/>
              <a:cs typeface="Times New Roman" panose="02020603050405020304" pitchFamily="18" charset="0"/>
            </a:endParaRPr>
          </a:p>
          <a:p>
            <a:endParaRPr lang="en-US" dirty="0">
              <a:latin typeface="Comic Sans MS" panose="030F0702030302020204" pitchFamily="66" charset="0"/>
            </a:endParaRPr>
          </a:p>
        </p:txBody>
      </p:sp>
      <p:pic>
        <p:nvPicPr>
          <p:cNvPr id="6" name="Picture 5" descr="Party Bee">
            <a:extLst>
              <a:ext uri="{FF2B5EF4-FFF2-40B4-BE49-F238E27FC236}">
                <a16:creationId xmlns:a16="http://schemas.microsoft.com/office/drawing/2014/main" id="{E59E157C-30A0-42AB-B315-6183C061999D}"/>
              </a:ext>
            </a:extLst>
          </p:cNvPr>
          <p:cNvPicPr>
            <a:picLocks noChangeAspect="1"/>
          </p:cNvPicPr>
          <p:nvPr/>
        </p:nvPicPr>
        <p:blipFill>
          <a:blip r:embed="rId3"/>
          <a:stretch>
            <a:fillRect/>
          </a:stretch>
        </p:blipFill>
        <p:spPr>
          <a:xfrm>
            <a:off x="2955275" y="3150824"/>
            <a:ext cx="3866920" cy="3866920"/>
          </a:xfrm>
          <a:prstGeom prst="rect">
            <a:avLst/>
          </a:prstGeom>
        </p:spPr>
      </p:pic>
    </p:spTree>
    <p:extLst>
      <p:ext uri="{BB962C8B-B14F-4D97-AF65-F5344CB8AC3E}">
        <p14:creationId xmlns:p14="http://schemas.microsoft.com/office/powerpoint/2010/main" val="193688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normAutofit/>
          </a:bodyPr>
          <a:lstStyle/>
          <a:p>
            <a:r>
              <a:rPr lang="en-US" dirty="0">
                <a:latin typeface="Comic Sans MS"/>
              </a:rPr>
              <a:t>Let's Practice!</a:t>
            </a:r>
          </a:p>
        </p:txBody>
      </p:sp>
      <p:sp>
        <p:nvSpPr>
          <p:cNvPr id="3" name="Rectangle: Rounded Corners 2">
            <a:extLst>
              <a:ext uri="{FF2B5EF4-FFF2-40B4-BE49-F238E27FC236}">
                <a16:creationId xmlns:a16="http://schemas.microsoft.com/office/drawing/2014/main" id="{9A45ED82-26AD-4446-914A-B99AD0E311F1}"/>
              </a:ext>
            </a:extLst>
          </p:cNvPr>
          <p:cNvSpPr/>
          <p:nvPr/>
        </p:nvSpPr>
        <p:spPr>
          <a:xfrm>
            <a:off x="308225" y="2876764"/>
            <a:ext cx="8378575" cy="3164440"/>
          </a:xfrm>
          <a:prstGeom prst="round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marL="342900" marR="0" lvl="0" indent="-342900" algn="ctr">
              <a:lnSpc>
                <a:spcPct val="115000"/>
              </a:lnSpc>
              <a:spcBef>
                <a:spcPts val="0"/>
              </a:spcBef>
              <a:spcAft>
                <a:spcPts val="1000"/>
              </a:spcAft>
              <a:buFont typeface="+mj-lt"/>
              <a:buAutoNum type="arabicPeriod"/>
            </a:pPr>
            <a:r>
              <a:rPr lang="en-US" sz="3000" b="1" dirty="0">
                <a:effectLst/>
                <a:latin typeface="Comic Sans MS" panose="030F0702030302020204" pitchFamily="66" charset="0"/>
                <a:ea typeface="Calibri" panose="020F0502020204030204" pitchFamily="34" charset="0"/>
                <a:cs typeface="Calibri" panose="020F0502020204030204" pitchFamily="34" charset="0"/>
              </a:rPr>
              <a:t>Mr. Taylor opened the door.</a:t>
            </a:r>
          </a:p>
          <a:p>
            <a:pPr marR="0" lvl="0" algn="ctr">
              <a:lnSpc>
                <a:spcPct val="115000"/>
              </a:lnSpc>
              <a:spcBef>
                <a:spcPts val="0"/>
              </a:spcBef>
              <a:spcAft>
                <a:spcPts val="1000"/>
              </a:spcAft>
            </a:pPr>
            <a:r>
              <a:rPr lang="en-US" sz="3000" b="1" dirty="0">
                <a:effectLst/>
                <a:latin typeface="Comic Sans MS" panose="030F0702030302020204" pitchFamily="66" charset="0"/>
                <a:ea typeface="Calibri" panose="020F0502020204030204" pitchFamily="34" charset="0"/>
                <a:cs typeface="Calibri" panose="020F0502020204030204" pitchFamily="34" charset="0"/>
              </a:rPr>
              <a:t>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11EF4F5C-E626-4853-A26F-B7E538BE04CF}"/>
              </a:ext>
            </a:extLst>
          </p:cNvPr>
          <p:cNvCxnSpPr/>
          <p:nvPr/>
        </p:nvCxnSpPr>
        <p:spPr>
          <a:xfrm>
            <a:off x="2044557" y="4345969"/>
            <a:ext cx="1869897"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DE99427B-DA83-42E9-81EA-AC89B4787790}"/>
              </a:ext>
            </a:extLst>
          </p:cNvPr>
          <p:cNvSpPr/>
          <p:nvPr/>
        </p:nvSpPr>
        <p:spPr>
          <a:xfrm>
            <a:off x="4027470" y="3842536"/>
            <a:ext cx="3421294" cy="66781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31D4B2B8-28CB-4340-819D-57816CD34A51}"/>
              </a:ext>
            </a:extLst>
          </p:cNvPr>
          <p:cNvSpPr/>
          <p:nvPr/>
        </p:nvSpPr>
        <p:spPr>
          <a:xfrm>
            <a:off x="308225" y="2876764"/>
            <a:ext cx="8378575" cy="3164440"/>
          </a:xfrm>
          <a:prstGeom prst="round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a:lnSpc>
                <a:spcPct val="115000"/>
              </a:lnSpc>
              <a:spcBef>
                <a:spcPts val="0"/>
              </a:spcBef>
              <a:spcAft>
                <a:spcPts val="1000"/>
              </a:spcAft>
            </a:pPr>
            <a:r>
              <a:rPr lang="en-US" sz="3000" b="1" dirty="0">
                <a:effectLst/>
                <a:latin typeface="Comic Sans MS" panose="030F0702030302020204" pitchFamily="66" charset="0"/>
                <a:ea typeface="Calibri" panose="020F0502020204030204" pitchFamily="34" charset="0"/>
                <a:cs typeface="Calibri" panose="020F0502020204030204" pitchFamily="34" charset="0"/>
              </a:rPr>
              <a:t>2. She wrote a friendly letter.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Connector 10">
            <a:extLst>
              <a:ext uri="{FF2B5EF4-FFF2-40B4-BE49-F238E27FC236}">
                <a16:creationId xmlns:a16="http://schemas.microsoft.com/office/drawing/2014/main" id="{E2FCC565-9BC7-432C-973F-35015BAAFC82}"/>
              </a:ext>
            </a:extLst>
          </p:cNvPr>
          <p:cNvCxnSpPr/>
          <p:nvPr/>
        </p:nvCxnSpPr>
        <p:spPr>
          <a:xfrm>
            <a:off x="2116477" y="4715838"/>
            <a:ext cx="647272"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Oval 11">
            <a:extLst>
              <a:ext uri="{FF2B5EF4-FFF2-40B4-BE49-F238E27FC236}">
                <a16:creationId xmlns:a16="http://schemas.microsoft.com/office/drawing/2014/main" id="{5FD62FDF-0053-4D25-81F2-FD260BE47E90}"/>
              </a:ext>
            </a:extLst>
          </p:cNvPr>
          <p:cNvSpPr/>
          <p:nvPr/>
        </p:nvSpPr>
        <p:spPr>
          <a:xfrm>
            <a:off x="2917862" y="4099393"/>
            <a:ext cx="4546316" cy="785964"/>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F4DE50B4-380C-4CA3-8EC7-635F4A8392DB}"/>
              </a:ext>
            </a:extLst>
          </p:cNvPr>
          <p:cNvSpPr/>
          <p:nvPr/>
        </p:nvSpPr>
        <p:spPr>
          <a:xfrm>
            <a:off x="308224" y="2876764"/>
            <a:ext cx="8378575" cy="3164440"/>
          </a:xfrm>
          <a:prstGeom prst="roundRect">
            <a:avLst/>
          </a:prstGeom>
          <a:ln>
            <a:solidFill>
              <a:srgbClr val="FFC000"/>
            </a:solidFill>
          </a:ln>
        </p:spPr>
        <p:style>
          <a:lnRef idx="2">
            <a:schemeClr val="accent1"/>
          </a:lnRef>
          <a:fillRef idx="1">
            <a:schemeClr val="lt1"/>
          </a:fillRef>
          <a:effectRef idx="0">
            <a:schemeClr val="accent1"/>
          </a:effectRef>
          <a:fontRef idx="minor">
            <a:schemeClr val="dk1"/>
          </a:fontRef>
        </p:style>
        <p:txBody>
          <a:bodyPr rtlCol="0" anchor="ctr"/>
          <a:lstStyle/>
          <a:p>
            <a:pPr marR="0" lvl="0" algn="ctr">
              <a:lnSpc>
                <a:spcPct val="115000"/>
              </a:lnSpc>
              <a:spcBef>
                <a:spcPts val="0"/>
              </a:spcBef>
              <a:spcAft>
                <a:spcPts val="1000"/>
              </a:spcAft>
            </a:pPr>
            <a:r>
              <a:rPr lang="en-US" sz="3000" b="1" dirty="0">
                <a:latin typeface="Comic Sans MS" panose="030F0702030302020204" pitchFamily="66" charset="0"/>
                <a:ea typeface="Calibri" panose="020F0502020204030204" pitchFamily="34" charset="0"/>
                <a:cs typeface="Calibri" panose="020F0502020204030204" pitchFamily="34" charset="0"/>
              </a:rPr>
              <a:t>3. The cat looked out the window. </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BFD2C7E4-86BF-4379-9BAB-3FD530492B89}"/>
              </a:ext>
            </a:extLst>
          </p:cNvPr>
          <p:cNvCxnSpPr/>
          <p:nvPr/>
        </p:nvCxnSpPr>
        <p:spPr>
          <a:xfrm>
            <a:off x="1808252" y="4715838"/>
            <a:ext cx="1417833"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Oval 15">
            <a:extLst>
              <a:ext uri="{FF2B5EF4-FFF2-40B4-BE49-F238E27FC236}">
                <a16:creationId xmlns:a16="http://schemas.microsoft.com/office/drawing/2014/main" id="{2F41C256-C654-4655-ABCB-194D0A050647}"/>
              </a:ext>
            </a:extLst>
          </p:cNvPr>
          <p:cNvSpPr/>
          <p:nvPr/>
        </p:nvSpPr>
        <p:spPr>
          <a:xfrm>
            <a:off x="3254341" y="4030047"/>
            <a:ext cx="4546316" cy="93236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4" grpId="0" animBg="1"/>
      <p:bldP spid="16" grpId="0" animBg="1"/>
    </p:bldLst>
  </p:timing>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12114</TotalTime>
  <Words>1420</Words>
  <Application>Microsoft Office PowerPoint</Application>
  <PresentationFormat>On-screen Show (4:3)</PresentationFormat>
  <Paragraphs>124</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Short -i- Words and Word Meanings </vt:lpstr>
      <vt:lpstr>Short –i- Sound </vt:lpstr>
      <vt:lpstr>Listen and Spell </vt:lpstr>
      <vt:lpstr>Sight Word Wall </vt:lpstr>
      <vt:lpstr>The Retelling Hand  </vt:lpstr>
      <vt:lpstr>Let’s Practice</vt:lpstr>
      <vt:lpstr>Proper Use of Vocabulary Words </vt:lpstr>
      <vt:lpstr>What is a predicate? </vt:lpstr>
      <vt:lpstr>Let's Practice!</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239</cp:revision>
  <dcterms:created xsi:type="dcterms:W3CDTF">2012-04-20T18:25:02Z</dcterms:created>
  <dcterms:modified xsi:type="dcterms:W3CDTF">2021-08-17T21:13:54Z</dcterms:modified>
</cp:coreProperties>
</file>