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3"/>
  </p:notesMasterIdLst>
  <p:sldIdLst>
    <p:sldId id="344" r:id="rId3"/>
    <p:sldId id="372" r:id="rId4"/>
    <p:sldId id="354" r:id="rId5"/>
    <p:sldId id="373" r:id="rId6"/>
    <p:sldId id="374" r:id="rId7"/>
    <p:sldId id="375" r:id="rId8"/>
    <p:sldId id="349" r:id="rId9"/>
    <p:sldId id="361" r:id="rId10"/>
    <p:sldId id="371" r:id="rId11"/>
    <p:sldId id="352" r:id="rId12"/>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2" clrIdx="0">
    <p:extLst>
      <p:ext uri="{19B8F6BF-5375-455C-9EA6-DF929625EA0E}">
        <p15:presenceInfo xmlns:p15="http://schemas.microsoft.com/office/powerpoint/2012/main" userId="88f479c315fdb209" providerId="Windows Live"/>
      </p:ext>
    </p:extLst>
  </p:cmAuthor>
  <p:cmAuthor id="2" name="Amy Perlmutter" initials="AP" lastIdx="1" clrIdx="1">
    <p:extLst>
      <p:ext uri="{19B8F6BF-5375-455C-9EA6-DF929625EA0E}">
        <p15:presenceInfo xmlns:p15="http://schemas.microsoft.com/office/powerpoint/2012/main" userId="S::aperlmutter@accelerate-academy.net::50a6ecda-f3cd-41a4-820c-672e06b7cff4" providerId="AD"/>
      </p:ext>
    </p:extLst>
  </p:cmAuthor>
  <p:cmAuthor id="3" name="Shannon Svalen" initials="SS" lastIdx="1" clrIdx="2">
    <p:extLst>
      <p:ext uri="{19B8F6BF-5375-455C-9EA6-DF929625EA0E}">
        <p15:presenceInfo xmlns:p15="http://schemas.microsoft.com/office/powerpoint/2012/main" userId="Shannon Sval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FE82F5"/>
    <a:srgbClr val="FF9627"/>
    <a:srgbClr val="FD23ED"/>
    <a:srgbClr val="35F52B"/>
    <a:srgbClr val="63D1E7"/>
    <a:srgbClr val="666699"/>
    <a:srgbClr val="9D6D54"/>
    <a:srgbClr val="FFD3A3"/>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69867A-A303-4850-AE5B-025B8064FA36}" v="305" dt="2021-07-29T20:23:21.0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56772" autoAdjust="0"/>
  </p:normalViewPr>
  <p:slideViewPr>
    <p:cSldViewPr snapToGrid="0" snapToObjects="1">
      <p:cViewPr varScale="1">
        <p:scale>
          <a:sx n="64" d="100"/>
          <a:sy n="64" d="100"/>
        </p:scale>
        <p:origin x="3102"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have an adventure with contractions, review our sight words, and go over the main idea and details of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I’m on My Way, Second Grade.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“Do you remember what contractions are? Can you tell me?” Wait for the student to give you the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 of contractions. Say, “Yes! A contraction is a word made by joining two words.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“Can you tell me the punctuation used in a contraction that takes the place of the letter(s) you remove?”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apostrophe. Say, “Yes, an apostrophe will replace the letter or letters we remove.” Click for it to disappear.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she will. Say, “Here are two words, she and will. What letter(s) do I need to remove and replace with an apostrophe to make the contraction?” Wait for the student to answer.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arrow and word she’ll. Say, “Yes, you remove the w and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i</a:t>
            </a:r>
            <a:r>
              <a:rPr lang="en-US" sz="1800" dirty="0">
                <a:effectLst/>
                <a:latin typeface="Comic Sans MS" panose="030F0702030302020204" pitchFamily="66" charset="0"/>
                <a:ea typeface="Calibri" panose="020F0502020204030204" pitchFamily="34" charset="0"/>
                <a:cs typeface="Calibri" panose="020F0502020204030204" pitchFamily="34" charset="0"/>
              </a:rPr>
              <a:t> and replace them with an apostrophe.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join two word into a contraction. Ready?”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and choices. Say, “what is this word?” If the student answers incorrectly tell them, it’s was not.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colored squares shows the contraction for was not?”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When you click on the correct answer a checkmark will appear. If it’s incorrect a square that says ‘try again” will 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After the student chooses the correct answer. Say, “Correct, wasn’t is the contraction for was not. Let’s try again!”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110808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and choices. Say, “what is this word?” If the student answers incorrectly tell them, it’s she has.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colored squares shows the contraction for she has?”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When you click on the correct answer a checkmark will appear. If it’s incorrect a square that says ‘try again” will 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After the student chooses the correct answer. Say, “Correct, she’s is the contraction for she has. Let’s try again!”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1229797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and choices. Say, “what is this word?” If the student answers incorrectly tell them, it’s they will.</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colored squares shows the contraction for they will?”</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When you click on the correct answer a checkmark will appear. If it’s incorrect a square that says ‘try again” will 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After the student chooses the correct answer. Say, “Correct, they’ll is the contraction for they will. Let’s try again!”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1685811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and choices. Say, “what is this word?” If the student answers incorrectly tell them, it’s I have.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colored squares shows the contraction for I have?”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When you click on the correct answer a checkmark will appear. If it’s incorrect a square that says ‘try again” will 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After the student chooses the correct answer. Say, “Correct, I’ve is the contraction for I have.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3783196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from Module 31-36. When I say the sight word you tell me which color square to click.”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Only click that square if the student is correct. If the student is wrong. Say, “That is not the correct sight word. Let’s try again and repeat the sight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Continue until all the squares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from Module 31-36. When I say the sight word you tell me which color circle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circle if the student is correct. If the student is wrong. Say, “That is not the correct sight word. Let’s try again and repeat the sight word.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circles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4217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I’m on My Way, Second Grade</a:t>
            </a:r>
            <a:r>
              <a:rPr lang="en-US" sz="180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I can read a lot of sight words.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I am proud of my handwriting.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I know all my letters and sounds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First grader telling everything learned in first grade.</a:t>
            </a:r>
          </a:p>
          <a:p>
            <a:pPr marL="0" marR="0" lvl="0" indent="0">
              <a:lnSpc>
                <a:spcPct val="115000"/>
              </a:lnSpc>
              <a:spcBef>
                <a:spcPts val="0"/>
              </a:spcBef>
              <a:spcAft>
                <a:spcPts val="10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to move it to the graphic organizer. (Main Idea: First grader telling everything learned in first grade.)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I can read a lot of sight words, I am proud of my handwriting, I know all my letters and sounds)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I can read a lot of sight words, I am proud of my handwriting, I know all my letters and </a:t>
            </a:r>
            <a:r>
              <a:rPr lang="en-US" sz="1800" kern="120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sounds)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I can read a lot of sight words, I am proud of my handwriting, I know all my letters and sounds)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have you learned in 1</a:t>
            </a:r>
            <a:r>
              <a:rPr lang="en-US" sz="1800" kern="1200" baseline="300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st</a:t>
            </a: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 grade?”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3244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9896000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719713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801748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41697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7827373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204591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532365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440855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26263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901156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5"/>
            <a:ext cx="469245" cy="595311"/>
          </a:xfrm>
          <a:prstGeom prst="rect">
            <a:avLst/>
          </a:prstGeom>
        </p:spPr>
      </p:pic>
      <p:sp>
        <p:nvSpPr>
          <p:cNvPr id="9" name="Rectangle 8"/>
          <p:cNvSpPr/>
          <p:nvPr userDrawn="1"/>
        </p:nvSpPr>
        <p:spPr>
          <a:xfrm>
            <a:off x="6364853" y="6413699"/>
            <a:ext cx="2089494" cy="253916"/>
          </a:xfrm>
          <a:prstGeom prst="rect">
            <a:avLst/>
          </a:prstGeom>
        </p:spPr>
        <p:txBody>
          <a:bodyPr wrap="square">
            <a:spAutoFit/>
          </a:bodyPr>
          <a:lstStyle/>
          <a:p>
            <a:pPr algn="l"/>
            <a:r>
              <a:rPr lang="en-US" sz="1050" dirty="0">
                <a:solidFill>
                  <a:schemeClr val="bg1">
                    <a:lumMod val="65000"/>
                  </a:schemeClr>
                </a:solidFill>
              </a:rPr>
              <a:t>HOST: MOLLY ENOCKSON </a:t>
            </a:r>
          </a:p>
        </p:txBody>
      </p:sp>
    </p:spTree>
    <p:extLst>
      <p:ext uri="{BB962C8B-B14F-4D97-AF65-F5344CB8AC3E}">
        <p14:creationId xmlns:p14="http://schemas.microsoft.com/office/powerpoint/2010/main" val="23704762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42900" rtl="0" eaLnBrk="1" latinLnBrk="0" hangingPunct="1">
        <a:spcBef>
          <a:spcPct val="0"/>
        </a:spcBef>
        <a:buNone/>
        <a:defRPr sz="3300" kern="1200">
          <a:solidFill>
            <a:srgbClr val="182C6F"/>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rgbClr val="3B7ABE"/>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rgbClr val="3B7ABE"/>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rgbClr val="3B7ABE"/>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rgbClr val="3B7ABE"/>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rgbClr val="3B7ABE"/>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101969"/>
            <a:ext cx="7772400" cy="1470025"/>
          </a:xfrm>
        </p:spPr>
        <p:txBody>
          <a:bodyPr>
            <a:no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2</a:t>
            </a:r>
            <a:r>
              <a:rPr lang="en-US" sz="6000" b="1" baseline="30000" dirty="0">
                <a:effectLst/>
                <a:latin typeface="Comic Sans MS" panose="030F0702030302020204" pitchFamily="66" charset="0"/>
                <a:ea typeface="Calibri" panose="020F0502020204030204" pitchFamily="34" charset="0"/>
                <a:cs typeface="Calibri" panose="020F0502020204030204" pitchFamily="34" charset="0"/>
              </a:rPr>
              <a:t>nd</a:t>
            </a:r>
            <a:r>
              <a:rPr lang="en-US" sz="6000" b="1" dirty="0">
                <a:effectLst/>
                <a:latin typeface="Comic Sans MS" panose="030F0702030302020204" pitchFamily="66" charset="0"/>
                <a:ea typeface="Calibri" panose="020F0502020204030204" pitchFamily="34" charset="0"/>
                <a:cs typeface="Calibri" panose="020F0502020204030204" pitchFamily="34" charset="0"/>
              </a:rPr>
              <a:t> Grade, Here I Come</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11015" y="2929061"/>
            <a:ext cx="9097107" cy="1752600"/>
          </a:xfrm>
        </p:spPr>
        <p:txBody>
          <a:bodyPr>
            <a:normAutofit lnSpcReduction="10000"/>
          </a:bodyPr>
          <a:lstStyle/>
          <a:p>
            <a:pPr marL="0" marR="0">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Adventures with Contractions</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105507" y="198830"/>
            <a:ext cx="8932985" cy="1143000"/>
          </a:xfrm>
        </p:spPr>
        <p:txBody>
          <a:bodyPr>
            <a:normAutofit fontScale="90000"/>
          </a:bodyPr>
          <a:lstStyle/>
          <a:p>
            <a:pPr marL="0" marR="0">
              <a:lnSpc>
                <a:spcPct val="115000"/>
              </a:lnSpc>
              <a:spcBef>
                <a:spcPts val="0"/>
              </a:spcBef>
              <a:spcAft>
                <a:spcPts val="1000"/>
              </a:spcAft>
            </a:pPr>
            <a:r>
              <a:rPr kumimoji="0" lang="en-US" sz="4400" b="1" i="0" u="none" strike="noStrike" kern="1200" cap="none" spc="0" normalizeH="0" baseline="0" noProof="0" dirty="0">
                <a:ln>
                  <a:noFill/>
                </a:ln>
                <a:solidFill>
                  <a:srgbClr val="182C6F"/>
                </a:solidFill>
                <a:effectLst/>
                <a:uLnTx/>
                <a:uFillTx/>
                <a:latin typeface="Comic Sans MS" panose="030F0702030302020204" pitchFamily="66" charset="0"/>
                <a:ea typeface="Calibri" panose="020F0502020204030204" pitchFamily="34" charset="0"/>
                <a:cs typeface="Calibri" panose="020F0502020204030204" pitchFamily="34" charset="0"/>
              </a:rPr>
              <a:t>Can’t We Have Another Contraction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76BC14CB-D0CF-47E9-883F-8828086D90B0}"/>
              </a:ext>
            </a:extLst>
          </p:cNvPr>
          <p:cNvSpPr txBox="1"/>
          <p:nvPr/>
        </p:nvSpPr>
        <p:spPr>
          <a:xfrm>
            <a:off x="474784" y="2151727"/>
            <a:ext cx="8194430" cy="255454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A contraction is a word made by joining two words. An apostrophe shows where the letters are left out.”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6" name="Picture 2">
            <a:extLst>
              <a:ext uri="{FF2B5EF4-FFF2-40B4-BE49-F238E27FC236}">
                <a16:creationId xmlns:a16="http://schemas.microsoft.com/office/drawing/2014/main" id="{4007CB80-830E-4480-9F78-8BEC74290E57}"/>
              </a:ext>
            </a:extLst>
          </p:cNvPr>
          <p:cNvPicPr>
            <a:picLocks noChangeAspect="1" noChangeArrowheads="1"/>
          </p:cNvPicPr>
          <p:nvPr/>
        </p:nvPicPr>
        <p:blipFill>
          <a:blip r:embed="rId4"/>
          <a:srcRect/>
          <a:stretch/>
        </p:blipFill>
        <p:spPr bwMode="auto">
          <a:xfrm>
            <a:off x="2580541" y="1383975"/>
            <a:ext cx="3562351" cy="356235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758C42D-A627-4762-93A2-D1EF0D34BA33}"/>
              </a:ext>
            </a:extLst>
          </p:cNvPr>
          <p:cNvSpPr txBox="1"/>
          <p:nvPr/>
        </p:nvSpPr>
        <p:spPr>
          <a:xfrm>
            <a:off x="275491" y="2742225"/>
            <a:ext cx="3982915" cy="110799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6600" dirty="0">
                <a:solidFill>
                  <a:prstClr val="black"/>
                </a:solidFill>
                <a:latin typeface="Comic Sans MS" panose="030F0702030302020204" pitchFamily="66" charset="0"/>
              </a:rPr>
              <a:t>she will</a:t>
            </a:r>
            <a:endParaRPr kumimoji="0" lang="en-US" sz="6600" b="0" i="0" u="none" strike="noStrike" kern="1200" cap="none" spc="0" normalizeH="0" baseline="0" noProof="0" dirty="0">
              <a:ln>
                <a:noFill/>
              </a:ln>
              <a:solidFill>
                <a:prstClr val="black"/>
              </a:solidFill>
              <a:effectLst/>
              <a:uLnTx/>
              <a:uFillTx/>
              <a:latin typeface="Comic Sans MS" panose="030F0702030302020204" pitchFamily="66" charset="0"/>
            </a:endParaRPr>
          </a:p>
        </p:txBody>
      </p:sp>
      <p:sp>
        <p:nvSpPr>
          <p:cNvPr id="9" name="Arrow: Right 8" descr="arrow pointing to the right">
            <a:extLst>
              <a:ext uri="{FF2B5EF4-FFF2-40B4-BE49-F238E27FC236}">
                <a16:creationId xmlns:a16="http://schemas.microsoft.com/office/drawing/2014/main" id="{E546F6B2-23C7-43F3-9C2B-0063DE2DAF51}"/>
              </a:ext>
            </a:extLst>
          </p:cNvPr>
          <p:cNvSpPr/>
          <p:nvPr/>
        </p:nvSpPr>
        <p:spPr>
          <a:xfrm>
            <a:off x="3421670" y="2782971"/>
            <a:ext cx="2300657" cy="1084385"/>
          </a:xfrm>
          <a:prstGeom prst="rightArrow">
            <a:avLst/>
          </a:prstGeom>
          <a:solidFill>
            <a:srgbClr val="C00000"/>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91503C20-EC66-4199-9622-5E1C03C9D208}"/>
              </a:ext>
            </a:extLst>
          </p:cNvPr>
          <p:cNvSpPr txBox="1"/>
          <p:nvPr/>
        </p:nvSpPr>
        <p:spPr>
          <a:xfrm>
            <a:off x="5876188" y="2693624"/>
            <a:ext cx="3982915" cy="110799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she’ll</a:t>
            </a:r>
          </a:p>
        </p:txBody>
      </p:sp>
      <p:sp>
        <p:nvSpPr>
          <p:cNvPr id="10" name="TextBox 9">
            <a:extLst>
              <a:ext uri="{FF2B5EF4-FFF2-40B4-BE49-F238E27FC236}">
                <a16:creationId xmlns:a16="http://schemas.microsoft.com/office/drawing/2014/main" id="{7A0CD0FF-60D9-4197-97F6-FF5C215378BF}"/>
              </a:ext>
            </a:extLst>
          </p:cNvPr>
          <p:cNvSpPr txBox="1"/>
          <p:nvPr/>
        </p:nvSpPr>
        <p:spPr>
          <a:xfrm>
            <a:off x="2266949" y="5193323"/>
            <a:ext cx="7751885" cy="110799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apostrophe</a:t>
            </a:r>
          </a:p>
        </p:txBody>
      </p:sp>
    </p:spTree>
    <p:custDataLst>
      <p:tags r:id="rId1"/>
    </p:custDataLst>
    <p:extLst>
      <p:ext uri="{BB962C8B-B14F-4D97-AF65-F5344CB8AC3E}">
        <p14:creationId xmlns:p14="http://schemas.microsoft.com/office/powerpoint/2010/main" val="828326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xit" presetSubtype="32" fill="hold" nodeType="clickEffect">
                                  <p:stCondLst>
                                    <p:cond delay="0"/>
                                  </p:stCondLst>
                                  <p:childTnLst>
                                    <p:anim calcmode="lin" valueType="num">
                                      <p:cBhvr>
                                        <p:cTn id="30" dur="500"/>
                                        <p:tgtEl>
                                          <p:spTgt spid="6"/>
                                        </p:tgtEl>
                                        <p:attrNameLst>
                                          <p:attrName>ppt_w</p:attrName>
                                        </p:attrNameLst>
                                      </p:cBhvr>
                                      <p:tavLst>
                                        <p:tav tm="0">
                                          <p:val>
                                            <p:strVal val="ppt_w"/>
                                          </p:val>
                                        </p:tav>
                                        <p:tav tm="100000">
                                          <p:val>
                                            <p:fltVal val="0"/>
                                          </p:val>
                                        </p:tav>
                                      </p:tavLst>
                                    </p:anim>
                                    <p:anim calcmode="lin" valueType="num">
                                      <p:cBhvr>
                                        <p:cTn id="31" dur="500"/>
                                        <p:tgtEl>
                                          <p:spTgt spid="6"/>
                                        </p:tgtEl>
                                        <p:attrNameLst>
                                          <p:attrName>ppt_h</p:attrName>
                                        </p:attrNameLst>
                                      </p:cBhvr>
                                      <p:tavLst>
                                        <p:tav tm="0">
                                          <p:val>
                                            <p:strVal val="ppt_h"/>
                                          </p:val>
                                        </p:tav>
                                        <p:tav tm="100000">
                                          <p:val>
                                            <p:fltVal val="0"/>
                                          </p:val>
                                        </p:tav>
                                      </p:tavLst>
                                    </p:anim>
                                    <p:animEffect transition="out" filter="fade">
                                      <p:cBhvr>
                                        <p:cTn id="32" dur="500"/>
                                        <p:tgtEl>
                                          <p:spTgt spid="6"/>
                                        </p:tgtEl>
                                      </p:cBhvr>
                                    </p:animEffect>
                                    <p:set>
                                      <p:cBhvr>
                                        <p:cTn id="33" dur="1" fill="hold">
                                          <p:stCondLst>
                                            <p:cond delay="499"/>
                                          </p:stCondLst>
                                        </p:cTn>
                                        <p:tgtEl>
                                          <p:spTgt spid="6"/>
                                        </p:tgtEl>
                                        <p:attrNameLst>
                                          <p:attrName>style.visibility</p:attrName>
                                        </p:attrNameLst>
                                      </p:cBhvr>
                                      <p:to>
                                        <p:strVal val="hidden"/>
                                      </p:to>
                                    </p:set>
                                  </p:childTnLst>
                                </p:cTn>
                              </p:par>
                              <p:par>
                                <p:cTn id="34" presetID="53" presetClass="exit" presetSubtype="32" fill="hold" grpId="1" nodeType="withEffect">
                                  <p:stCondLst>
                                    <p:cond delay="0"/>
                                  </p:stCondLst>
                                  <p:childTnLst>
                                    <p:anim calcmode="lin" valueType="num">
                                      <p:cBhvr>
                                        <p:cTn id="35" dur="500"/>
                                        <p:tgtEl>
                                          <p:spTgt spid="10"/>
                                        </p:tgtEl>
                                        <p:attrNameLst>
                                          <p:attrName>ppt_w</p:attrName>
                                        </p:attrNameLst>
                                      </p:cBhvr>
                                      <p:tavLst>
                                        <p:tav tm="0">
                                          <p:val>
                                            <p:strVal val="ppt_w"/>
                                          </p:val>
                                        </p:tav>
                                        <p:tav tm="100000">
                                          <p:val>
                                            <p:fltVal val="0"/>
                                          </p:val>
                                        </p:tav>
                                      </p:tavLst>
                                    </p:anim>
                                    <p:anim calcmode="lin" valueType="num">
                                      <p:cBhvr>
                                        <p:cTn id="36" dur="500"/>
                                        <p:tgtEl>
                                          <p:spTgt spid="10"/>
                                        </p:tgtEl>
                                        <p:attrNameLst>
                                          <p:attrName>ppt_h</p:attrName>
                                        </p:attrNameLst>
                                      </p:cBhvr>
                                      <p:tavLst>
                                        <p:tav tm="0">
                                          <p:val>
                                            <p:strVal val="ppt_h"/>
                                          </p:val>
                                        </p:tav>
                                        <p:tav tm="100000">
                                          <p:val>
                                            <p:fltVal val="0"/>
                                          </p:val>
                                        </p:tav>
                                      </p:tavLst>
                                    </p:anim>
                                    <p:animEffect transition="out" filter="fade">
                                      <p:cBhvr>
                                        <p:cTn id="37" dur="500"/>
                                        <p:tgtEl>
                                          <p:spTgt spid="10"/>
                                        </p:tgtEl>
                                      </p:cBhvr>
                                    </p:animEffect>
                                    <p:set>
                                      <p:cBhvr>
                                        <p:cTn id="38" dur="1" fill="hold">
                                          <p:stCondLst>
                                            <p:cond delay="499"/>
                                          </p:stCondLst>
                                        </p:cTn>
                                        <p:tgtEl>
                                          <p:spTgt spid="1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wipe(down)">
                                      <p:cBhvr>
                                        <p:cTn id="48" dur="500"/>
                                        <p:tgtEl>
                                          <p:spTgt spid="9"/>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down)">
                                      <p:cBhvr>
                                        <p:cTn id="5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P spid="9" grpId="0" animBg="1"/>
      <p:bldP spid="14" grpId="0"/>
      <p:bldP spid="10" grpId="0"/>
      <p:bldP spid="10"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9470" y="563315"/>
            <a:ext cx="8897815"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On Our Way to Contraction Practice</a:t>
            </a:r>
            <a:br>
              <a:rPr lang="en-US" sz="5400" dirty="0">
                <a:effectLst/>
                <a:latin typeface="Calibri" panose="020F0502020204030204" pitchFamily="34" charset="0"/>
                <a:ea typeface="Calibri" panose="020F0502020204030204" pitchFamily="34" charset="0"/>
                <a:cs typeface="Times New Roman" panose="02020603050405020304" pitchFamily="18" charset="0"/>
              </a:rPr>
            </a:b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6" name="TextBox 5">
            <a:extLst>
              <a:ext uri="{FF2B5EF4-FFF2-40B4-BE49-F238E27FC236}">
                <a16:creationId xmlns:a16="http://schemas.microsoft.com/office/drawing/2014/main" id="{C088D131-3D28-454A-B103-E90C9ECB4344}"/>
              </a:ext>
            </a:extLst>
          </p:cNvPr>
          <p:cNvSpPr txBox="1"/>
          <p:nvPr/>
        </p:nvSpPr>
        <p:spPr>
          <a:xfrm>
            <a:off x="2202473" y="1706315"/>
            <a:ext cx="4739054" cy="1631216"/>
          </a:xfrm>
          <a:prstGeom prst="rect">
            <a:avLst/>
          </a:prstGeom>
          <a:noFill/>
        </p:spPr>
        <p:txBody>
          <a:bodyPr wrap="square" rtlCol="0">
            <a:spAutoFit/>
          </a:bodyPr>
          <a:lstStyle/>
          <a:p>
            <a:r>
              <a:rPr lang="en-US" sz="10000" dirty="0">
                <a:latin typeface="Comic Sans MS" panose="030F0702030302020204" pitchFamily="66" charset="0"/>
              </a:rPr>
              <a:t>was not</a:t>
            </a:r>
          </a:p>
        </p:txBody>
      </p:sp>
      <p:grpSp>
        <p:nvGrpSpPr>
          <p:cNvPr id="8" name="Group 7">
            <a:extLst>
              <a:ext uri="{FF2B5EF4-FFF2-40B4-BE49-F238E27FC236}">
                <a16:creationId xmlns:a16="http://schemas.microsoft.com/office/drawing/2014/main" id="{1D8FB3A9-C8A2-4D1A-BD31-494E96FB325D}"/>
              </a:ext>
            </a:extLst>
          </p:cNvPr>
          <p:cNvGrpSpPr/>
          <p:nvPr/>
        </p:nvGrpSpPr>
        <p:grpSpPr>
          <a:xfrm>
            <a:off x="422031" y="3727938"/>
            <a:ext cx="2286000" cy="2286000"/>
            <a:chOff x="-4466492" y="2521923"/>
            <a:chExt cx="2286000" cy="2286000"/>
          </a:xfrm>
        </p:grpSpPr>
        <p:sp>
          <p:nvSpPr>
            <p:cNvPr id="13" name="Rectangle 12">
              <a:extLst>
                <a:ext uri="{FF2B5EF4-FFF2-40B4-BE49-F238E27FC236}">
                  <a16:creationId xmlns:a16="http://schemas.microsoft.com/office/drawing/2014/main" id="{7174374C-D4E4-4290-867F-EE3233B32343}"/>
                </a:ext>
              </a:extLst>
            </p:cNvPr>
            <p:cNvSpPr/>
            <p:nvPr/>
          </p:nvSpPr>
          <p:spPr>
            <a:xfrm>
              <a:off x="-4466492" y="2521923"/>
              <a:ext cx="2286000" cy="2286000"/>
            </a:xfrm>
            <a:prstGeom prst="rect">
              <a:avLst/>
            </a:prstGeom>
            <a:solidFill>
              <a:srgbClr val="FD23ED"/>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4400" dirty="0">
                <a:latin typeface="Comic Sans MS" panose="030F0702030302020204" pitchFamily="66" charset="0"/>
              </a:endParaRPr>
            </a:p>
          </p:txBody>
        </p:sp>
        <p:pic>
          <p:nvPicPr>
            <p:cNvPr id="7" name="Graphic 6" descr="Checkmark with solid fill">
              <a:extLst>
                <a:ext uri="{FF2B5EF4-FFF2-40B4-BE49-F238E27FC236}">
                  <a16:creationId xmlns:a16="http://schemas.microsoft.com/office/drawing/2014/main" id="{2F6F730C-43BD-44DC-9D12-03D17D9D48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55429" y="3138853"/>
              <a:ext cx="1178169" cy="1178169"/>
            </a:xfrm>
            <a:prstGeom prst="rect">
              <a:avLst/>
            </a:prstGeom>
          </p:spPr>
        </p:pic>
      </p:grpSp>
      <p:sp>
        <p:nvSpPr>
          <p:cNvPr id="3" name="Rectangle 2">
            <a:extLst>
              <a:ext uri="{FF2B5EF4-FFF2-40B4-BE49-F238E27FC236}">
                <a16:creationId xmlns:a16="http://schemas.microsoft.com/office/drawing/2014/main" id="{DFF4DB39-A623-4E3F-B86F-28B083609E9F}"/>
              </a:ext>
            </a:extLst>
          </p:cNvPr>
          <p:cNvSpPr/>
          <p:nvPr/>
        </p:nvSpPr>
        <p:spPr>
          <a:xfrm>
            <a:off x="422031" y="3728799"/>
            <a:ext cx="2286000" cy="2286000"/>
          </a:xfrm>
          <a:prstGeom prst="rect">
            <a:avLst/>
          </a:prstGeom>
          <a:solidFill>
            <a:srgbClr val="35F52B"/>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wasn’t</a:t>
            </a:r>
          </a:p>
        </p:txBody>
      </p:sp>
      <p:sp>
        <p:nvSpPr>
          <p:cNvPr id="20" name="Rectangle 19">
            <a:extLst>
              <a:ext uri="{FF2B5EF4-FFF2-40B4-BE49-F238E27FC236}">
                <a16:creationId xmlns:a16="http://schemas.microsoft.com/office/drawing/2014/main" id="{0FFEF556-C0E7-4771-8FE8-5066E4157FA9}"/>
              </a:ext>
            </a:extLst>
          </p:cNvPr>
          <p:cNvSpPr/>
          <p:nvPr/>
        </p:nvSpPr>
        <p:spPr>
          <a:xfrm>
            <a:off x="3429000"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6" name="Rectangle 15">
            <a:extLst>
              <a:ext uri="{FF2B5EF4-FFF2-40B4-BE49-F238E27FC236}">
                <a16:creationId xmlns:a16="http://schemas.microsoft.com/office/drawing/2014/main" id="{39EB5EC6-C7B1-40C6-9750-31D8EB92F423}"/>
              </a:ext>
            </a:extLst>
          </p:cNvPr>
          <p:cNvSpPr/>
          <p:nvPr/>
        </p:nvSpPr>
        <p:spPr>
          <a:xfrm>
            <a:off x="6435969" y="3728799"/>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0" name="Rectangle 9">
            <a:extLst>
              <a:ext uri="{FF2B5EF4-FFF2-40B4-BE49-F238E27FC236}">
                <a16:creationId xmlns:a16="http://schemas.microsoft.com/office/drawing/2014/main" id="{0BF14D4A-0151-4A3D-8295-D28E716FC8C5}"/>
              </a:ext>
            </a:extLst>
          </p:cNvPr>
          <p:cNvSpPr/>
          <p:nvPr/>
        </p:nvSpPr>
        <p:spPr>
          <a:xfrm>
            <a:off x="3448783" y="3788882"/>
            <a:ext cx="2286000" cy="2286000"/>
          </a:xfrm>
          <a:prstGeom prst="rect">
            <a:avLst/>
          </a:prstGeom>
          <a:solidFill>
            <a:srgbClr val="00B0F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was’t</a:t>
            </a:r>
            <a:endParaRPr lang="en-US" sz="4400" dirty="0">
              <a:latin typeface="Comic Sans MS" panose="030F0702030302020204" pitchFamily="66" charset="0"/>
            </a:endParaRPr>
          </a:p>
        </p:txBody>
      </p:sp>
      <p:sp>
        <p:nvSpPr>
          <p:cNvPr id="11" name="Rectangle 10">
            <a:extLst>
              <a:ext uri="{FF2B5EF4-FFF2-40B4-BE49-F238E27FC236}">
                <a16:creationId xmlns:a16="http://schemas.microsoft.com/office/drawing/2014/main" id="{E7D8BCAA-1165-439D-AD20-D6668CFCA52F}"/>
              </a:ext>
            </a:extLst>
          </p:cNvPr>
          <p:cNvSpPr/>
          <p:nvPr/>
        </p:nvSpPr>
        <p:spPr>
          <a:xfrm>
            <a:off x="6435969" y="3725873"/>
            <a:ext cx="2286000" cy="2286000"/>
          </a:xfrm>
          <a:prstGeom prst="rect">
            <a:avLst/>
          </a:prstGeom>
          <a:solidFill>
            <a:srgbClr val="FFFF0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wasnt</a:t>
            </a:r>
            <a:endParaRPr lang="en-US" sz="44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1"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3"/>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8" restart="whenNotActive" fill="hold" evtFilter="cancelBubble" nodeType="interactiveSeq">
                <p:stCondLst>
                  <p:cond evt="onClick" delay="0">
                    <p:tgtEl>
                      <p:spTgt spid="10"/>
                    </p:tgtEl>
                  </p:cond>
                </p:stCondLst>
                <p:endSync evt="end" delay="0">
                  <p:rtn val="all"/>
                </p:endSync>
                <p:childTnLst>
                  <p:par>
                    <p:cTn id="39" fill="hold">
                      <p:stCondLst>
                        <p:cond delay="0"/>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3" restart="whenNotActive" fill="hold" evtFilter="cancelBubble" nodeType="interactiveSeq">
                <p:stCondLst>
                  <p:cond evt="onClick" delay="0">
                    <p:tgtEl>
                      <p:spTgt spid="11"/>
                    </p:tgtEl>
                  </p:cond>
                </p:stCondLst>
                <p:endSync evt="end" delay="0">
                  <p:rtn val="all"/>
                </p:endSync>
                <p:childTnLst>
                  <p:par>
                    <p:cTn id="44" fill="hold">
                      <p:stCondLst>
                        <p:cond delay="0"/>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6" grpId="0"/>
      <p:bldP spid="3" grpId="0" animBg="1"/>
      <p:bldP spid="3" grpId="1" animBg="1"/>
      <p:bldP spid="20" grpId="0" animBg="1"/>
      <p:bldP spid="16" grpId="0" animBg="1"/>
      <p:bldP spid="10" grpId="0" animBg="1"/>
      <p:bldP spid="10" grpId="1" animBg="1"/>
      <p:bldP spid="11" grpId="0" animBg="1"/>
      <p:bldP spid="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0" y="255281"/>
            <a:ext cx="8897815"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Moving onto Contraction Practice</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088D131-3D28-454A-B103-E90C9ECB4344}"/>
              </a:ext>
            </a:extLst>
          </p:cNvPr>
          <p:cNvSpPr txBox="1"/>
          <p:nvPr/>
        </p:nvSpPr>
        <p:spPr>
          <a:xfrm>
            <a:off x="2202473" y="1706315"/>
            <a:ext cx="4739054" cy="1631216"/>
          </a:xfrm>
          <a:prstGeom prst="rect">
            <a:avLst/>
          </a:prstGeom>
          <a:noFill/>
        </p:spPr>
        <p:txBody>
          <a:bodyPr wrap="square" rtlCol="0">
            <a:spAutoFit/>
          </a:bodyPr>
          <a:lstStyle/>
          <a:p>
            <a:r>
              <a:rPr lang="en-US" sz="10000" dirty="0">
                <a:latin typeface="Comic Sans MS" panose="030F0702030302020204" pitchFamily="66" charset="0"/>
              </a:rPr>
              <a:t>she has</a:t>
            </a:r>
          </a:p>
        </p:txBody>
      </p:sp>
      <p:grpSp>
        <p:nvGrpSpPr>
          <p:cNvPr id="8" name="Group 7">
            <a:extLst>
              <a:ext uri="{FF2B5EF4-FFF2-40B4-BE49-F238E27FC236}">
                <a16:creationId xmlns:a16="http://schemas.microsoft.com/office/drawing/2014/main" id="{1D8FB3A9-C8A2-4D1A-BD31-494E96FB325D}"/>
              </a:ext>
            </a:extLst>
          </p:cNvPr>
          <p:cNvGrpSpPr/>
          <p:nvPr/>
        </p:nvGrpSpPr>
        <p:grpSpPr>
          <a:xfrm>
            <a:off x="6377354" y="3788882"/>
            <a:ext cx="2286000" cy="2286000"/>
            <a:chOff x="-4466492" y="2521923"/>
            <a:chExt cx="2286000" cy="2286000"/>
          </a:xfrm>
        </p:grpSpPr>
        <p:sp>
          <p:nvSpPr>
            <p:cNvPr id="13" name="Rectangle 12">
              <a:extLst>
                <a:ext uri="{FF2B5EF4-FFF2-40B4-BE49-F238E27FC236}">
                  <a16:creationId xmlns:a16="http://schemas.microsoft.com/office/drawing/2014/main" id="{7174374C-D4E4-4290-867F-EE3233B32343}"/>
                </a:ext>
              </a:extLst>
            </p:cNvPr>
            <p:cNvSpPr/>
            <p:nvPr/>
          </p:nvSpPr>
          <p:spPr>
            <a:xfrm>
              <a:off x="-4466492" y="2521923"/>
              <a:ext cx="2286000" cy="2286000"/>
            </a:xfrm>
            <a:prstGeom prst="rect">
              <a:avLst/>
            </a:prstGeom>
            <a:solidFill>
              <a:srgbClr val="FD23ED"/>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4400" dirty="0">
                <a:latin typeface="Comic Sans MS" panose="030F0702030302020204" pitchFamily="66" charset="0"/>
              </a:endParaRPr>
            </a:p>
          </p:txBody>
        </p:sp>
        <p:pic>
          <p:nvPicPr>
            <p:cNvPr id="7" name="Graphic 6" descr="Checkmark with solid fill">
              <a:extLst>
                <a:ext uri="{FF2B5EF4-FFF2-40B4-BE49-F238E27FC236}">
                  <a16:creationId xmlns:a16="http://schemas.microsoft.com/office/drawing/2014/main" id="{2F6F730C-43BD-44DC-9D12-03D17D9D48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55429" y="3138853"/>
              <a:ext cx="1178169" cy="1178169"/>
            </a:xfrm>
            <a:prstGeom prst="rect">
              <a:avLst/>
            </a:prstGeom>
          </p:spPr>
        </p:pic>
      </p:grpSp>
      <p:sp>
        <p:nvSpPr>
          <p:cNvPr id="3" name="Rectangle 2">
            <a:extLst>
              <a:ext uri="{FF2B5EF4-FFF2-40B4-BE49-F238E27FC236}">
                <a16:creationId xmlns:a16="http://schemas.microsoft.com/office/drawing/2014/main" id="{DFF4DB39-A623-4E3F-B86F-28B083609E9F}"/>
              </a:ext>
            </a:extLst>
          </p:cNvPr>
          <p:cNvSpPr/>
          <p:nvPr/>
        </p:nvSpPr>
        <p:spPr>
          <a:xfrm>
            <a:off x="6377354" y="3788882"/>
            <a:ext cx="2286000" cy="2286000"/>
          </a:xfrm>
          <a:prstGeom prst="rect">
            <a:avLst/>
          </a:prstGeom>
          <a:solidFill>
            <a:srgbClr val="35F52B"/>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she’s</a:t>
            </a:r>
          </a:p>
        </p:txBody>
      </p:sp>
      <p:sp>
        <p:nvSpPr>
          <p:cNvPr id="20" name="Rectangle 19">
            <a:extLst>
              <a:ext uri="{FF2B5EF4-FFF2-40B4-BE49-F238E27FC236}">
                <a16:creationId xmlns:a16="http://schemas.microsoft.com/office/drawing/2014/main" id="{0FFEF556-C0E7-4771-8FE8-5066E4157FA9}"/>
              </a:ext>
            </a:extLst>
          </p:cNvPr>
          <p:cNvSpPr/>
          <p:nvPr/>
        </p:nvSpPr>
        <p:spPr>
          <a:xfrm>
            <a:off x="3429000"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6" name="Rectangle 15">
            <a:extLst>
              <a:ext uri="{FF2B5EF4-FFF2-40B4-BE49-F238E27FC236}">
                <a16:creationId xmlns:a16="http://schemas.microsoft.com/office/drawing/2014/main" id="{39EB5EC6-C7B1-40C6-9750-31D8EB92F423}"/>
              </a:ext>
            </a:extLst>
          </p:cNvPr>
          <p:cNvSpPr/>
          <p:nvPr/>
        </p:nvSpPr>
        <p:spPr>
          <a:xfrm>
            <a:off x="646232"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0" name="Rectangle 9">
            <a:extLst>
              <a:ext uri="{FF2B5EF4-FFF2-40B4-BE49-F238E27FC236}">
                <a16:creationId xmlns:a16="http://schemas.microsoft.com/office/drawing/2014/main" id="{0BF14D4A-0151-4A3D-8295-D28E716FC8C5}"/>
              </a:ext>
            </a:extLst>
          </p:cNvPr>
          <p:cNvSpPr/>
          <p:nvPr/>
        </p:nvSpPr>
        <p:spPr>
          <a:xfrm>
            <a:off x="3429000" y="3788882"/>
            <a:ext cx="2286000" cy="2286000"/>
          </a:xfrm>
          <a:prstGeom prst="rect">
            <a:avLst/>
          </a:prstGeom>
          <a:solidFill>
            <a:srgbClr val="00B0F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sheh’s</a:t>
            </a:r>
            <a:endParaRPr lang="en-US" sz="4400" dirty="0">
              <a:latin typeface="Comic Sans MS" panose="030F0702030302020204" pitchFamily="66" charset="0"/>
            </a:endParaRPr>
          </a:p>
        </p:txBody>
      </p:sp>
      <p:sp>
        <p:nvSpPr>
          <p:cNvPr id="11" name="Rectangle 10">
            <a:extLst>
              <a:ext uri="{FF2B5EF4-FFF2-40B4-BE49-F238E27FC236}">
                <a16:creationId xmlns:a16="http://schemas.microsoft.com/office/drawing/2014/main" id="{E7D8BCAA-1165-439D-AD20-D6668CFCA52F}"/>
              </a:ext>
            </a:extLst>
          </p:cNvPr>
          <p:cNvSpPr/>
          <p:nvPr/>
        </p:nvSpPr>
        <p:spPr>
          <a:xfrm>
            <a:off x="646232" y="3757542"/>
            <a:ext cx="2286000" cy="2286000"/>
          </a:xfrm>
          <a:prstGeom prst="rect">
            <a:avLst/>
          </a:prstGeom>
          <a:solidFill>
            <a:srgbClr val="FFFF0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shes</a:t>
            </a:r>
            <a:endParaRPr lang="en-US" sz="44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10976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1"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3"/>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8" restart="whenNotActive" fill="hold" evtFilter="cancelBubble" nodeType="interactiveSeq">
                <p:stCondLst>
                  <p:cond evt="onClick" delay="0">
                    <p:tgtEl>
                      <p:spTgt spid="10"/>
                    </p:tgtEl>
                  </p:cond>
                </p:stCondLst>
                <p:endSync evt="end" delay="0">
                  <p:rtn val="all"/>
                </p:endSync>
                <p:childTnLst>
                  <p:par>
                    <p:cTn id="39" fill="hold">
                      <p:stCondLst>
                        <p:cond delay="0"/>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3" restart="whenNotActive" fill="hold" evtFilter="cancelBubble" nodeType="interactiveSeq">
                <p:stCondLst>
                  <p:cond evt="onClick" delay="0">
                    <p:tgtEl>
                      <p:spTgt spid="11"/>
                    </p:tgtEl>
                  </p:cond>
                </p:stCondLst>
                <p:endSync evt="end" delay="0">
                  <p:rtn val="all"/>
                </p:endSync>
                <p:childTnLst>
                  <p:par>
                    <p:cTn id="44" fill="hold">
                      <p:stCondLst>
                        <p:cond delay="0"/>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6" grpId="0"/>
      <p:bldP spid="3" grpId="0" animBg="1"/>
      <p:bldP spid="3" grpId="1" animBg="1"/>
      <p:bldP spid="20" grpId="0" animBg="1"/>
      <p:bldP spid="16" grpId="0" animBg="1"/>
      <p:bldP spid="10" grpId="0" animBg="1"/>
      <p:bldP spid="10" grpId="1" animBg="1"/>
      <p:bldP spid="11" grpId="0" animBg="1"/>
      <p:bldP spid="11"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0" y="255281"/>
            <a:ext cx="8897815"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Graduating onto Contraction Practice</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088D131-3D28-454A-B103-E90C9ECB4344}"/>
              </a:ext>
            </a:extLst>
          </p:cNvPr>
          <p:cNvSpPr txBox="1"/>
          <p:nvPr/>
        </p:nvSpPr>
        <p:spPr>
          <a:xfrm>
            <a:off x="1861034" y="1706315"/>
            <a:ext cx="5487865" cy="1631216"/>
          </a:xfrm>
          <a:prstGeom prst="rect">
            <a:avLst/>
          </a:prstGeom>
          <a:noFill/>
        </p:spPr>
        <p:txBody>
          <a:bodyPr wrap="square" rtlCol="0">
            <a:spAutoFit/>
          </a:bodyPr>
          <a:lstStyle/>
          <a:p>
            <a:r>
              <a:rPr lang="en-US" sz="10000" dirty="0">
                <a:latin typeface="Comic Sans MS" panose="030F0702030302020204" pitchFamily="66" charset="0"/>
              </a:rPr>
              <a:t>they will</a:t>
            </a:r>
          </a:p>
        </p:txBody>
      </p:sp>
      <p:grpSp>
        <p:nvGrpSpPr>
          <p:cNvPr id="8" name="Group 7">
            <a:extLst>
              <a:ext uri="{FF2B5EF4-FFF2-40B4-BE49-F238E27FC236}">
                <a16:creationId xmlns:a16="http://schemas.microsoft.com/office/drawing/2014/main" id="{1D8FB3A9-C8A2-4D1A-BD31-494E96FB325D}"/>
              </a:ext>
            </a:extLst>
          </p:cNvPr>
          <p:cNvGrpSpPr/>
          <p:nvPr/>
        </p:nvGrpSpPr>
        <p:grpSpPr>
          <a:xfrm>
            <a:off x="6377354" y="3788882"/>
            <a:ext cx="2286000" cy="2286000"/>
            <a:chOff x="-4466492" y="2521923"/>
            <a:chExt cx="2286000" cy="2286000"/>
          </a:xfrm>
        </p:grpSpPr>
        <p:sp>
          <p:nvSpPr>
            <p:cNvPr id="13" name="Rectangle 12">
              <a:extLst>
                <a:ext uri="{FF2B5EF4-FFF2-40B4-BE49-F238E27FC236}">
                  <a16:creationId xmlns:a16="http://schemas.microsoft.com/office/drawing/2014/main" id="{7174374C-D4E4-4290-867F-EE3233B32343}"/>
                </a:ext>
              </a:extLst>
            </p:cNvPr>
            <p:cNvSpPr/>
            <p:nvPr/>
          </p:nvSpPr>
          <p:spPr>
            <a:xfrm>
              <a:off x="-4466492" y="2521923"/>
              <a:ext cx="2286000" cy="2286000"/>
            </a:xfrm>
            <a:prstGeom prst="rect">
              <a:avLst/>
            </a:prstGeom>
            <a:solidFill>
              <a:srgbClr val="FD23ED"/>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4400" dirty="0">
                <a:latin typeface="Comic Sans MS" panose="030F0702030302020204" pitchFamily="66" charset="0"/>
              </a:endParaRPr>
            </a:p>
          </p:txBody>
        </p:sp>
        <p:pic>
          <p:nvPicPr>
            <p:cNvPr id="7" name="Graphic 6" descr="Checkmark with solid fill">
              <a:extLst>
                <a:ext uri="{FF2B5EF4-FFF2-40B4-BE49-F238E27FC236}">
                  <a16:creationId xmlns:a16="http://schemas.microsoft.com/office/drawing/2014/main" id="{2F6F730C-43BD-44DC-9D12-03D17D9D48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55429" y="3138853"/>
              <a:ext cx="1178169" cy="1178169"/>
            </a:xfrm>
            <a:prstGeom prst="rect">
              <a:avLst/>
            </a:prstGeom>
          </p:spPr>
        </p:pic>
      </p:grpSp>
      <p:sp>
        <p:nvSpPr>
          <p:cNvPr id="3" name="Rectangle 2">
            <a:extLst>
              <a:ext uri="{FF2B5EF4-FFF2-40B4-BE49-F238E27FC236}">
                <a16:creationId xmlns:a16="http://schemas.microsoft.com/office/drawing/2014/main" id="{DFF4DB39-A623-4E3F-B86F-28B083609E9F}"/>
              </a:ext>
            </a:extLst>
          </p:cNvPr>
          <p:cNvSpPr/>
          <p:nvPr/>
        </p:nvSpPr>
        <p:spPr>
          <a:xfrm>
            <a:off x="6377354" y="3788882"/>
            <a:ext cx="2286000" cy="2286000"/>
          </a:xfrm>
          <a:prstGeom prst="rect">
            <a:avLst/>
          </a:prstGeom>
          <a:solidFill>
            <a:srgbClr val="35F52B"/>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they’ll</a:t>
            </a:r>
          </a:p>
        </p:txBody>
      </p:sp>
      <p:sp>
        <p:nvSpPr>
          <p:cNvPr id="20" name="Rectangle 19">
            <a:extLst>
              <a:ext uri="{FF2B5EF4-FFF2-40B4-BE49-F238E27FC236}">
                <a16:creationId xmlns:a16="http://schemas.microsoft.com/office/drawing/2014/main" id="{0FFEF556-C0E7-4771-8FE8-5066E4157FA9}"/>
              </a:ext>
            </a:extLst>
          </p:cNvPr>
          <p:cNvSpPr/>
          <p:nvPr/>
        </p:nvSpPr>
        <p:spPr>
          <a:xfrm>
            <a:off x="3429000"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6" name="Rectangle 15">
            <a:extLst>
              <a:ext uri="{FF2B5EF4-FFF2-40B4-BE49-F238E27FC236}">
                <a16:creationId xmlns:a16="http://schemas.microsoft.com/office/drawing/2014/main" id="{39EB5EC6-C7B1-40C6-9750-31D8EB92F423}"/>
              </a:ext>
            </a:extLst>
          </p:cNvPr>
          <p:cNvSpPr/>
          <p:nvPr/>
        </p:nvSpPr>
        <p:spPr>
          <a:xfrm>
            <a:off x="646232"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0" name="Rectangle 9">
            <a:extLst>
              <a:ext uri="{FF2B5EF4-FFF2-40B4-BE49-F238E27FC236}">
                <a16:creationId xmlns:a16="http://schemas.microsoft.com/office/drawing/2014/main" id="{0BF14D4A-0151-4A3D-8295-D28E716FC8C5}"/>
              </a:ext>
            </a:extLst>
          </p:cNvPr>
          <p:cNvSpPr/>
          <p:nvPr/>
        </p:nvSpPr>
        <p:spPr>
          <a:xfrm>
            <a:off x="3429000" y="3788882"/>
            <a:ext cx="2286000" cy="2286000"/>
          </a:xfrm>
          <a:prstGeom prst="rect">
            <a:avLst/>
          </a:prstGeom>
          <a:solidFill>
            <a:srgbClr val="00B0F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the’ll</a:t>
            </a:r>
            <a:endParaRPr lang="en-US" sz="4400" dirty="0">
              <a:latin typeface="Comic Sans MS" panose="030F0702030302020204" pitchFamily="66" charset="0"/>
            </a:endParaRPr>
          </a:p>
        </p:txBody>
      </p:sp>
      <p:sp>
        <p:nvSpPr>
          <p:cNvPr id="11" name="Rectangle 10">
            <a:extLst>
              <a:ext uri="{FF2B5EF4-FFF2-40B4-BE49-F238E27FC236}">
                <a16:creationId xmlns:a16="http://schemas.microsoft.com/office/drawing/2014/main" id="{E7D8BCAA-1165-439D-AD20-D6668CFCA52F}"/>
              </a:ext>
            </a:extLst>
          </p:cNvPr>
          <p:cNvSpPr/>
          <p:nvPr/>
        </p:nvSpPr>
        <p:spPr>
          <a:xfrm>
            <a:off x="646232" y="3757542"/>
            <a:ext cx="2286000" cy="2286000"/>
          </a:xfrm>
          <a:prstGeom prst="rect">
            <a:avLst/>
          </a:prstGeom>
          <a:solidFill>
            <a:srgbClr val="FFFF0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they’l</a:t>
            </a:r>
            <a:endParaRPr lang="en-US" sz="44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8961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1"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3"/>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8" restart="whenNotActive" fill="hold" evtFilter="cancelBubble" nodeType="interactiveSeq">
                <p:stCondLst>
                  <p:cond evt="onClick" delay="0">
                    <p:tgtEl>
                      <p:spTgt spid="10"/>
                    </p:tgtEl>
                  </p:cond>
                </p:stCondLst>
                <p:endSync evt="end" delay="0">
                  <p:rtn val="all"/>
                </p:endSync>
                <p:childTnLst>
                  <p:par>
                    <p:cTn id="39" fill="hold">
                      <p:stCondLst>
                        <p:cond delay="0"/>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3" restart="whenNotActive" fill="hold" evtFilter="cancelBubble" nodeType="interactiveSeq">
                <p:stCondLst>
                  <p:cond evt="onClick" delay="0">
                    <p:tgtEl>
                      <p:spTgt spid="11"/>
                    </p:tgtEl>
                  </p:cond>
                </p:stCondLst>
                <p:endSync evt="end" delay="0">
                  <p:rtn val="all"/>
                </p:endSync>
                <p:childTnLst>
                  <p:par>
                    <p:cTn id="44" fill="hold">
                      <p:stCondLst>
                        <p:cond delay="0"/>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6" grpId="0"/>
      <p:bldP spid="3" grpId="0" animBg="1"/>
      <p:bldP spid="3" grpId="1" animBg="1"/>
      <p:bldP spid="20" grpId="0" animBg="1"/>
      <p:bldP spid="16" grpId="0" animBg="1"/>
      <p:bldP spid="10" grpId="0" animBg="1"/>
      <p:bldP spid="10" grpId="1" animBg="1"/>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0" y="255281"/>
            <a:ext cx="8897815"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Success with Contraction Practice</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088D131-3D28-454A-B103-E90C9ECB4344}"/>
              </a:ext>
            </a:extLst>
          </p:cNvPr>
          <p:cNvSpPr txBox="1"/>
          <p:nvPr/>
        </p:nvSpPr>
        <p:spPr>
          <a:xfrm>
            <a:off x="2678721" y="1757049"/>
            <a:ext cx="5487865" cy="1631216"/>
          </a:xfrm>
          <a:prstGeom prst="rect">
            <a:avLst/>
          </a:prstGeom>
          <a:noFill/>
        </p:spPr>
        <p:txBody>
          <a:bodyPr wrap="square" rtlCol="0">
            <a:spAutoFit/>
          </a:bodyPr>
          <a:lstStyle/>
          <a:p>
            <a:r>
              <a:rPr lang="en-US" sz="10000" dirty="0">
                <a:latin typeface="Comic Sans MS" panose="030F0702030302020204" pitchFamily="66" charset="0"/>
              </a:rPr>
              <a:t>I have</a:t>
            </a:r>
          </a:p>
        </p:txBody>
      </p:sp>
      <p:grpSp>
        <p:nvGrpSpPr>
          <p:cNvPr id="8" name="Group 7">
            <a:extLst>
              <a:ext uri="{FF2B5EF4-FFF2-40B4-BE49-F238E27FC236}">
                <a16:creationId xmlns:a16="http://schemas.microsoft.com/office/drawing/2014/main" id="{1D8FB3A9-C8A2-4D1A-BD31-494E96FB325D}"/>
              </a:ext>
            </a:extLst>
          </p:cNvPr>
          <p:cNvGrpSpPr/>
          <p:nvPr/>
        </p:nvGrpSpPr>
        <p:grpSpPr>
          <a:xfrm>
            <a:off x="3346204" y="3757542"/>
            <a:ext cx="2286000" cy="2286000"/>
            <a:chOff x="-4466492" y="2521923"/>
            <a:chExt cx="2286000" cy="2286000"/>
          </a:xfrm>
        </p:grpSpPr>
        <p:sp>
          <p:nvSpPr>
            <p:cNvPr id="13" name="Rectangle 12">
              <a:extLst>
                <a:ext uri="{FF2B5EF4-FFF2-40B4-BE49-F238E27FC236}">
                  <a16:creationId xmlns:a16="http://schemas.microsoft.com/office/drawing/2014/main" id="{7174374C-D4E4-4290-867F-EE3233B32343}"/>
                </a:ext>
              </a:extLst>
            </p:cNvPr>
            <p:cNvSpPr/>
            <p:nvPr/>
          </p:nvSpPr>
          <p:spPr>
            <a:xfrm>
              <a:off x="-4466492" y="2521923"/>
              <a:ext cx="2286000" cy="2286000"/>
            </a:xfrm>
            <a:prstGeom prst="rect">
              <a:avLst/>
            </a:prstGeom>
            <a:solidFill>
              <a:srgbClr val="FD23ED"/>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4400" dirty="0">
                <a:latin typeface="Comic Sans MS" panose="030F0702030302020204" pitchFamily="66" charset="0"/>
              </a:endParaRPr>
            </a:p>
          </p:txBody>
        </p:sp>
        <p:pic>
          <p:nvPicPr>
            <p:cNvPr id="7" name="Graphic 6" descr="Checkmark with solid fill">
              <a:extLst>
                <a:ext uri="{FF2B5EF4-FFF2-40B4-BE49-F238E27FC236}">
                  <a16:creationId xmlns:a16="http://schemas.microsoft.com/office/drawing/2014/main" id="{2F6F730C-43BD-44DC-9D12-03D17D9D48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55429" y="3138853"/>
              <a:ext cx="1178169" cy="1178169"/>
            </a:xfrm>
            <a:prstGeom prst="rect">
              <a:avLst/>
            </a:prstGeom>
          </p:spPr>
        </p:pic>
      </p:grpSp>
      <p:sp>
        <p:nvSpPr>
          <p:cNvPr id="3" name="Rectangle 2">
            <a:extLst>
              <a:ext uri="{FF2B5EF4-FFF2-40B4-BE49-F238E27FC236}">
                <a16:creationId xmlns:a16="http://schemas.microsoft.com/office/drawing/2014/main" id="{DFF4DB39-A623-4E3F-B86F-28B083609E9F}"/>
              </a:ext>
            </a:extLst>
          </p:cNvPr>
          <p:cNvSpPr/>
          <p:nvPr/>
        </p:nvSpPr>
        <p:spPr>
          <a:xfrm>
            <a:off x="3346204" y="3765141"/>
            <a:ext cx="2286000" cy="2286000"/>
          </a:xfrm>
          <a:prstGeom prst="rect">
            <a:avLst/>
          </a:prstGeom>
          <a:solidFill>
            <a:srgbClr val="35F52B"/>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I’ve</a:t>
            </a:r>
          </a:p>
        </p:txBody>
      </p:sp>
      <p:sp>
        <p:nvSpPr>
          <p:cNvPr id="20" name="Rectangle 19">
            <a:extLst>
              <a:ext uri="{FF2B5EF4-FFF2-40B4-BE49-F238E27FC236}">
                <a16:creationId xmlns:a16="http://schemas.microsoft.com/office/drawing/2014/main" id="{0FFEF556-C0E7-4771-8FE8-5066E4157FA9}"/>
              </a:ext>
            </a:extLst>
          </p:cNvPr>
          <p:cNvSpPr/>
          <p:nvPr/>
        </p:nvSpPr>
        <p:spPr>
          <a:xfrm>
            <a:off x="6046177" y="3747033"/>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6" name="Rectangle 15">
            <a:extLst>
              <a:ext uri="{FF2B5EF4-FFF2-40B4-BE49-F238E27FC236}">
                <a16:creationId xmlns:a16="http://schemas.microsoft.com/office/drawing/2014/main" id="{39EB5EC6-C7B1-40C6-9750-31D8EB92F423}"/>
              </a:ext>
            </a:extLst>
          </p:cNvPr>
          <p:cNvSpPr/>
          <p:nvPr/>
        </p:nvSpPr>
        <p:spPr>
          <a:xfrm>
            <a:off x="646232" y="3788882"/>
            <a:ext cx="2286000" cy="2286000"/>
          </a:xfrm>
          <a:prstGeom prst="rect">
            <a:avLst/>
          </a:prstGeom>
          <a:solidFill>
            <a:srgbClr val="FF9627"/>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a:latin typeface="Comic Sans MS" panose="030F0702030302020204" pitchFamily="66" charset="0"/>
              </a:rPr>
              <a:t>Try Again</a:t>
            </a:r>
          </a:p>
        </p:txBody>
      </p:sp>
      <p:sp>
        <p:nvSpPr>
          <p:cNvPr id="10" name="Rectangle 9">
            <a:extLst>
              <a:ext uri="{FF2B5EF4-FFF2-40B4-BE49-F238E27FC236}">
                <a16:creationId xmlns:a16="http://schemas.microsoft.com/office/drawing/2014/main" id="{0BF14D4A-0151-4A3D-8295-D28E716FC8C5}"/>
              </a:ext>
            </a:extLst>
          </p:cNvPr>
          <p:cNvSpPr/>
          <p:nvPr/>
        </p:nvSpPr>
        <p:spPr>
          <a:xfrm>
            <a:off x="6038847" y="3765141"/>
            <a:ext cx="2286000" cy="2286000"/>
          </a:xfrm>
          <a:prstGeom prst="rect">
            <a:avLst/>
          </a:prstGeom>
          <a:solidFill>
            <a:srgbClr val="00B0F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Ih’ve</a:t>
            </a:r>
            <a:endParaRPr lang="en-US" sz="4400" dirty="0">
              <a:latin typeface="Comic Sans MS" panose="030F0702030302020204" pitchFamily="66" charset="0"/>
            </a:endParaRPr>
          </a:p>
        </p:txBody>
      </p:sp>
      <p:sp>
        <p:nvSpPr>
          <p:cNvPr id="11" name="Rectangle 10">
            <a:extLst>
              <a:ext uri="{FF2B5EF4-FFF2-40B4-BE49-F238E27FC236}">
                <a16:creationId xmlns:a16="http://schemas.microsoft.com/office/drawing/2014/main" id="{E7D8BCAA-1165-439D-AD20-D6668CFCA52F}"/>
              </a:ext>
            </a:extLst>
          </p:cNvPr>
          <p:cNvSpPr/>
          <p:nvPr/>
        </p:nvSpPr>
        <p:spPr>
          <a:xfrm>
            <a:off x="646232" y="3757542"/>
            <a:ext cx="2286000" cy="2286000"/>
          </a:xfrm>
          <a:prstGeom prst="rect">
            <a:avLst/>
          </a:prstGeom>
          <a:solidFill>
            <a:srgbClr val="FFFF00"/>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400" dirty="0" err="1">
                <a:latin typeface="Comic Sans MS" panose="030F0702030302020204" pitchFamily="66" charset="0"/>
              </a:rPr>
              <a:t>I’hve</a:t>
            </a:r>
            <a:endParaRPr lang="en-US" sz="44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210022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1"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3"/>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8" restart="whenNotActive" fill="hold" evtFilter="cancelBubble" nodeType="interactiveSeq">
                <p:stCondLst>
                  <p:cond evt="onClick" delay="0">
                    <p:tgtEl>
                      <p:spTgt spid="10"/>
                    </p:tgtEl>
                  </p:cond>
                </p:stCondLst>
                <p:endSync evt="end" delay="0">
                  <p:rtn val="all"/>
                </p:endSync>
                <p:childTnLst>
                  <p:par>
                    <p:cTn id="39" fill="hold">
                      <p:stCondLst>
                        <p:cond delay="0"/>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3" restart="whenNotActive" fill="hold" evtFilter="cancelBubble" nodeType="interactiveSeq">
                <p:stCondLst>
                  <p:cond evt="onClick" delay="0">
                    <p:tgtEl>
                      <p:spTgt spid="11"/>
                    </p:tgtEl>
                  </p:cond>
                </p:stCondLst>
                <p:endSync evt="end" delay="0">
                  <p:rtn val="all"/>
                </p:endSync>
                <p:childTnLst>
                  <p:par>
                    <p:cTn id="44" fill="hold">
                      <p:stCondLst>
                        <p:cond delay="0"/>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6" grpId="0"/>
      <p:bldP spid="3" grpId="0" animBg="1"/>
      <p:bldP spid="3" grpId="1" animBg="1"/>
      <p:bldP spid="20" grpId="0" animBg="1"/>
      <p:bldP spid="16" grpId="0" animBg="1"/>
      <p:bldP spid="10" grpId="0" animBg="1"/>
      <p:bldP spid="10" grpId="1" animBg="1"/>
      <p:bldP spid="11" grpId="0" animBg="1"/>
      <p:bldP spid="1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274638"/>
            <a:ext cx="8229600" cy="953271"/>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Sight Word Review Skills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TextBox 51">
            <a:extLst>
              <a:ext uri="{FF2B5EF4-FFF2-40B4-BE49-F238E27FC236}">
                <a16:creationId xmlns:a16="http://schemas.microsoft.com/office/drawing/2014/main" id="{DA113B36-C4CF-4385-9F20-3E35DFCF333C}"/>
              </a:ext>
            </a:extLst>
          </p:cNvPr>
          <p:cNvSpPr txBox="1"/>
          <p:nvPr/>
        </p:nvSpPr>
        <p:spPr>
          <a:xfrm>
            <a:off x="1321936" y="3416583"/>
            <a:ext cx="1257300" cy="1143000"/>
          </a:xfrm>
          <a:prstGeom prst="rect">
            <a:avLst/>
          </a:prstGeom>
          <a:solidFill>
            <a:srgbClr val="FE82F5"/>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much</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ndParaRPr>
          </a:p>
        </p:txBody>
      </p:sp>
      <p:sp>
        <p:nvSpPr>
          <p:cNvPr id="53" name="TextBox 52">
            <a:extLst>
              <a:ext uri="{FF2B5EF4-FFF2-40B4-BE49-F238E27FC236}">
                <a16:creationId xmlns:a16="http://schemas.microsoft.com/office/drawing/2014/main" id="{C7E0F427-0FC3-4828-B1A6-447C24E31093}"/>
              </a:ext>
            </a:extLst>
          </p:cNvPr>
          <p:cNvSpPr txBox="1"/>
          <p:nvPr/>
        </p:nvSpPr>
        <p:spPr>
          <a:xfrm>
            <a:off x="1289149" y="1724732"/>
            <a:ext cx="1257300" cy="1143000"/>
          </a:xfrm>
          <a:prstGeom prst="rect">
            <a:avLst/>
          </a:prstGeom>
          <a:solidFill>
            <a:srgbClr val="FFFF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sing</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4" name="TextBox 53">
            <a:extLst>
              <a:ext uri="{FF2B5EF4-FFF2-40B4-BE49-F238E27FC236}">
                <a16:creationId xmlns:a16="http://schemas.microsoft.com/office/drawing/2014/main" id="{786E77BB-1721-43E7-80B2-1F956C981908}"/>
              </a:ext>
            </a:extLst>
          </p:cNvPr>
          <p:cNvSpPr txBox="1"/>
          <p:nvPr/>
        </p:nvSpPr>
        <p:spPr>
          <a:xfrm>
            <a:off x="2871655" y="1756954"/>
            <a:ext cx="1257300" cy="1143000"/>
          </a:xfrm>
          <a:prstGeom prst="rect">
            <a:avLst/>
          </a:prstGeom>
          <a:solidFill>
            <a:schemeClr val="bg1">
              <a:lumMod val="65000"/>
            </a:schemeClr>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would</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5" name="TextBox 54">
            <a:extLst>
              <a:ext uri="{FF2B5EF4-FFF2-40B4-BE49-F238E27FC236}">
                <a16:creationId xmlns:a16="http://schemas.microsoft.com/office/drawing/2014/main" id="{75F276A4-B0F1-44EC-A2CF-586FEDE63629}"/>
              </a:ext>
            </a:extLst>
          </p:cNvPr>
          <p:cNvSpPr txBox="1"/>
          <p:nvPr/>
        </p:nvSpPr>
        <p:spPr>
          <a:xfrm>
            <a:off x="4549989" y="1746320"/>
            <a:ext cx="1257300" cy="1143000"/>
          </a:xfrm>
          <a:prstGeom prst="rect">
            <a:avLst/>
          </a:prstGeom>
          <a:solidFill>
            <a:srgbClr val="92D05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fast</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6" name="TextBox 55">
            <a:extLst>
              <a:ext uri="{FF2B5EF4-FFF2-40B4-BE49-F238E27FC236}">
                <a16:creationId xmlns:a16="http://schemas.microsoft.com/office/drawing/2014/main" id="{CEBC7A4E-3770-4542-86BC-B6F0C0CF1821}"/>
              </a:ext>
            </a:extLst>
          </p:cNvPr>
          <p:cNvSpPr txBox="1"/>
          <p:nvPr/>
        </p:nvSpPr>
        <p:spPr>
          <a:xfrm>
            <a:off x="4572000" y="3364555"/>
            <a:ext cx="1257300" cy="1143000"/>
          </a:xfrm>
          <a:prstGeom prst="rect">
            <a:avLst/>
          </a:prstGeom>
          <a:solidFill>
            <a:srgbClr val="FFC0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try</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2" name="TextBox 61">
            <a:extLst>
              <a:ext uri="{FF2B5EF4-FFF2-40B4-BE49-F238E27FC236}">
                <a16:creationId xmlns:a16="http://schemas.microsoft.com/office/drawing/2014/main" id="{8A57545B-E462-4092-BB75-ED280338E56B}"/>
              </a:ext>
            </a:extLst>
          </p:cNvPr>
          <p:cNvSpPr txBox="1"/>
          <p:nvPr/>
        </p:nvSpPr>
        <p:spPr>
          <a:xfrm>
            <a:off x="1338135" y="5015479"/>
            <a:ext cx="1257300" cy="1143000"/>
          </a:xfrm>
          <a:prstGeom prst="rect">
            <a:avLst/>
          </a:prstGeom>
          <a:solidFill>
            <a:schemeClr val="accent3">
              <a:lumMod val="50000"/>
              <a:lumOff val="50000"/>
            </a:schemeClr>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their</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3" name="TextBox 62">
            <a:extLst>
              <a:ext uri="{FF2B5EF4-FFF2-40B4-BE49-F238E27FC236}">
                <a16:creationId xmlns:a16="http://schemas.microsoft.com/office/drawing/2014/main" id="{E35CD9B2-0428-4D93-BB58-553104290C0C}"/>
              </a:ext>
            </a:extLst>
          </p:cNvPr>
          <p:cNvSpPr txBox="1"/>
          <p:nvPr/>
        </p:nvSpPr>
        <p:spPr>
          <a:xfrm>
            <a:off x="6228323" y="3364555"/>
            <a:ext cx="1257300" cy="1143000"/>
          </a:xfrm>
          <a:prstGeom prst="rect">
            <a:avLst/>
          </a:prstGeom>
          <a:solidFill>
            <a:srgbClr val="FF00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write</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4" name="TextBox 63">
            <a:extLst>
              <a:ext uri="{FF2B5EF4-FFF2-40B4-BE49-F238E27FC236}">
                <a16:creationId xmlns:a16="http://schemas.microsoft.com/office/drawing/2014/main" id="{16852028-A52F-43F8-9A21-DA9F45718DF0}"/>
              </a:ext>
            </a:extLst>
          </p:cNvPr>
          <p:cNvSpPr txBox="1"/>
          <p:nvPr/>
        </p:nvSpPr>
        <p:spPr>
          <a:xfrm>
            <a:off x="6228323" y="1724732"/>
            <a:ext cx="1257300" cy="1143000"/>
          </a:xfrm>
          <a:prstGeom prst="rect">
            <a:avLst/>
          </a:prstGeom>
          <a:solidFill>
            <a:srgbClr val="A93CEC"/>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only</a:t>
            </a:r>
          </a:p>
        </p:txBody>
      </p:sp>
      <p:sp>
        <p:nvSpPr>
          <p:cNvPr id="65" name="TextBox 64">
            <a:extLst>
              <a:ext uri="{FF2B5EF4-FFF2-40B4-BE49-F238E27FC236}">
                <a16:creationId xmlns:a16="http://schemas.microsoft.com/office/drawing/2014/main" id="{F452DCBC-7CFB-4187-9D61-6F745C72173C}"/>
              </a:ext>
            </a:extLst>
          </p:cNvPr>
          <p:cNvSpPr txBox="1"/>
          <p:nvPr/>
        </p:nvSpPr>
        <p:spPr>
          <a:xfrm>
            <a:off x="2946968" y="3429000"/>
            <a:ext cx="1257300" cy="1143000"/>
          </a:xfrm>
          <a:prstGeom prst="rect">
            <a:avLst/>
          </a:prstGeom>
          <a:solidFill>
            <a:srgbClr val="63D1E7"/>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sit</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2" name="TextBox 11">
            <a:extLst>
              <a:ext uri="{FF2B5EF4-FFF2-40B4-BE49-F238E27FC236}">
                <a16:creationId xmlns:a16="http://schemas.microsoft.com/office/drawing/2014/main" id="{29ABE08A-D464-4703-B6BB-8BA6F6C35BC6}"/>
              </a:ext>
            </a:extLst>
          </p:cNvPr>
          <p:cNvSpPr txBox="1"/>
          <p:nvPr/>
        </p:nvSpPr>
        <p:spPr>
          <a:xfrm>
            <a:off x="3003684" y="4962422"/>
            <a:ext cx="1257300" cy="1143000"/>
          </a:xfrm>
          <a:prstGeom prst="rect">
            <a:avLst/>
          </a:prstGeom>
          <a:solidFill>
            <a:srgbClr val="0070C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first</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3" name="TextBox 12">
            <a:extLst>
              <a:ext uri="{FF2B5EF4-FFF2-40B4-BE49-F238E27FC236}">
                <a16:creationId xmlns:a16="http://schemas.microsoft.com/office/drawing/2014/main" id="{2E81F8BA-A5D1-464C-AF85-DBCD0D21FD7E}"/>
              </a:ext>
            </a:extLst>
          </p:cNvPr>
          <p:cNvSpPr txBox="1"/>
          <p:nvPr/>
        </p:nvSpPr>
        <p:spPr>
          <a:xfrm>
            <a:off x="4669233" y="4909365"/>
            <a:ext cx="1257300" cy="1143000"/>
          </a:xfrm>
          <a:prstGeom prst="rect">
            <a:avLst/>
          </a:prstGeom>
          <a:solidFill>
            <a:srgbClr val="35F52B"/>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got</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4" name="TextBox 13">
            <a:extLst>
              <a:ext uri="{FF2B5EF4-FFF2-40B4-BE49-F238E27FC236}">
                <a16:creationId xmlns:a16="http://schemas.microsoft.com/office/drawing/2014/main" id="{119DB3B9-9EAD-41CA-BBB6-08F1D17C4FE4}"/>
              </a:ext>
            </a:extLst>
          </p:cNvPr>
          <p:cNvSpPr txBox="1"/>
          <p:nvPr/>
        </p:nvSpPr>
        <p:spPr>
          <a:xfrm>
            <a:off x="6334782" y="4875432"/>
            <a:ext cx="1257300" cy="1143000"/>
          </a:xfrm>
          <a:prstGeom prst="rect">
            <a:avLst/>
          </a:prstGeom>
          <a:solidFill>
            <a:srgbClr val="D60093"/>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noProof="0" dirty="0">
                <a:solidFill>
                  <a:prstClr val="black"/>
                </a:solidFill>
                <a:latin typeface="Comic Sans MS" panose="030F0702030302020204" pitchFamily="66" charset="0"/>
              </a:rPr>
              <a:t>own</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Tree>
    <p:custDataLst>
      <p:tags r:id="rId1"/>
    </p:custDataLst>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seq concurrent="1" nextAc="seek">
              <p:cTn id="7" restart="whenNotActive" fill="hold" evtFilter="cancelBubble" nodeType="interactiveSeq">
                <p:stCondLst>
                  <p:cond evt="onClick" delay="0">
                    <p:tgtEl>
                      <p:spTgt spid="5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12" restart="whenNotActive" fill="hold" evtFilter="cancelBubble" nodeType="interactiveSeq">
                <p:stCondLst>
                  <p:cond evt="onClick" delay="0">
                    <p:tgtEl>
                      <p:spTgt spid="54"/>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7" restart="whenNotActive" fill="hold" evtFilter="cancelBubble" nodeType="interactiveSeq">
                <p:stCondLst>
                  <p:cond evt="onClick" delay="0">
                    <p:tgtEl>
                      <p:spTgt spid="55"/>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22" restart="whenNotActive" fill="hold" evtFilter="cancelBubble" nodeType="interactiveSeq">
                <p:stCondLst>
                  <p:cond evt="onClick" delay="0">
                    <p:tgtEl>
                      <p:spTgt spid="56"/>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27" restart="whenNotActive" fill="hold" evtFilter="cancelBubble" nodeType="interactiveSeq">
                <p:stCondLst>
                  <p:cond evt="onClick" delay="0">
                    <p:tgtEl>
                      <p:spTgt spid="6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32" restart="whenNotActive" fill="hold" evtFilter="cancelBubble" nodeType="interactiveSeq">
                <p:stCondLst>
                  <p:cond evt="onClick" delay="0">
                    <p:tgtEl>
                      <p:spTgt spid="6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seq concurrent="1" nextAc="seek">
              <p:cTn id="37" restart="whenNotActive" fill="hold" evtFilter="cancelBubble" nodeType="interactiveSeq">
                <p:stCondLst>
                  <p:cond evt="onClick" delay="0">
                    <p:tgtEl>
                      <p:spTgt spid="6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42" restart="whenNotActive" fill="hold" evtFilter="cancelBubble" nodeType="interactiveSeq">
                <p:stCondLst>
                  <p:cond evt="onClick" delay="0">
                    <p:tgtEl>
                      <p:spTgt spid="6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65"/>
                                        </p:tgtEl>
                                        <p:attrNameLst>
                                          <p:attrName>style.visibility</p:attrName>
                                        </p:attrNameLst>
                                      </p:cBhvr>
                                      <p:to>
                                        <p:strVal val="hidden"/>
                                      </p:to>
                                    </p:set>
                                  </p:childTnLst>
                                </p:cTn>
                              </p:par>
                            </p:childTnLst>
                          </p:cTn>
                        </p:par>
                      </p:childTnLst>
                    </p:cTn>
                  </p:par>
                </p:childTnLst>
              </p:cTn>
              <p:nextCondLst>
                <p:cond evt="onClick" delay="0">
                  <p:tgtEl>
                    <p:spTgt spid="65"/>
                  </p:tgtEl>
                </p:cond>
              </p:nextCondLst>
            </p:seq>
            <p:seq concurrent="1" nextAc="seek">
              <p:cTn id="47" restart="whenNotActive" fill="hold" evtFilter="cancelBubble" nodeType="interactiveSeq">
                <p:stCondLst>
                  <p:cond evt="onClick" delay="0">
                    <p:tgtEl>
                      <p:spTgt spid="12"/>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52" restart="whenNotActive" fill="hold" evtFilter="cancelBubble" nodeType="interactiveSeq">
                <p:stCondLst>
                  <p:cond evt="onClick" delay="0">
                    <p:tgtEl>
                      <p:spTgt spid="1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57" restart="whenNotActive" fill="hold" evtFilter="cancelBubble" nodeType="interactiveSeq">
                <p:stCondLst>
                  <p:cond evt="onClick" delay="0">
                    <p:tgtEl>
                      <p:spTgt spid="1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52" grpId="0" animBg="1"/>
      <p:bldP spid="53" grpId="0" animBg="1"/>
      <p:bldP spid="54" grpId="0" animBg="1"/>
      <p:bldP spid="55" grpId="0" animBg="1"/>
      <p:bldP spid="56" grpId="0" animBg="1"/>
      <p:bldP spid="62" grpId="0" animBg="1"/>
      <p:bldP spid="63" grpId="0" animBg="1"/>
      <p:bldP spid="64" grpId="0" animBg="1"/>
      <p:bldP spid="65" grpId="0" animBg="1"/>
      <p:bldP spid="12" grpId="0" animBg="1"/>
      <p:bldP spid="1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274638"/>
            <a:ext cx="8229600" cy="953271"/>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Sight Word Review Growth</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98506703-6287-427D-A728-826A80325A2B}"/>
              </a:ext>
            </a:extLst>
          </p:cNvPr>
          <p:cNvSpPr/>
          <p:nvPr/>
        </p:nvSpPr>
        <p:spPr>
          <a:xfrm>
            <a:off x="457200" y="1800225"/>
            <a:ext cx="1504950" cy="1390650"/>
          </a:xfrm>
          <a:prstGeom prst="ellipse">
            <a:avLst/>
          </a:prstGeom>
          <a:solidFill>
            <a:srgbClr val="FE82F5"/>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five</a:t>
            </a:r>
          </a:p>
        </p:txBody>
      </p:sp>
      <p:sp>
        <p:nvSpPr>
          <p:cNvPr id="14" name="Oval 13">
            <a:extLst>
              <a:ext uri="{FF2B5EF4-FFF2-40B4-BE49-F238E27FC236}">
                <a16:creationId xmlns:a16="http://schemas.microsoft.com/office/drawing/2014/main" id="{55F8BE14-EC17-4E74-87C2-3CF52F1AA596}"/>
              </a:ext>
            </a:extLst>
          </p:cNvPr>
          <p:cNvSpPr/>
          <p:nvPr/>
        </p:nvSpPr>
        <p:spPr>
          <a:xfrm>
            <a:off x="4760001" y="3376204"/>
            <a:ext cx="1504950" cy="1390650"/>
          </a:xfrm>
          <a:prstGeom prst="ellipse">
            <a:avLst/>
          </a:prstGeom>
          <a:solidFill>
            <a:srgbClr val="CC99FF"/>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grow</a:t>
            </a:r>
          </a:p>
        </p:txBody>
      </p:sp>
      <p:sp>
        <p:nvSpPr>
          <p:cNvPr id="15" name="Oval 14">
            <a:extLst>
              <a:ext uri="{FF2B5EF4-FFF2-40B4-BE49-F238E27FC236}">
                <a16:creationId xmlns:a16="http://schemas.microsoft.com/office/drawing/2014/main" id="{FBD9E965-4A78-40B8-9EB1-6EBE87A0EB1D}"/>
              </a:ext>
            </a:extLst>
          </p:cNvPr>
          <p:cNvSpPr/>
          <p:nvPr/>
        </p:nvSpPr>
        <p:spPr>
          <a:xfrm>
            <a:off x="2519893" y="3376204"/>
            <a:ext cx="1504950" cy="1390650"/>
          </a:xfrm>
          <a:prstGeom prst="ellipse">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myself</a:t>
            </a:r>
          </a:p>
        </p:txBody>
      </p:sp>
      <p:sp>
        <p:nvSpPr>
          <p:cNvPr id="16" name="Oval 15">
            <a:extLst>
              <a:ext uri="{FF2B5EF4-FFF2-40B4-BE49-F238E27FC236}">
                <a16:creationId xmlns:a16="http://schemas.microsoft.com/office/drawing/2014/main" id="{E7C4F788-8704-451F-8F1B-2483C89A7C13}"/>
              </a:ext>
            </a:extLst>
          </p:cNvPr>
          <p:cNvSpPr/>
          <p:nvPr/>
        </p:nvSpPr>
        <p:spPr>
          <a:xfrm>
            <a:off x="2568576" y="1864269"/>
            <a:ext cx="1504950" cy="1390650"/>
          </a:xfrm>
          <a:prstGeom prst="ellipse">
            <a:avLst/>
          </a:prstGeom>
          <a:solidFill>
            <a:srgbClr val="FF00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rPr>
              <a:t>hold</a:t>
            </a:r>
          </a:p>
        </p:txBody>
      </p:sp>
      <p:sp>
        <p:nvSpPr>
          <p:cNvPr id="17" name="Oval 16">
            <a:extLst>
              <a:ext uri="{FF2B5EF4-FFF2-40B4-BE49-F238E27FC236}">
                <a16:creationId xmlns:a16="http://schemas.microsoft.com/office/drawing/2014/main" id="{E04B0357-63B6-44B1-8A25-CF199D7206CE}"/>
              </a:ext>
            </a:extLst>
          </p:cNvPr>
          <p:cNvSpPr/>
          <p:nvPr/>
        </p:nvSpPr>
        <p:spPr>
          <a:xfrm>
            <a:off x="4679952" y="1896292"/>
            <a:ext cx="1504950" cy="1390650"/>
          </a:xfrm>
          <a:prstGeom prst="ellipse">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Comic Sans MS" panose="030F0702030302020204" pitchFamily="66" charset="0"/>
              </a:rPr>
              <a:t>tell</a:t>
            </a:r>
            <a:endPar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ndParaRPr>
          </a:p>
        </p:txBody>
      </p:sp>
      <p:sp>
        <p:nvSpPr>
          <p:cNvPr id="18" name="Oval 17">
            <a:extLst>
              <a:ext uri="{FF2B5EF4-FFF2-40B4-BE49-F238E27FC236}">
                <a16:creationId xmlns:a16="http://schemas.microsoft.com/office/drawing/2014/main" id="{4F5A6080-46F5-45CD-91F1-FE6623DD8051}"/>
              </a:ext>
            </a:extLst>
          </p:cNvPr>
          <p:cNvSpPr/>
          <p:nvPr/>
        </p:nvSpPr>
        <p:spPr>
          <a:xfrm>
            <a:off x="6791325" y="1832247"/>
            <a:ext cx="1504950" cy="1390650"/>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Comic Sans MS" panose="030F0702030302020204" pitchFamily="66" charset="0"/>
              </a:rPr>
              <a:t>fall</a:t>
            </a:r>
            <a:endPar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ndParaRPr>
          </a:p>
        </p:txBody>
      </p:sp>
      <p:sp>
        <p:nvSpPr>
          <p:cNvPr id="19" name="Oval 18">
            <a:extLst>
              <a:ext uri="{FF2B5EF4-FFF2-40B4-BE49-F238E27FC236}">
                <a16:creationId xmlns:a16="http://schemas.microsoft.com/office/drawing/2014/main" id="{0A372421-0624-4B90-8232-C11C443F468F}"/>
              </a:ext>
            </a:extLst>
          </p:cNvPr>
          <p:cNvSpPr/>
          <p:nvPr/>
        </p:nvSpPr>
        <p:spPr>
          <a:xfrm>
            <a:off x="457200" y="3376204"/>
            <a:ext cx="1504950" cy="1390650"/>
          </a:xfrm>
          <a:prstGeom prst="ellipse">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rPr>
              <a:t>found</a:t>
            </a:r>
          </a:p>
        </p:txBody>
      </p:sp>
      <p:sp>
        <p:nvSpPr>
          <p:cNvPr id="20" name="Oval 19">
            <a:extLst>
              <a:ext uri="{FF2B5EF4-FFF2-40B4-BE49-F238E27FC236}">
                <a16:creationId xmlns:a16="http://schemas.microsoft.com/office/drawing/2014/main" id="{1C277880-F1FF-4008-81B0-13E4E3EF5F7A}"/>
              </a:ext>
            </a:extLst>
          </p:cNvPr>
          <p:cNvSpPr/>
          <p:nvPr/>
        </p:nvSpPr>
        <p:spPr>
          <a:xfrm>
            <a:off x="457200" y="4953000"/>
            <a:ext cx="1504950" cy="1390650"/>
          </a:xfrm>
          <a:prstGeom prst="ellipse">
            <a:avLst/>
          </a:prstGeom>
          <a:solidFill>
            <a:schemeClr val="bg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seven</a:t>
            </a:r>
          </a:p>
        </p:txBody>
      </p:sp>
      <p:sp>
        <p:nvSpPr>
          <p:cNvPr id="21" name="Oval 20">
            <a:extLst>
              <a:ext uri="{FF2B5EF4-FFF2-40B4-BE49-F238E27FC236}">
                <a16:creationId xmlns:a16="http://schemas.microsoft.com/office/drawing/2014/main" id="{FFBED5D1-5265-428B-97AF-C8532503B88D}"/>
              </a:ext>
            </a:extLst>
          </p:cNvPr>
          <p:cNvSpPr/>
          <p:nvPr/>
        </p:nvSpPr>
        <p:spPr>
          <a:xfrm>
            <a:off x="2568576" y="4953000"/>
            <a:ext cx="1504950" cy="1390650"/>
          </a:xfrm>
          <a:prstGeom prst="ellipse">
            <a:avLst/>
          </a:prstGeom>
          <a:solidFill>
            <a:schemeClr val="accent3">
              <a:lumMod val="50000"/>
              <a:lumOff val="5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pick</a:t>
            </a:r>
          </a:p>
        </p:txBody>
      </p:sp>
      <p:sp>
        <p:nvSpPr>
          <p:cNvPr id="22" name="Oval 21">
            <a:extLst>
              <a:ext uri="{FF2B5EF4-FFF2-40B4-BE49-F238E27FC236}">
                <a16:creationId xmlns:a16="http://schemas.microsoft.com/office/drawing/2014/main" id="{603F0DAF-E241-479C-9005-D8ABB62243AF}"/>
              </a:ext>
            </a:extLst>
          </p:cNvPr>
          <p:cNvSpPr/>
          <p:nvPr/>
        </p:nvSpPr>
        <p:spPr>
          <a:xfrm>
            <a:off x="6871377" y="4976813"/>
            <a:ext cx="1504950" cy="1390650"/>
          </a:xfrm>
          <a:prstGeom prst="ellipse">
            <a:avLst/>
          </a:prstGeom>
          <a:solidFill>
            <a:srgbClr val="35F52B"/>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sleep</a:t>
            </a:r>
          </a:p>
        </p:txBody>
      </p:sp>
      <p:sp>
        <p:nvSpPr>
          <p:cNvPr id="13" name="Oval 12">
            <a:extLst>
              <a:ext uri="{FF2B5EF4-FFF2-40B4-BE49-F238E27FC236}">
                <a16:creationId xmlns:a16="http://schemas.microsoft.com/office/drawing/2014/main" id="{4A1E6A9D-0B32-40F5-8587-7627A933E425}"/>
              </a:ext>
            </a:extLst>
          </p:cNvPr>
          <p:cNvSpPr/>
          <p:nvPr/>
        </p:nvSpPr>
        <p:spPr>
          <a:xfrm>
            <a:off x="4760001" y="4976813"/>
            <a:ext cx="1504950" cy="1390650"/>
          </a:xfrm>
          <a:prstGeom prst="ellipse">
            <a:avLst/>
          </a:prstGeom>
          <a:solidFill>
            <a:srgbClr val="D60093"/>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warm</a:t>
            </a:r>
          </a:p>
        </p:txBody>
      </p:sp>
      <p:sp>
        <p:nvSpPr>
          <p:cNvPr id="23" name="Oval 22">
            <a:extLst>
              <a:ext uri="{FF2B5EF4-FFF2-40B4-BE49-F238E27FC236}">
                <a16:creationId xmlns:a16="http://schemas.microsoft.com/office/drawing/2014/main" id="{8D1410E6-AA81-4F3A-B18C-9A98B39F4A13}"/>
              </a:ext>
            </a:extLst>
          </p:cNvPr>
          <p:cNvSpPr/>
          <p:nvPr/>
        </p:nvSpPr>
        <p:spPr>
          <a:xfrm>
            <a:off x="6791325" y="3376204"/>
            <a:ext cx="1504950" cy="1390650"/>
          </a:xfrm>
          <a:prstGeom prst="ellipse">
            <a:avLst/>
          </a:prstGeom>
          <a:solidFill>
            <a:srgbClr val="63D1E7"/>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don’t</a:t>
            </a:r>
          </a:p>
        </p:txBody>
      </p:sp>
    </p:spTree>
    <p:custDataLst>
      <p:tags r:id="rId1"/>
    </p:custDataLst>
    <p:extLst>
      <p:ext uri="{BB962C8B-B14F-4D97-AF65-F5344CB8AC3E}">
        <p14:creationId xmlns:p14="http://schemas.microsoft.com/office/powerpoint/2010/main" val="3699095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2" restart="whenNotActive" fill="hold" evtFilter="cancelBubble" nodeType="interactiveSeq">
                <p:stCondLst>
                  <p:cond evt="onClick" delay="0">
                    <p:tgtEl>
                      <p:spTgt spid="1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7" restart="whenNotActive" fill="hold" evtFilter="cancelBubble" nodeType="interactiveSeq">
                <p:stCondLst>
                  <p:cond evt="onClick" delay="0">
                    <p:tgtEl>
                      <p:spTgt spid="2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42" restart="whenNotActive" fill="hold" evtFilter="cancelBubble" nodeType="interactiveSeq">
                <p:stCondLst>
                  <p:cond evt="onClick" delay="0">
                    <p:tgtEl>
                      <p:spTgt spid="2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47" restart="whenNotActive" fill="hold" evtFilter="cancelBubble" nodeType="interactiveSeq">
                <p:stCondLst>
                  <p:cond evt="onClick" delay="0">
                    <p:tgtEl>
                      <p:spTgt spid="22"/>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2" restart="whenNotActive" fill="hold" evtFilter="cancelBubble" nodeType="interactiveSeq">
                <p:stCondLst>
                  <p:cond evt="onClick" delay="0">
                    <p:tgtEl>
                      <p:spTgt spid="1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57" restart="whenNotActive" fill="hold" evtFilter="cancelBubble" nodeType="interactiveSeq">
                <p:stCondLst>
                  <p:cond evt="onClick" delay="0">
                    <p:tgtEl>
                      <p:spTgt spid="2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bldLst>
      <p:bldP spid="3" grpId="0" animBg="1"/>
      <p:bldP spid="14" grpId="0" animBg="1"/>
      <p:bldP spid="15" grpId="0" animBg="1"/>
      <p:bldP spid="16" grpId="0" animBg="1"/>
      <p:bldP spid="17" grpId="0" animBg="1"/>
      <p:bldP spid="18" grpId="0" animBg="1"/>
      <p:bldP spid="19" grpId="0" animBg="1"/>
      <p:bldP spid="20" grpId="0" animBg="1"/>
      <p:bldP spid="21" grpId="0" animBg="1"/>
      <p:bldP spid="22" grpId="0" animBg="1"/>
      <p:bldP spid="13"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a:lnSpc>
                <a:spcPct val="115000"/>
              </a:lnSpc>
              <a:spcBef>
                <a:spcPts val="0"/>
              </a:spcBef>
              <a:spcAft>
                <a:spcPts val="750"/>
              </a:spcAft>
            </a:pPr>
            <a:r>
              <a:rPr lang="en-US" b="1" dirty="0">
                <a:latin typeface="Comic Sans MS" panose="030F0702030302020204" pitchFamily="66" charset="0"/>
                <a:ea typeface="Calibri" panose="020F0502020204030204" pitchFamily="34" charset="0"/>
                <a:cs typeface="Calibri" panose="020F0502020204030204" pitchFamily="34" charset="0"/>
              </a:rPr>
              <a:t>Main Idea and Details</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334108" y="2939469"/>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4572000" y="2033402"/>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can read a lot of sight words.</a:t>
            </a:r>
          </a:p>
        </p:txBody>
      </p:sp>
      <p:sp>
        <p:nvSpPr>
          <p:cNvPr id="12" name="Rectangle 11">
            <a:extLst>
              <a:ext uri="{FF2B5EF4-FFF2-40B4-BE49-F238E27FC236}">
                <a16:creationId xmlns:a16="http://schemas.microsoft.com/office/drawing/2014/main" id="{527226E9-A8DB-4BDB-BDF5-7D919D1B38C8}"/>
              </a:ext>
            </a:extLst>
          </p:cNvPr>
          <p:cNvSpPr/>
          <p:nvPr/>
        </p:nvSpPr>
        <p:spPr>
          <a:xfrm>
            <a:off x="334107" y="3902227"/>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334107" y="4937522"/>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334107" y="1959767"/>
            <a:ext cx="3727939" cy="85725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4571996" y="4921472"/>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First grader telling everything learned in first grade.</a:t>
            </a:r>
          </a:p>
        </p:txBody>
      </p:sp>
      <p:sp>
        <p:nvSpPr>
          <p:cNvPr id="16" name="Rectangle 15">
            <a:extLst>
              <a:ext uri="{FF2B5EF4-FFF2-40B4-BE49-F238E27FC236}">
                <a16:creationId xmlns:a16="http://schemas.microsoft.com/office/drawing/2014/main" id="{9FB1834B-0BF5-4B48-B709-1A388CCA049B}"/>
              </a:ext>
            </a:extLst>
          </p:cNvPr>
          <p:cNvSpPr/>
          <p:nvPr/>
        </p:nvSpPr>
        <p:spPr>
          <a:xfrm>
            <a:off x="4571996" y="2954729"/>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am proud of my handwriting.</a:t>
            </a:r>
          </a:p>
        </p:txBody>
      </p:sp>
      <p:sp>
        <p:nvSpPr>
          <p:cNvPr id="17" name="Rectangle 16">
            <a:extLst>
              <a:ext uri="{FF2B5EF4-FFF2-40B4-BE49-F238E27FC236}">
                <a16:creationId xmlns:a16="http://schemas.microsoft.com/office/drawing/2014/main" id="{6E916DCB-ACCF-481C-AD6A-487A222DCD7A}"/>
              </a:ext>
            </a:extLst>
          </p:cNvPr>
          <p:cNvSpPr/>
          <p:nvPr/>
        </p:nvSpPr>
        <p:spPr>
          <a:xfrm>
            <a:off x="4571996" y="3912248"/>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know all my letters and sounds</a:t>
            </a:r>
          </a:p>
        </p:txBody>
      </p:sp>
      <p:sp>
        <p:nvSpPr>
          <p:cNvPr id="18" name="Rectangle 17">
            <a:extLst>
              <a:ext uri="{FF2B5EF4-FFF2-40B4-BE49-F238E27FC236}">
                <a16:creationId xmlns:a16="http://schemas.microsoft.com/office/drawing/2014/main" id="{BF4225AB-DCD9-4FD1-B877-EA6C35AF0D31}"/>
              </a:ext>
            </a:extLst>
          </p:cNvPr>
          <p:cNvSpPr/>
          <p:nvPr/>
        </p:nvSpPr>
        <p:spPr>
          <a:xfrm>
            <a:off x="334106" y="2922524"/>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can read a lot of sight words.</a:t>
            </a:r>
          </a:p>
        </p:txBody>
      </p:sp>
      <p:sp>
        <p:nvSpPr>
          <p:cNvPr id="20" name="Rectangle 19">
            <a:extLst>
              <a:ext uri="{FF2B5EF4-FFF2-40B4-BE49-F238E27FC236}">
                <a16:creationId xmlns:a16="http://schemas.microsoft.com/office/drawing/2014/main" id="{10ACBF78-CEFC-4079-9F55-FE50C928D560}"/>
              </a:ext>
            </a:extLst>
          </p:cNvPr>
          <p:cNvSpPr/>
          <p:nvPr/>
        </p:nvSpPr>
        <p:spPr>
          <a:xfrm>
            <a:off x="334104" y="1959767"/>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First grader telling everything learned in first grade.</a:t>
            </a:r>
          </a:p>
        </p:txBody>
      </p:sp>
      <p:sp>
        <p:nvSpPr>
          <p:cNvPr id="21" name="Rectangle 20">
            <a:extLst>
              <a:ext uri="{FF2B5EF4-FFF2-40B4-BE49-F238E27FC236}">
                <a16:creationId xmlns:a16="http://schemas.microsoft.com/office/drawing/2014/main" id="{5BC5826F-AA64-464C-B80C-4CFDF42ED4D1}"/>
              </a:ext>
            </a:extLst>
          </p:cNvPr>
          <p:cNvSpPr/>
          <p:nvPr/>
        </p:nvSpPr>
        <p:spPr>
          <a:xfrm>
            <a:off x="334105" y="3902227"/>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am proud of my handwriting.</a:t>
            </a:r>
          </a:p>
        </p:txBody>
      </p:sp>
      <p:sp>
        <p:nvSpPr>
          <p:cNvPr id="22" name="Rectangle 21">
            <a:extLst>
              <a:ext uri="{FF2B5EF4-FFF2-40B4-BE49-F238E27FC236}">
                <a16:creationId xmlns:a16="http://schemas.microsoft.com/office/drawing/2014/main" id="{0F99FBAC-A110-41B1-9851-38C1DB927BE1}"/>
              </a:ext>
            </a:extLst>
          </p:cNvPr>
          <p:cNvSpPr/>
          <p:nvPr/>
        </p:nvSpPr>
        <p:spPr>
          <a:xfrm>
            <a:off x="334104" y="4921302"/>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defTabSz="685800">
              <a:defRPr/>
            </a:pPr>
            <a:r>
              <a:rPr lang="en-US" dirty="0">
                <a:solidFill>
                  <a:prstClr val="black"/>
                </a:solidFill>
                <a:latin typeface="Comic Sans MS" panose="030F0702030302020204" pitchFamily="66" charset="0"/>
              </a:rPr>
              <a:t>I know all my letters and sounds</a:t>
            </a:r>
          </a:p>
        </p:txBody>
      </p:sp>
    </p:spTree>
    <p:custDataLst>
      <p:tags r:id="rId1"/>
    </p:custDataLst>
    <p:extLst>
      <p:ext uri="{BB962C8B-B14F-4D97-AF65-F5344CB8AC3E}">
        <p14:creationId xmlns:p14="http://schemas.microsoft.com/office/powerpoint/2010/main" val="103511989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12654</TotalTime>
  <Words>1397</Words>
  <Application>Microsoft Office PowerPoint</Application>
  <PresentationFormat>On-screen Show (4:3)</PresentationFormat>
  <Paragraphs>154</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Comic Sans MS</vt:lpstr>
      <vt:lpstr>Symbol</vt:lpstr>
      <vt:lpstr>Office Theme</vt:lpstr>
      <vt:lpstr>1_Office Theme</vt:lpstr>
      <vt:lpstr>2nd Grade, Here I Come</vt:lpstr>
      <vt:lpstr>Can’t We Have Another Contraction Review</vt:lpstr>
      <vt:lpstr>On Our Way to Contraction Practice .  </vt:lpstr>
      <vt:lpstr>Moving onto Contraction Practice</vt:lpstr>
      <vt:lpstr>Graduating onto Contraction Practice</vt:lpstr>
      <vt:lpstr>Success with Contraction Practice</vt:lpstr>
      <vt:lpstr>Sight Word Review Skills</vt:lpstr>
      <vt:lpstr>Sight Word Review Growth</vt:lpstr>
      <vt:lpstr>Main Idea and Details</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220</cp:revision>
  <dcterms:created xsi:type="dcterms:W3CDTF">2012-04-20T18:25:02Z</dcterms:created>
  <dcterms:modified xsi:type="dcterms:W3CDTF">2021-08-11T17:47:22Z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A2ACA53A-DA4D-457C-9265-8962926DF257</vt:lpwstr>
  </property>
  <property fmtid="{D5CDD505-2E9C-101B-9397-08002B2CF9AE}" pid="3" name="ArticulatePath">
    <vt:lpwstr>ELA 1_Module 3_AP</vt:lpwstr>
  </property>
</Properties>
</file>