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44" r:id="rId2"/>
    <p:sldId id="356" r:id="rId3"/>
    <p:sldId id="358" r:id="rId4"/>
    <p:sldId id="364" r:id="rId5"/>
    <p:sldId id="363" r:id="rId6"/>
    <p:sldId id="365" r:id="rId7"/>
    <p:sldId id="352"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Kalos" initials="JK" lastIdx="2" clrIdx="0">
    <p:extLst>
      <p:ext uri="{19B8F6BF-5375-455C-9EA6-DF929625EA0E}">
        <p15:presenceInfo xmlns:p15="http://schemas.microsoft.com/office/powerpoint/2012/main" userId="88f479c315fdb2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F841"/>
    <a:srgbClr val="A66BD3"/>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71AD02-A3C1-4549-AECA-73E39DD11594}" v="462" dt="2021-07-29T15:54:43.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3080" autoAdjust="0"/>
  </p:normalViewPr>
  <p:slideViewPr>
    <p:cSldViewPr snapToGrid="0">
      <p:cViewPr varScale="1">
        <p:scale>
          <a:sx n="72" d="100"/>
          <a:sy n="72" d="100"/>
        </p:scale>
        <p:origin x="207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B9EE5-3A70-4006-A480-5215F4611AA5}" type="datetimeFigureOut">
              <a:rPr lang="en-US" smtClean="0"/>
              <a:t>8/11/2021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F3332-2E3F-4D60-9274-C17357D681A3}" type="slidenum">
              <a:rPr lang="en-US" smtClean="0"/>
              <a:t>‹#›</a:t>
            </a:fld>
            <a:endParaRPr lang="en-US"/>
          </a:p>
        </p:txBody>
      </p:sp>
    </p:spTree>
    <p:extLst>
      <p:ext uri="{BB962C8B-B14F-4D97-AF65-F5344CB8AC3E}">
        <p14:creationId xmlns:p14="http://schemas.microsoft.com/office/powerpoint/2010/main" val="356686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“Today we are going to travel downstream with compound words. We will also review our sight words and the 5 finger retell of the story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Bullfrog Goes Downstream</a:t>
            </a:r>
            <a:r>
              <a:rPr lang="en-US"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340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“Today we will review compound words.”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definition of compound words. Say, “Compound words are words that are formed when two or more words are put together to form a new word with a new meaning!” Click for definition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word butter and fly to appear. Say, “What compound word can we make with these two words? Wait for the student to say butterfly.”</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word butterfly and picture. Say, “Yes! Butter and fly make the compound word butterfly.”</a:t>
            </a:r>
            <a:endParaRPr lang="en-US" sz="6000" b="0"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467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“Remember a compound word is a word made up of two or more words. I will show you a word.  If it is a compound word give me a thumbs up. If it is not a compound word give me a thumbs down. Ready?”</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and word newspaper. Say, “Is this a compound word?” Wait for the student to give a thumbs up or down. Click to show the word yes. Say, “You should have your thumb up because newspaper is a compound word.” Click for picture and word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and word teacher. Say, “Is this a compound word?” Wait for the student to give a thumbs up or down. Click to show the word no. Say, “You should have your thumb down because teacher is not a compound word.” Click for picture and word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and word running. Say, “Is this a compound word?” Wait for the student to give a thumbs up or down. Click to show the word no. Say, “You should have your thumb down because running is not a compound word.” Click for picture and word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and word seashell. Say, “Is this a compound word?” Wait for the student to give a thumbs up or down. Click to show the word yes. Say, “You should have your thumb up because seashell is a compound word.” Click for picture and word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and word fishbowl. Say, “Is this a compound word?” Wait for the student to give a thumbs up or down. Click to show the word yes. Say, “You should have your thumb up because fishbowl is a compound word.” </a:t>
            </a: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616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“Today we are going to review our sight words. When I say the sight word you tell me which color square to click.” </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Only click that square if the student is correct. If the student is wrong. Say, “That is not the correct sight word. Let’s try again and repeat the sight word.</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Continue until all the squares have disappeared.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474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“We are going to read some sentences that have the sight word missing. You will need to fill in the blank with the correct sight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word bank. Say, “Can you read each sight word to me?”</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 You must click on the word in the word bank for it to appear in the sentence and you must click on the sentence for it to disappear. </a:t>
            </a:r>
          </a:p>
          <a:p>
            <a:pPr marL="0" marR="0">
              <a:lnSpc>
                <a:spcPct val="115000"/>
              </a:lnSpc>
              <a:spcBef>
                <a:spcPts val="0"/>
              </a:spcBef>
              <a:spcAft>
                <a:spcPts val="1000"/>
              </a:spcAft>
            </a:pPr>
            <a:endParaRPr lang="en-US" sz="1800" b="1"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sentence. Say, “(Blank) me your name. Which sight word makes sense in that sentence?” Once student answers. Click to show sentence with tell in it. Say, “Yes! Tell is the correct word to fill in the blank. “Tell me your name.” Click for sentence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sentence. Say, “I (blank) my lost toy! Which sight word makes sense in that sentence?” Once student answers. Click to show sentence with found in it. Say, “Yes! Found is the correct word to fill in the blank. I found my lost toy!” Click for sentence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sentence. Say, “I stayed home by (blank). Which sight word makes sense in that sentence?” Once student answers. Click to show sentence with myself in it. Say, “Yes! Myself is the correct word to fill in the blank. I stayed home by myself.”</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sentence. Say, “Be careful you don’t (blank) out of the tree. Which sight word makes sense in that sentence?” Once student answers. Click to show sentence with fall in it. Say, “Yes! Fall is the correct word to fill in the blank. Be careful you don’t fall out of the tree.” Click for sentence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sentence. Say, “I want to (blank) tomatoes in my garden. Which sight word makes sense in that sentence?” Once student answers. Click to show sentence with grow in it. Say, “Yes! Grow is the correct word to fill in the blank. I want to grow tomatoes in my garden.”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2035576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5 finger retell chart and picture.</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week you read the story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Bullfrog Goes Downstream</a:t>
            </a:r>
            <a:r>
              <a:rPr lang="en-US" sz="1800" dirty="0">
                <a:effectLst/>
                <a:latin typeface="Comic Sans MS" panose="030F0702030302020204" pitchFamily="66" charset="0"/>
                <a:ea typeface="Calibri" panose="020F0502020204030204" pitchFamily="34" charset="0"/>
                <a:cs typeface="Calibri" panose="020F0502020204030204" pitchFamily="34" charset="0"/>
              </a:rPr>
              <a:t>. Using the 5 finger retell strategy, can you tell me about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thumb, tell me the characters.” (Bullfrog)</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pointer, tell me the setting.” (The River and Ocean)</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tall finger, tell me the problem.”  (Bullfrog went very far downstream)</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ring finger, tell me the events.” (Bullfrog found a cowboy, a fisherman, a lumberjack, a grasshopper, a strawberry patch, a swordfish on a surfboard, a jellyfish and stingray, and a humpback whale and starfish) The student does not need to name all of these events. They need to be able to tell at least 3 events from the story.</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little finger, tell me the ending/solution.” (Bullfrog swam upstream to go home and had all the friends he found when he went downstream)</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Say, “Make a heart with your fingers, does this story remind you of anything from your own life”</a:t>
            </a:r>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309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578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1294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1934161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03290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5932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1649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04622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160703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73075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82188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25778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171943" y="6126164"/>
            <a:ext cx="625660" cy="595311"/>
          </a:xfrm>
          <a:prstGeom prst="rect">
            <a:avLst/>
          </a:prstGeom>
        </p:spPr>
      </p:pic>
      <p:sp>
        <p:nvSpPr>
          <p:cNvPr id="9" name="Rectangle 8"/>
          <p:cNvSpPr/>
          <p:nvPr userDrawn="1"/>
        </p:nvSpPr>
        <p:spPr>
          <a:xfrm>
            <a:off x="8486471" y="6413699"/>
            <a:ext cx="2785992"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2859705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notesSlide" Target="../notesSlides/notesSlide3.xml"/><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a:xfrm>
            <a:off x="2209800" y="1822450"/>
            <a:ext cx="7772400" cy="1470025"/>
          </a:xfrm>
        </p:spPr>
        <p:txBody>
          <a:bodyPr>
            <a:normAutofit/>
          </a:bodyPr>
          <a:lstStyle/>
          <a:p>
            <a:pPr marL="0" marR="0">
              <a:lnSpc>
                <a:spcPct val="115000"/>
              </a:lnSpc>
              <a:spcBef>
                <a:spcPts val="0"/>
              </a:spcBef>
              <a:spcAft>
                <a:spcPts val="1000"/>
              </a:spcAft>
            </a:pPr>
            <a:r>
              <a:rPr lang="en-US" sz="6000" b="1" dirty="0">
                <a:effectLst/>
                <a:latin typeface="Comic Sans MS" panose="030F0702030302020204" pitchFamily="66" charset="0"/>
                <a:ea typeface="Calibri" panose="020F0502020204030204" pitchFamily="34" charset="0"/>
                <a:cs typeface="Calibri" panose="020F0502020204030204" pitchFamily="34" charset="0"/>
              </a:rPr>
              <a:t>Cascade of Words </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a:xfrm>
            <a:off x="1020725" y="3267592"/>
            <a:ext cx="10653823" cy="1752600"/>
          </a:xfrm>
        </p:spPr>
        <p:txBody>
          <a:bodyPr>
            <a:normAutofit/>
          </a:bodyPr>
          <a:lstStyle/>
          <a:p>
            <a:pPr marL="0" marR="0">
              <a:lnSpc>
                <a:spcPct val="115000"/>
              </a:lnSpc>
              <a:spcBef>
                <a:spcPts val="0"/>
              </a:spcBef>
              <a:spcAft>
                <a:spcPts val="1000"/>
              </a:spcAft>
            </a:pPr>
            <a:r>
              <a:rPr lang="en-US" sz="4800" b="1" dirty="0">
                <a:effectLst/>
                <a:latin typeface="Comic Sans MS" panose="030F0702030302020204" pitchFamily="66" charset="0"/>
                <a:ea typeface="Calibri" panose="020F0502020204030204" pitchFamily="34" charset="0"/>
                <a:cs typeface="Calibri" panose="020F0502020204030204" pitchFamily="34" charset="0"/>
              </a:rPr>
              <a:t>Downstream with Compound Words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1981200" y="262327"/>
            <a:ext cx="8229600" cy="1143000"/>
          </a:xfrm>
        </p:spPr>
        <p:txBody>
          <a:bodyPr>
            <a:normAutofit fontScale="90000"/>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Waterfall of Compound Word Review</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5CB53E6-0A85-43E7-9565-71D07A1DDF63}"/>
              </a:ext>
            </a:extLst>
          </p:cNvPr>
          <p:cNvSpPr txBox="1"/>
          <p:nvPr/>
        </p:nvSpPr>
        <p:spPr>
          <a:xfrm>
            <a:off x="588335" y="1905506"/>
            <a:ext cx="11015330" cy="3046988"/>
          </a:xfrm>
          <a:prstGeom prst="rect">
            <a:avLst/>
          </a:prstGeom>
          <a:noFill/>
        </p:spPr>
        <p:txBody>
          <a:bodyPr wrap="square" rtlCol="0">
            <a:spAutoFit/>
          </a:bodyPr>
          <a:lstStyle/>
          <a:p>
            <a:r>
              <a:rPr lang="en-US" sz="4800" dirty="0">
                <a:latin typeface="Comic Sans MS" panose="030F0702030302020204" pitchFamily="66" charset="0"/>
              </a:rPr>
              <a:t>Compound words are words that are formed when two or more words are put together to form a new word with a new meaning.</a:t>
            </a:r>
          </a:p>
        </p:txBody>
      </p:sp>
      <p:sp>
        <p:nvSpPr>
          <p:cNvPr id="7" name="TextBox 6">
            <a:extLst>
              <a:ext uri="{FF2B5EF4-FFF2-40B4-BE49-F238E27FC236}">
                <a16:creationId xmlns:a16="http://schemas.microsoft.com/office/drawing/2014/main" id="{85AE0945-5EC8-4BD9-865A-EFB32E474997}"/>
              </a:ext>
            </a:extLst>
          </p:cNvPr>
          <p:cNvSpPr txBox="1"/>
          <p:nvPr/>
        </p:nvSpPr>
        <p:spPr>
          <a:xfrm>
            <a:off x="1169582" y="2211572"/>
            <a:ext cx="4189228" cy="1569660"/>
          </a:xfrm>
          <a:prstGeom prst="rect">
            <a:avLst/>
          </a:prstGeom>
          <a:noFill/>
        </p:spPr>
        <p:txBody>
          <a:bodyPr wrap="square" rtlCol="0">
            <a:spAutoFit/>
          </a:bodyPr>
          <a:lstStyle/>
          <a:p>
            <a:r>
              <a:rPr lang="en-US" sz="9600" dirty="0">
                <a:latin typeface="Comic Sans MS" panose="030F0702030302020204" pitchFamily="66" charset="0"/>
              </a:rPr>
              <a:t>butter</a:t>
            </a:r>
          </a:p>
        </p:txBody>
      </p:sp>
      <p:sp>
        <p:nvSpPr>
          <p:cNvPr id="11" name="TextBox 10">
            <a:extLst>
              <a:ext uri="{FF2B5EF4-FFF2-40B4-BE49-F238E27FC236}">
                <a16:creationId xmlns:a16="http://schemas.microsoft.com/office/drawing/2014/main" id="{E3A56FE3-8163-4116-B580-6D81D0D41B44}"/>
              </a:ext>
            </a:extLst>
          </p:cNvPr>
          <p:cNvSpPr txBox="1"/>
          <p:nvPr/>
        </p:nvSpPr>
        <p:spPr>
          <a:xfrm>
            <a:off x="8002773" y="2211572"/>
            <a:ext cx="1995376" cy="1569660"/>
          </a:xfrm>
          <a:prstGeom prst="rect">
            <a:avLst/>
          </a:prstGeom>
          <a:noFill/>
        </p:spPr>
        <p:txBody>
          <a:bodyPr wrap="square" rtlCol="0">
            <a:spAutoFit/>
          </a:bodyPr>
          <a:lstStyle/>
          <a:p>
            <a:r>
              <a:rPr lang="en-US" sz="9600" dirty="0">
                <a:latin typeface="Comic Sans MS" panose="030F0702030302020204" pitchFamily="66" charset="0"/>
              </a:rPr>
              <a:t>fly</a:t>
            </a:r>
          </a:p>
        </p:txBody>
      </p:sp>
      <p:pic>
        <p:nvPicPr>
          <p:cNvPr id="13" name="Graphic 12" descr="Butterfly with solid fill">
            <a:extLst>
              <a:ext uri="{FF2B5EF4-FFF2-40B4-BE49-F238E27FC236}">
                <a16:creationId xmlns:a16="http://schemas.microsoft.com/office/drawing/2014/main" id="{284DFE99-A620-42BF-A1D9-CC4C427595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2278" y="2994835"/>
            <a:ext cx="3863165" cy="3863165"/>
          </a:xfrm>
          <a:prstGeom prst="rect">
            <a:avLst/>
          </a:prstGeom>
        </p:spPr>
      </p:pic>
    </p:spTree>
    <p:custDataLst>
      <p:tags r:id="rId1"/>
    </p:custDataLst>
    <p:extLst>
      <p:ext uri="{BB962C8B-B14F-4D97-AF65-F5344CB8AC3E}">
        <p14:creationId xmlns:p14="http://schemas.microsoft.com/office/powerpoint/2010/main" val="310974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1" nodeType="clickEffect">
                                  <p:stCondLst>
                                    <p:cond delay="0"/>
                                  </p:stCondLst>
                                  <p:childTnLst>
                                    <p:animMotion origin="layout" path="M 1.66667E-6 4.44444E-6 L 0.13346 4.44444E-6 " pathEditMode="relative" rAng="0" ptsTypes="AA">
                                      <p:cBhvr>
                                        <p:cTn id="30" dur="2000" fill="hold"/>
                                        <p:tgtEl>
                                          <p:spTgt spid="7"/>
                                        </p:tgtEl>
                                        <p:attrNameLst>
                                          <p:attrName>ppt_x</p:attrName>
                                          <p:attrName>ppt_y</p:attrName>
                                        </p:attrNameLst>
                                      </p:cBhvr>
                                      <p:rCtr x="6667" y="0"/>
                                    </p:animMotion>
                                  </p:childTnLst>
                                </p:cTn>
                              </p:par>
                              <p:par>
                                <p:cTn id="31" presetID="35" presetClass="path" presetSubtype="0" accel="50000" decel="50000" fill="hold" grpId="1" nodeType="withEffect">
                                  <p:stCondLst>
                                    <p:cond delay="0"/>
                                  </p:stCondLst>
                                  <p:childTnLst>
                                    <p:animMotion origin="layout" path="M -1.04167E-6 4.44444E-6 L -0.10846 4.44444E-6 " pathEditMode="relative" rAng="0" ptsTypes="AA">
                                      <p:cBhvr>
                                        <p:cTn id="32" dur="2000" fill="hold"/>
                                        <p:tgtEl>
                                          <p:spTgt spid="11"/>
                                        </p:tgtEl>
                                        <p:attrNameLst>
                                          <p:attrName>ppt_x</p:attrName>
                                          <p:attrName>ppt_y</p:attrName>
                                        </p:attrNameLst>
                                      </p:cBhvr>
                                      <p:rCtr x="-5430" y="0"/>
                                    </p:animMotion>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257908" y="0"/>
            <a:ext cx="11934092" cy="1143000"/>
          </a:xfrm>
        </p:spPr>
        <p:txBody>
          <a:bodyPr>
            <a:normAutofit/>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Riverbank Compound Word Practice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phic 3" descr="Newspaper with solid fill">
            <a:extLst>
              <a:ext uri="{FF2B5EF4-FFF2-40B4-BE49-F238E27FC236}">
                <a16:creationId xmlns:a16="http://schemas.microsoft.com/office/drawing/2014/main" id="{399EE21D-6E10-4BF7-86AD-B02B51722E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833" y="1440711"/>
            <a:ext cx="4405423" cy="4405423"/>
          </a:xfrm>
          <a:prstGeom prst="rect">
            <a:avLst/>
          </a:prstGeom>
        </p:spPr>
      </p:pic>
      <p:sp>
        <p:nvSpPr>
          <p:cNvPr id="5" name="TextBox 4">
            <a:extLst>
              <a:ext uri="{FF2B5EF4-FFF2-40B4-BE49-F238E27FC236}">
                <a16:creationId xmlns:a16="http://schemas.microsoft.com/office/drawing/2014/main" id="{FDDA0A41-B113-467B-91DE-E7EBE51F9265}"/>
              </a:ext>
            </a:extLst>
          </p:cNvPr>
          <p:cNvSpPr txBox="1"/>
          <p:nvPr/>
        </p:nvSpPr>
        <p:spPr>
          <a:xfrm>
            <a:off x="5155017" y="2093830"/>
            <a:ext cx="6464595" cy="1446550"/>
          </a:xfrm>
          <a:prstGeom prst="rect">
            <a:avLst/>
          </a:prstGeom>
          <a:noFill/>
        </p:spPr>
        <p:txBody>
          <a:bodyPr wrap="square" rtlCol="0">
            <a:spAutoFit/>
          </a:bodyPr>
          <a:lstStyle/>
          <a:p>
            <a:r>
              <a:rPr lang="en-US" sz="8800" dirty="0">
                <a:latin typeface="Comic Sans MS" panose="030F0702030302020204" pitchFamily="66" charset="0"/>
              </a:rPr>
              <a:t>newspaper</a:t>
            </a:r>
          </a:p>
        </p:txBody>
      </p:sp>
      <p:sp>
        <p:nvSpPr>
          <p:cNvPr id="6" name="Oval 5">
            <a:extLst>
              <a:ext uri="{FF2B5EF4-FFF2-40B4-BE49-F238E27FC236}">
                <a16:creationId xmlns:a16="http://schemas.microsoft.com/office/drawing/2014/main" id="{BF449B3E-8957-4DF8-A7F7-3E981EEEF03E}"/>
              </a:ext>
            </a:extLst>
          </p:cNvPr>
          <p:cNvSpPr/>
          <p:nvPr/>
        </p:nvSpPr>
        <p:spPr>
          <a:xfrm>
            <a:off x="6340378" y="3796491"/>
            <a:ext cx="2952305" cy="2573079"/>
          </a:xfrm>
          <a:prstGeom prst="ellipse">
            <a:avLst/>
          </a:prstGeom>
          <a:solidFill>
            <a:srgbClr val="28F84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7200" dirty="0">
                <a:latin typeface="Comic Sans MS" panose="030F0702030302020204" pitchFamily="66" charset="0"/>
              </a:rPr>
              <a:t>YES</a:t>
            </a:r>
          </a:p>
        </p:txBody>
      </p:sp>
      <p:pic>
        <p:nvPicPr>
          <p:cNvPr id="8" name="Graphic 7" descr="Classroom outline">
            <a:extLst>
              <a:ext uri="{FF2B5EF4-FFF2-40B4-BE49-F238E27FC236}">
                <a16:creationId xmlns:a16="http://schemas.microsoft.com/office/drawing/2014/main" id="{B93366E2-142B-40C9-AD16-893A85D8BC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4930" y="1489017"/>
            <a:ext cx="3700130" cy="3700130"/>
          </a:xfrm>
          <a:prstGeom prst="rect">
            <a:avLst/>
          </a:prstGeom>
        </p:spPr>
      </p:pic>
      <p:sp>
        <p:nvSpPr>
          <p:cNvPr id="25" name="TextBox 24">
            <a:extLst>
              <a:ext uri="{FF2B5EF4-FFF2-40B4-BE49-F238E27FC236}">
                <a16:creationId xmlns:a16="http://schemas.microsoft.com/office/drawing/2014/main" id="{829205CD-06B0-49A4-8014-47531B1DE27D}"/>
              </a:ext>
            </a:extLst>
          </p:cNvPr>
          <p:cNvSpPr txBox="1"/>
          <p:nvPr/>
        </p:nvSpPr>
        <p:spPr>
          <a:xfrm>
            <a:off x="5452644" y="2157150"/>
            <a:ext cx="6464595" cy="1446550"/>
          </a:xfrm>
          <a:prstGeom prst="rect">
            <a:avLst/>
          </a:prstGeom>
          <a:noFill/>
        </p:spPr>
        <p:txBody>
          <a:bodyPr wrap="square" rtlCol="0">
            <a:spAutoFit/>
          </a:bodyPr>
          <a:lstStyle/>
          <a:p>
            <a:r>
              <a:rPr lang="en-US" sz="8800" dirty="0">
                <a:latin typeface="Comic Sans MS" panose="030F0702030302020204" pitchFamily="66" charset="0"/>
              </a:rPr>
              <a:t>teacher</a:t>
            </a:r>
          </a:p>
        </p:txBody>
      </p:sp>
      <p:sp>
        <p:nvSpPr>
          <p:cNvPr id="26" name="Oval 25">
            <a:extLst>
              <a:ext uri="{FF2B5EF4-FFF2-40B4-BE49-F238E27FC236}">
                <a16:creationId xmlns:a16="http://schemas.microsoft.com/office/drawing/2014/main" id="{202E41DF-BE10-425A-A31A-03E46DEB0B66}"/>
              </a:ext>
            </a:extLst>
          </p:cNvPr>
          <p:cNvSpPr/>
          <p:nvPr/>
        </p:nvSpPr>
        <p:spPr>
          <a:xfrm>
            <a:off x="6340377" y="3848248"/>
            <a:ext cx="2952305" cy="2573079"/>
          </a:xfrm>
          <a:prstGeom prst="ellipse">
            <a:avLst/>
          </a:prstGeom>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7200" dirty="0">
                <a:latin typeface="Comic Sans MS" panose="030F0702030302020204" pitchFamily="66" charset="0"/>
              </a:rPr>
              <a:t>NO</a:t>
            </a:r>
          </a:p>
        </p:txBody>
      </p:sp>
      <p:pic>
        <p:nvPicPr>
          <p:cNvPr id="10" name="Graphic 9" descr="Run with solid fill">
            <a:extLst>
              <a:ext uri="{FF2B5EF4-FFF2-40B4-BE49-F238E27FC236}">
                <a16:creationId xmlns:a16="http://schemas.microsoft.com/office/drawing/2014/main" id="{7C1D5445-5B23-4412-A1E8-0FA5A45BE8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3986" y="1749523"/>
            <a:ext cx="3653883" cy="3653883"/>
          </a:xfrm>
          <a:prstGeom prst="rect">
            <a:avLst/>
          </a:prstGeom>
        </p:spPr>
      </p:pic>
      <p:sp>
        <p:nvSpPr>
          <p:cNvPr id="29" name="TextBox 28">
            <a:extLst>
              <a:ext uri="{FF2B5EF4-FFF2-40B4-BE49-F238E27FC236}">
                <a16:creationId xmlns:a16="http://schemas.microsoft.com/office/drawing/2014/main" id="{9C78B62B-B285-460E-A354-38E811C5D930}"/>
              </a:ext>
            </a:extLst>
          </p:cNvPr>
          <p:cNvSpPr txBox="1"/>
          <p:nvPr/>
        </p:nvSpPr>
        <p:spPr>
          <a:xfrm>
            <a:off x="5706379" y="2093830"/>
            <a:ext cx="6464595" cy="1446550"/>
          </a:xfrm>
          <a:prstGeom prst="rect">
            <a:avLst/>
          </a:prstGeom>
          <a:noFill/>
        </p:spPr>
        <p:txBody>
          <a:bodyPr wrap="square" rtlCol="0">
            <a:spAutoFit/>
          </a:bodyPr>
          <a:lstStyle/>
          <a:p>
            <a:r>
              <a:rPr lang="en-US" sz="8800" dirty="0">
                <a:latin typeface="Comic Sans MS" panose="030F0702030302020204" pitchFamily="66" charset="0"/>
              </a:rPr>
              <a:t>running</a:t>
            </a:r>
          </a:p>
        </p:txBody>
      </p:sp>
      <p:sp>
        <p:nvSpPr>
          <p:cNvPr id="37" name="Oval 36">
            <a:extLst>
              <a:ext uri="{FF2B5EF4-FFF2-40B4-BE49-F238E27FC236}">
                <a16:creationId xmlns:a16="http://schemas.microsoft.com/office/drawing/2014/main" id="{D52C4679-300E-4AEA-888A-9D8B4B849954}"/>
              </a:ext>
            </a:extLst>
          </p:cNvPr>
          <p:cNvSpPr/>
          <p:nvPr/>
        </p:nvSpPr>
        <p:spPr>
          <a:xfrm>
            <a:off x="6352628" y="3822369"/>
            <a:ext cx="2952305" cy="2573079"/>
          </a:xfrm>
          <a:prstGeom prst="ellipse">
            <a:avLst/>
          </a:prstGeom>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7200" dirty="0">
                <a:latin typeface="Comic Sans MS" panose="030F0702030302020204" pitchFamily="66" charset="0"/>
              </a:rPr>
              <a:t>NO</a:t>
            </a:r>
          </a:p>
        </p:txBody>
      </p:sp>
      <p:pic>
        <p:nvPicPr>
          <p:cNvPr id="12" name="Graphic 11" descr="Shell with solid fill">
            <a:extLst>
              <a:ext uri="{FF2B5EF4-FFF2-40B4-BE49-F238E27FC236}">
                <a16:creationId xmlns:a16="http://schemas.microsoft.com/office/drawing/2014/main" id="{BEB5CD5D-B6FE-401D-A9A7-AD99FB4180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7752" y="1713570"/>
            <a:ext cx="4138441" cy="4138441"/>
          </a:xfrm>
          <a:prstGeom prst="rect">
            <a:avLst/>
          </a:prstGeom>
        </p:spPr>
      </p:pic>
      <p:sp>
        <p:nvSpPr>
          <p:cNvPr id="38" name="TextBox 37">
            <a:extLst>
              <a:ext uri="{FF2B5EF4-FFF2-40B4-BE49-F238E27FC236}">
                <a16:creationId xmlns:a16="http://schemas.microsoft.com/office/drawing/2014/main" id="{2D915621-A506-4A5C-8497-EED0FAE9E664}"/>
              </a:ext>
            </a:extLst>
          </p:cNvPr>
          <p:cNvSpPr txBox="1"/>
          <p:nvPr/>
        </p:nvSpPr>
        <p:spPr>
          <a:xfrm>
            <a:off x="5466112" y="2045877"/>
            <a:ext cx="6464595" cy="1446550"/>
          </a:xfrm>
          <a:prstGeom prst="rect">
            <a:avLst/>
          </a:prstGeom>
          <a:noFill/>
        </p:spPr>
        <p:txBody>
          <a:bodyPr wrap="square" rtlCol="0">
            <a:spAutoFit/>
          </a:bodyPr>
          <a:lstStyle/>
          <a:p>
            <a:r>
              <a:rPr lang="en-US" sz="8800" dirty="0">
                <a:latin typeface="Comic Sans MS" panose="030F0702030302020204" pitchFamily="66" charset="0"/>
              </a:rPr>
              <a:t>seashell</a:t>
            </a:r>
          </a:p>
        </p:txBody>
      </p:sp>
      <p:sp>
        <p:nvSpPr>
          <p:cNvPr id="39" name="Oval 38">
            <a:extLst>
              <a:ext uri="{FF2B5EF4-FFF2-40B4-BE49-F238E27FC236}">
                <a16:creationId xmlns:a16="http://schemas.microsoft.com/office/drawing/2014/main" id="{F6AD1251-51C7-4E5A-8910-A93844B92E92}"/>
              </a:ext>
            </a:extLst>
          </p:cNvPr>
          <p:cNvSpPr/>
          <p:nvPr/>
        </p:nvSpPr>
        <p:spPr>
          <a:xfrm>
            <a:off x="6328126" y="3822369"/>
            <a:ext cx="2952305" cy="2573079"/>
          </a:xfrm>
          <a:prstGeom prst="ellipse">
            <a:avLst/>
          </a:prstGeom>
          <a:solidFill>
            <a:srgbClr val="28F84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7200" dirty="0">
                <a:latin typeface="Comic Sans MS" panose="030F0702030302020204" pitchFamily="66" charset="0"/>
              </a:rPr>
              <a:t>YES</a:t>
            </a:r>
          </a:p>
        </p:txBody>
      </p:sp>
      <p:pic>
        <p:nvPicPr>
          <p:cNvPr id="14" name="Graphic 13" descr="Fishbowl with solid fill">
            <a:extLst>
              <a:ext uri="{FF2B5EF4-FFF2-40B4-BE49-F238E27FC236}">
                <a16:creationId xmlns:a16="http://schemas.microsoft.com/office/drawing/2014/main" id="{A8C31810-460D-4F0F-B83A-4372EC3623E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2397" y="1800116"/>
            <a:ext cx="3480528" cy="3480528"/>
          </a:xfrm>
          <a:prstGeom prst="rect">
            <a:avLst/>
          </a:prstGeom>
        </p:spPr>
      </p:pic>
      <p:sp>
        <p:nvSpPr>
          <p:cNvPr id="40" name="TextBox 39">
            <a:extLst>
              <a:ext uri="{FF2B5EF4-FFF2-40B4-BE49-F238E27FC236}">
                <a16:creationId xmlns:a16="http://schemas.microsoft.com/office/drawing/2014/main" id="{BB76BAD2-60FF-42AA-9A9D-5DD25A563C95}"/>
              </a:ext>
            </a:extLst>
          </p:cNvPr>
          <p:cNvSpPr txBox="1"/>
          <p:nvPr/>
        </p:nvSpPr>
        <p:spPr>
          <a:xfrm>
            <a:off x="5317551" y="1997924"/>
            <a:ext cx="6464595" cy="1446550"/>
          </a:xfrm>
          <a:prstGeom prst="rect">
            <a:avLst/>
          </a:prstGeom>
          <a:noFill/>
        </p:spPr>
        <p:txBody>
          <a:bodyPr wrap="square" rtlCol="0">
            <a:spAutoFit/>
          </a:bodyPr>
          <a:lstStyle/>
          <a:p>
            <a:r>
              <a:rPr lang="en-US" sz="8800" dirty="0">
                <a:latin typeface="Comic Sans MS" panose="030F0702030302020204" pitchFamily="66" charset="0"/>
              </a:rPr>
              <a:t>fishbowl</a:t>
            </a:r>
          </a:p>
        </p:txBody>
      </p:sp>
      <p:sp>
        <p:nvSpPr>
          <p:cNvPr id="41" name="Oval 40">
            <a:extLst>
              <a:ext uri="{FF2B5EF4-FFF2-40B4-BE49-F238E27FC236}">
                <a16:creationId xmlns:a16="http://schemas.microsoft.com/office/drawing/2014/main" id="{D0AE7F1C-AA9C-4DCD-A1EC-4D7E4DF6F4F6}"/>
              </a:ext>
            </a:extLst>
          </p:cNvPr>
          <p:cNvSpPr/>
          <p:nvPr/>
        </p:nvSpPr>
        <p:spPr>
          <a:xfrm>
            <a:off x="6328126" y="3848248"/>
            <a:ext cx="2952305" cy="2573079"/>
          </a:xfrm>
          <a:prstGeom prst="ellipse">
            <a:avLst/>
          </a:prstGeom>
          <a:solidFill>
            <a:srgbClr val="28F84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7200" dirty="0">
                <a:latin typeface="Comic Sans MS" panose="030F0702030302020204" pitchFamily="66" charset="0"/>
              </a:rPr>
              <a:t>YES</a:t>
            </a:r>
          </a:p>
        </p:txBody>
      </p:sp>
    </p:spTree>
    <p:custDataLst>
      <p:tags r:id="rId1"/>
    </p:custDataLst>
    <p:extLst>
      <p:ext uri="{BB962C8B-B14F-4D97-AF65-F5344CB8AC3E}">
        <p14:creationId xmlns:p14="http://schemas.microsoft.com/office/powerpoint/2010/main" val="87364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9"/>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p:cTn id="84" dur="500" fill="hold"/>
                                        <p:tgtEl>
                                          <p:spTgt spid="38"/>
                                        </p:tgtEl>
                                        <p:attrNameLst>
                                          <p:attrName>ppt_w</p:attrName>
                                        </p:attrNameLst>
                                      </p:cBhvr>
                                      <p:tavLst>
                                        <p:tav tm="0">
                                          <p:val>
                                            <p:fltVal val="0"/>
                                          </p:val>
                                        </p:tav>
                                        <p:tav tm="100000">
                                          <p:val>
                                            <p:strVal val="#ppt_w"/>
                                          </p:val>
                                        </p:tav>
                                      </p:tavLst>
                                    </p:anim>
                                    <p:anim calcmode="lin" valueType="num">
                                      <p:cBhvr>
                                        <p:cTn id="85" dur="500" fill="hold"/>
                                        <p:tgtEl>
                                          <p:spTgt spid="38"/>
                                        </p:tgtEl>
                                        <p:attrNameLst>
                                          <p:attrName>ppt_h</p:attrName>
                                        </p:attrNameLst>
                                      </p:cBhvr>
                                      <p:tavLst>
                                        <p:tav tm="0">
                                          <p:val>
                                            <p:fltVal val="0"/>
                                          </p:val>
                                        </p:tav>
                                        <p:tav tm="100000">
                                          <p:val>
                                            <p:strVal val="#ppt_h"/>
                                          </p:val>
                                        </p:tav>
                                      </p:tavLst>
                                    </p:anim>
                                    <p:animEffect transition="in" filter="fade">
                                      <p:cBhvr>
                                        <p:cTn id="86" dur="500"/>
                                        <p:tgtEl>
                                          <p:spTgt spid="38"/>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2"/>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38"/>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Effect transition="in" filter="fade">
                                      <p:cBhvr>
                                        <p:cTn id="105" dur="500"/>
                                        <p:tgtEl>
                                          <p:spTgt spid="14"/>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500" fill="hold"/>
                                        <p:tgtEl>
                                          <p:spTgt spid="40"/>
                                        </p:tgtEl>
                                        <p:attrNameLst>
                                          <p:attrName>ppt_w</p:attrName>
                                        </p:attrNameLst>
                                      </p:cBhvr>
                                      <p:tavLst>
                                        <p:tav tm="0">
                                          <p:val>
                                            <p:fltVal val="0"/>
                                          </p:val>
                                        </p:tav>
                                        <p:tav tm="100000">
                                          <p:val>
                                            <p:strVal val="#ppt_w"/>
                                          </p:val>
                                        </p:tav>
                                      </p:tavLst>
                                    </p:anim>
                                    <p:anim calcmode="lin" valueType="num">
                                      <p:cBhvr>
                                        <p:cTn id="109" dur="500" fill="hold"/>
                                        <p:tgtEl>
                                          <p:spTgt spid="40"/>
                                        </p:tgtEl>
                                        <p:attrNameLst>
                                          <p:attrName>ppt_h</p:attrName>
                                        </p:attrNameLst>
                                      </p:cBhvr>
                                      <p:tavLst>
                                        <p:tav tm="0">
                                          <p:val>
                                            <p:fltVal val="0"/>
                                          </p:val>
                                        </p:tav>
                                        <p:tav tm="100000">
                                          <p:val>
                                            <p:strVal val="#ppt_h"/>
                                          </p:val>
                                        </p:tav>
                                      </p:tavLst>
                                    </p:anim>
                                    <p:animEffect transition="in" filter="fade">
                                      <p:cBhvr>
                                        <p:cTn id="110" dur="500"/>
                                        <p:tgtEl>
                                          <p:spTgt spid="40"/>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25" grpId="0"/>
      <p:bldP spid="25" grpId="1"/>
      <p:bldP spid="26" grpId="0" animBg="1"/>
      <p:bldP spid="26" grpId="1" animBg="1"/>
      <p:bldP spid="29" grpId="0"/>
      <p:bldP spid="29" grpId="1"/>
      <p:bldP spid="37" grpId="0" animBg="1"/>
      <p:bldP spid="37" grpId="1" animBg="1"/>
      <p:bldP spid="38" grpId="0"/>
      <p:bldP spid="38" grpId="1"/>
      <p:bldP spid="39" grpId="0" animBg="1"/>
      <p:bldP spid="39" grpId="1" animBg="1"/>
      <p:bldP spid="40"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1981199" y="136093"/>
            <a:ext cx="8353647" cy="953271"/>
          </a:xfrm>
        </p:spPr>
        <p:txBody>
          <a:bodyPr>
            <a:normAutofit/>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Saltwater Sight Word Review</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C7E0F427-0FC3-4828-B1A6-447C24E31093}"/>
              </a:ext>
            </a:extLst>
          </p:cNvPr>
          <p:cNvSpPr txBox="1"/>
          <p:nvPr/>
        </p:nvSpPr>
        <p:spPr>
          <a:xfrm>
            <a:off x="3181350" y="1550363"/>
            <a:ext cx="2286000" cy="2286000"/>
          </a:xfrm>
          <a:prstGeom prst="rect">
            <a:avLst/>
          </a:prstGeom>
          <a:solidFill>
            <a:srgbClr val="FFFF00"/>
          </a:solidFill>
          <a:ln>
            <a:solidFill>
              <a:schemeClr val="tx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noProof="0" dirty="0">
                <a:solidFill>
                  <a:prstClr val="black"/>
                </a:solidFill>
                <a:latin typeface="Comic Sans MS" panose="030F0702030302020204" pitchFamily="66" charset="0"/>
              </a:rPr>
              <a:t>tell</a:t>
            </a:r>
            <a:endParaRPr kumimoji="0" lang="en-US" sz="5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54" name="TextBox 53">
            <a:extLst>
              <a:ext uri="{FF2B5EF4-FFF2-40B4-BE49-F238E27FC236}">
                <a16:creationId xmlns:a16="http://schemas.microsoft.com/office/drawing/2014/main" id="{786E77BB-1721-43E7-80B2-1F956C981908}"/>
              </a:ext>
            </a:extLst>
          </p:cNvPr>
          <p:cNvSpPr txBox="1"/>
          <p:nvPr/>
        </p:nvSpPr>
        <p:spPr>
          <a:xfrm>
            <a:off x="6481712" y="1550363"/>
            <a:ext cx="2286000" cy="2286000"/>
          </a:xfrm>
          <a:prstGeom prst="rect">
            <a:avLst/>
          </a:prstGeom>
          <a:solidFill>
            <a:srgbClr val="FF99CC"/>
          </a:solidFill>
          <a:ln>
            <a:solidFill>
              <a:schemeClr val="tx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solidFill>
                  <a:prstClr val="black"/>
                </a:solidFill>
                <a:latin typeface="Comic Sans MS" panose="030F0702030302020204" pitchFamily="66" charset="0"/>
              </a:rPr>
              <a:t>found</a:t>
            </a:r>
            <a:endParaRPr kumimoji="0" lang="en-US" sz="4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55" name="TextBox 54">
            <a:extLst>
              <a:ext uri="{FF2B5EF4-FFF2-40B4-BE49-F238E27FC236}">
                <a16:creationId xmlns:a16="http://schemas.microsoft.com/office/drawing/2014/main" id="{75F276A4-B0F1-44EC-A2CF-586FEDE63629}"/>
              </a:ext>
            </a:extLst>
          </p:cNvPr>
          <p:cNvSpPr txBox="1"/>
          <p:nvPr/>
        </p:nvSpPr>
        <p:spPr>
          <a:xfrm>
            <a:off x="1352550" y="4297362"/>
            <a:ext cx="2286000" cy="2286000"/>
          </a:xfrm>
          <a:prstGeom prst="rect">
            <a:avLst/>
          </a:prstGeom>
          <a:solidFill>
            <a:srgbClr val="92D050"/>
          </a:solidFill>
          <a:ln>
            <a:solidFill>
              <a:schemeClr val="tx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solidFill>
                  <a:prstClr val="black"/>
                </a:solidFill>
                <a:latin typeface="Comic Sans MS" panose="030F0702030302020204" pitchFamily="66" charset="0"/>
              </a:rPr>
              <a:t>myself</a:t>
            </a:r>
            <a:endParaRPr kumimoji="0" lang="en-US" sz="4800" b="1" i="0" u="none" strike="noStrike" kern="1200" cap="none" spc="0" normalizeH="0" baseline="0" noProof="0" dirty="0">
              <a:ln>
                <a:noFill/>
              </a:ln>
              <a:solidFill>
                <a:prstClr val="black"/>
              </a:solidFill>
              <a:effectLst/>
              <a:uLnTx/>
              <a:uFillTx/>
              <a:latin typeface="Comic Sans MS" panose="030F0702030302020204" pitchFamily="66" charset="0"/>
            </a:endParaRPr>
          </a:p>
        </p:txBody>
      </p:sp>
      <p:sp>
        <p:nvSpPr>
          <p:cNvPr id="64" name="TextBox 63">
            <a:extLst>
              <a:ext uri="{FF2B5EF4-FFF2-40B4-BE49-F238E27FC236}">
                <a16:creationId xmlns:a16="http://schemas.microsoft.com/office/drawing/2014/main" id="{16852028-A52F-43F8-9A21-DA9F45718DF0}"/>
              </a:ext>
            </a:extLst>
          </p:cNvPr>
          <p:cNvSpPr txBox="1"/>
          <p:nvPr/>
        </p:nvSpPr>
        <p:spPr>
          <a:xfrm>
            <a:off x="5015022" y="4297362"/>
            <a:ext cx="2286000" cy="2286000"/>
          </a:xfrm>
          <a:prstGeom prst="rect">
            <a:avLst/>
          </a:prstGeom>
          <a:solidFill>
            <a:srgbClr val="9E5ECE"/>
          </a:solidFill>
          <a:ln>
            <a:solidFill>
              <a:schemeClr val="tx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fall</a:t>
            </a:r>
          </a:p>
        </p:txBody>
      </p:sp>
      <p:sp>
        <p:nvSpPr>
          <p:cNvPr id="7" name="TextBox 6">
            <a:extLst>
              <a:ext uri="{FF2B5EF4-FFF2-40B4-BE49-F238E27FC236}">
                <a16:creationId xmlns:a16="http://schemas.microsoft.com/office/drawing/2014/main" id="{8FEB351E-13C2-49FD-B53F-575E82701DEA}"/>
              </a:ext>
            </a:extLst>
          </p:cNvPr>
          <p:cNvSpPr txBox="1"/>
          <p:nvPr/>
        </p:nvSpPr>
        <p:spPr>
          <a:xfrm>
            <a:off x="8553450" y="4297362"/>
            <a:ext cx="2286000" cy="2286000"/>
          </a:xfrm>
          <a:prstGeom prst="rect">
            <a:avLst/>
          </a:prstGeom>
          <a:solidFill>
            <a:srgbClr val="00B0F0"/>
          </a:solidFill>
          <a:ln>
            <a:solidFill>
              <a:schemeClr val="tx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solidFill>
                  <a:prstClr val="black"/>
                </a:solidFill>
                <a:latin typeface="Comic Sans MS" panose="030F0702030302020204" pitchFamily="66" charset="0"/>
              </a:rPr>
              <a:t>grow</a:t>
            </a:r>
            <a:endParaRPr kumimoji="0" lang="en-US" sz="5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custDataLst>
      <p:tags r:id="rId1"/>
    </p:custDataLst>
    <p:extLst>
      <p:ext uri="{BB962C8B-B14F-4D97-AF65-F5344CB8AC3E}">
        <p14:creationId xmlns:p14="http://schemas.microsoft.com/office/powerpoint/2010/main" val="10869360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7" restart="whenNotActive" fill="hold" evtFilter="cancelBubble" nodeType="interactiveSeq">
                <p:stCondLst>
                  <p:cond evt="onClick" delay="0">
                    <p:tgtEl>
                      <p:spTgt spid="5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2" restart="whenNotActive" fill="hold" evtFilter="cancelBubble" nodeType="interactiveSeq">
                <p:stCondLst>
                  <p:cond evt="onClick" delay="0">
                    <p:tgtEl>
                      <p:spTgt spid="55"/>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7" restart="whenNotActive" fill="hold" evtFilter="cancelBubble" nodeType="interactiveSeq">
                <p:stCondLst>
                  <p:cond evt="onClick" delay="0">
                    <p:tgtEl>
                      <p:spTgt spid="6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3" grpId="0" animBg="1"/>
      <p:bldP spid="54" grpId="0" animBg="1"/>
      <p:bldP spid="55" grpId="0" animBg="1"/>
      <p:bldP spid="6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1981200" y="346012"/>
            <a:ext cx="8229600" cy="1143000"/>
          </a:xfrm>
        </p:spPr>
        <p:txBody>
          <a:bodyPr>
            <a:normAutofit fontScale="90000"/>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Upstream Sight Word Practice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4C23B57-BCC0-4007-9005-D76F42188550}"/>
              </a:ext>
            </a:extLst>
          </p:cNvPr>
          <p:cNvSpPr txBox="1"/>
          <p:nvPr/>
        </p:nvSpPr>
        <p:spPr>
          <a:xfrm>
            <a:off x="143571" y="5647691"/>
            <a:ext cx="2770668" cy="1015663"/>
          </a:xfrm>
          <a:prstGeom prst="rect">
            <a:avLst/>
          </a:prstGeom>
          <a:noFill/>
        </p:spPr>
        <p:txBody>
          <a:bodyPr wrap="square" rtlCol="0">
            <a:spAutoFit/>
          </a:bodyPr>
          <a:lstStyle/>
          <a:p>
            <a:r>
              <a:rPr lang="en-US" sz="6000" dirty="0">
                <a:latin typeface="Comic Sans MS" panose="030F0702030302020204" pitchFamily="66" charset="0"/>
              </a:rPr>
              <a:t>myself</a:t>
            </a:r>
          </a:p>
        </p:txBody>
      </p:sp>
      <p:sp>
        <p:nvSpPr>
          <p:cNvPr id="17" name="TextBox 16">
            <a:extLst>
              <a:ext uri="{FF2B5EF4-FFF2-40B4-BE49-F238E27FC236}">
                <a16:creationId xmlns:a16="http://schemas.microsoft.com/office/drawing/2014/main" id="{7626BCC6-2330-4BB1-B41B-12A5F1F54DEF}"/>
              </a:ext>
            </a:extLst>
          </p:cNvPr>
          <p:cNvSpPr txBox="1"/>
          <p:nvPr/>
        </p:nvSpPr>
        <p:spPr>
          <a:xfrm>
            <a:off x="3180402" y="5652865"/>
            <a:ext cx="1683488" cy="1015663"/>
          </a:xfrm>
          <a:prstGeom prst="rect">
            <a:avLst/>
          </a:prstGeom>
          <a:noFill/>
        </p:spPr>
        <p:txBody>
          <a:bodyPr wrap="square" rtlCol="0">
            <a:spAutoFit/>
          </a:bodyPr>
          <a:lstStyle/>
          <a:p>
            <a:r>
              <a:rPr lang="en-US" sz="6000" dirty="0">
                <a:latin typeface="Comic Sans MS" panose="030F0702030302020204" pitchFamily="66" charset="0"/>
              </a:rPr>
              <a:t>tell</a:t>
            </a:r>
          </a:p>
        </p:txBody>
      </p:sp>
      <p:sp>
        <p:nvSpPr>
          <p:cNvPr id="18" name="TextBox 17">
            <a:extLst>
              <a:ext uri="{FF2B5EF4-FFF2-40B4-BE49-F238E27FC236}">
                <a16:creationId xmlns:a16="http://schemas.microsoft.com/office/drawing/2014/main" id="{3852FF07-835E-45A1-A67B-A1B358143C80}"/>
              </a:ext>
            </a:extLst>
          </p:cNvPr>
          <p:cNvSpPr txBox="1"/>
          <p:nvPr/>
        </p:nvSpPr>
        <p:spPr>
          <a:xfrm>
            <a:off x="5140259" y="5623839"/>
            <a:ext cx="1902924" cy="1015663"/>
          </a:xfrm>
          <a:prstGeom prst="rect">
            <a:avLst/>
          </a:prstGeom>
          <a:noFill/>
        </p:spPr>
        <p:txBody>
          <a:bodyPr wrap="square" rtlCol="0">
            <a:spAutoFit/>
          </a:bodyPr>
          <a:lstStyle/>
          <a:p>
            <a:r>
              <a:rPr lang="en-US" sz="6000" dirty="0">
                <a:latin typeface="Comic Sans MS" panose="030F0702030302020204" pitchFamily="66" charset="0"/>
              </a:rPr>
              <a:t>grow</a:t>
            </a:r>
          </a:p>
        </p:txBody>
      </p:sp>
      <p:sp>
        <p:nvSpPr>
          <p:cNvPr id="23" name="TextBox 22">
            <a:extLst>
              <a:ext uri="{FF2B5EF4-FFF2-40B4-BE49-F238E27FC236}">
                <a16:creationId xmlns:a16="http://schemas.microsoft.com/office/drawing/2014/main" id="{A0A49D7D-8377-4A93-8035-202A102E0D8D}"/>
              </a:ext>
            </a:extLst>
          </p:cNvPr>
          <p:cNvSpPr txBox="1"/>
          <p:nvPr/>
        </p:nvSpPr>
        <p:spPr>
          <a:xfrm>
            <a:off x="7288617" y="5623839"/>
            <a:ext cx="2215118" cy="1015663"/>
          </a:xfrm>
          <a:prstGeom prst="rect">
            <a:avLst/>
          </a:prstGeom>
          <a:noFill/>
        </p:spPr>
        <p:txBody>
          <a:bodyPr wrap="square" rtlCol="0">
            <a:spAutoFit/>
          </a:bodyPr>
          <a:lstStyle/>
          <a:p>
            <a:r>
              <a:rPr lang="en-US" sz="6000" dirty="0">
                <a:latin typeface="Comic Sans MS" panose="030F0702030302020204" pitchFamily="66" charset="0"/>
              </a:rPr>
              <a:t>found</a:t>
            </a:r>
          </a:p>
        </p:txBody>
      </p:sp>
      <p:sp>
        <p:nvSpPr>
          <p:cNvPr id="24" name="TextBox 23">
            <a:extLst>
              <a:ext uri="{FF2B5EF4-FFF2-40B4-BE49-F238E27FC236}">
                <a16:creationId xmlns:a16="http://schemas.microsoft.com/office/drawing/2014/main" id="{E68DDB78-47D1-4CB7-A3F0-48F4E066932D}"/>
              </a:ext>
            </a:extLst>
          </p:cNvPr>
          <p:cNvSpPr txBox="1"/>
          <p:nvPr/>
        </p:nvSpPr>
        <p:spPr>
          <a:xfrm>
            <a:off x="9994603" y="5623839"/>
            <a:ext cx="1683488" cy="1015663"/>
          </a:xfrm>
          <a:prstGeom prst="rect">
            <a:avLst/>
          </a:prstGeom>
          <a:noFill/>
        </p:spPr>
        <p:txBody>
          <a:bodyPr wrap="square" rtlCol="0">
            <a:spAutoFit/>
          </a:bodyPr>
          <a:lstStyle/>
          <a:p>
            <a:r>
              <a:rPr lang="en-US" sz="6000" dirty="0">
                <a:latin typeface="Comic Sans MS" panose="030F0702030302020204" pitchFamily="66" charset="0"/>
              </a:rPr>
              <a:t>fall</a:t>
            </a:r>
          </a:p>
        </p:txBody>
      </p:sp>
      <p:sp>
        <p:nvSpPr>
          <p:cNvPr id="26" name="TextBox 25">
            <a:extLst>
              <a:ext uri="{FF2B5EF4-FFF2-40B4-BE49-F238E27FC236}">
                <a16:creationId xmlns:a16="http://schemas.microsoft.com/office/drawing/2014/main" id="{78FF04A2-9273-44BF-9907-9C15B5E30939}"/>
              </a:ext>
            </a:extLst>
          </p:cNvPr>
          <p:cNvSpPr txBox="1"/>
          <p:nvPr/>
        </p:nvSpPr>
        <p:spPr>
          <a:xfrm>
            <a:off x="2580168" y="3263815"/>
            <a:ext cx="11632016" cy="1015663"/>
          </a:xfrm>
          <a:prstGeom prst="rect">
            <a:avLst/>
          </a:prstGeom>
          <a:noFill/>
        </p:spPr>
        <p:txBody>
          <a:bodyPr wrap="square" rtlCol="0">
            <a:spAutoFit/>
          </a:bodyPr>
          <a:lstStyle/>
          <a:p>
            <a:r>
              <a:rPr lang="en-US" sz="6000" dirty="0">
                <a:latin typeface="Comic Sans MS" panose="030F0702030302020204" pitchFamily="66" charset="0"/>
              </a:rPr>
              <a:t>____ me your name.</a:t>
            </a:r>
          </a:p>
        </p:txBody>
      </p:sp>
      <p:sp>
        <p:nvSpPr>
          <p:cNvPr id="27" name="TextBox 26">
            <a:extLst>
              <a:ext uri="{FF2B5EF4-FFF2-40B4-BE49-F238E27FC236}">
                <a16:creationId xmlns:a16="http://schemas.microsoft.com/office/drawing/2014/main" id="{30D0D877-6716-478F-BB83-40F66025C8BA}"/>
              </a:ext>
            </a:extLst>
          </p:cNvPr>
          <p:cNvSpPr txBox="1"/>
          <p:nvPr/>
        </p:nvSpPr>
        <p:spPr>
          <a:xfrm>
            <a:off x="2811633" y="3152109"/>
            <a:ext cx="1683488" cy="1015663"/>
          </a:xfrm>
          <a:prstGeom prst="rect">
            <a:avLst/>
          </a:prstGeom>
          <a:noFill/>
        </p:spPr>
        <p:txBody>
          <a:bodyPr wrap="square" rtlCol="0">
            <a:spAutoFit/>
          </a:bodyPr>
          <a:lstStyle/>
          <a:p>
            <a:r>
              <a:rPr lang="en-US" sz="6000" dirty="0">
                <a:solidFill>
                  <a:srgbClr val="FF0000"/>
                </a:solidFill>
                <a:latin typeface="Comic Sans MS" panose="030F0702030302020204" pitchFamily="66" charset="0"/>
              </a:rPr>
              <a:t>Tell</a:t>
            </a:r>
          </a:p>
        </p:txBody>
      </p:sp>
      <p:sp>
        <p:nvSpPr>
          <p:cNvPr id="11" name="TextBox 10">
            <a:extLst>
              <a:ext uri="{FF2B5EF4-FFF2-40B4-BE49-F238E27FC236}">
                <a16:creationId xmlns:a16="http://schemas.microsoft.com/office/drawing/2014/main" id="{7503B32D-CFB3-4011-84FC-FA344696AF6B}"/>
              </a:ext>
            </a:extLst>
          </p:cNvPr>
          <p:cNvSpPr txBox="1"/>
          <p:nvPr/>
        </p:nvSpPr>
        <p:spPr>
          <a:xfrm>
            <a:off x="2253215" y="3488888"/>
            <a:ext cx="10070803" cy="1015663"/>
          </a:xfrm>
          <a:prstGeom prst="rect">
            <a:avLst/>
          </a:prstGeom>
          <a:noFill/>
        </p:spPr>
        <p:txBody>
          <a:bodyPr wrap="square" rtlCol="0">
            <a:spAutoFit/>
          </a:bodyPr>
          <a:lstStyle/>
          <a:p>
            <a:r>
              <a:rPr lang="en-US" sz="6000" dirty="0">
                <a:latin typeface="Comic Sans MS" panose="030F0702030302020204" pitchFamily="66" charset="0"/>
              </a:rPr>
              <a:t>I _____ my lost toy!</a:t>
            </a:r>
          </a:p>
        </p:txBody>
      </p:sp>
      <p:sp>
        <p:nvSpPr>
          <p:cNvPr id="30" name="TextBox 29">
            <a:extLst>
              <a:ext uri="{FF2B5EF4-FFF2-40B4-BE49-F238E27FC236}">
                <a16:creationId xmlns:a16="http://schemas.microsoft.com/office/drawing/2014/main" id="{95208E01-AB93-4A47-9D59-164599DD03F8}"/>
              </a:ext>
            </a:extLst>
          </p:cNvPr>
          <p:cNvSpPr txBox="1"/>
          <p:nvPr/>
        </p:nvSpPr>
        <p:spPr>
          <a:xfrm>
            <a:off x="2999692" y="3429000"/>
            <a:ext cx="2479787" cy="1015663"/>
          </a:xfrm>
          <a:prstGeom prst="rect">
            <a:avLst/>
          </a:prstGeom>
          <a:noFill/>
        </p:spPr>
        <p:txBody>
          <a:bodyPr wrap="square" rtlCol="0">
            <a:spAutoFit/>
          </a:bodyPr>
          <a:lstStyle/>
          <a:p>
            <a:r>
              <a:rPr lang="en-US" sz="6000" dirty="0">
                <a:solidFill>
                  <a:srgbClr val="00B050"/>
                </a:solidFill>
                <a:latin typeface="Comic Sans MS" panose="030F0702030302020204" pitchFamily="66" charset="0"/>
              </a:rPr>
              <a:t>found</a:t>
            </a:r>
          </a:p>
        </p:txBody>
      </p:sp>
      <p:sp>
        <p:nvSpPr>
          <p:cNvPr id="12" name="TextBox 11">
            <a:extLst>
              <a:ext uri="{FF2B5EF4-FFF2-40B4-BE49-F238E27FC236}">
                <a16:creationId xmlns:a16="http://schemas.microsoft.com/office/drawing/2014/main" id="{19A94624-907E-47B5-AA2B-3BEE17C8052A}"/>
              </a:ext>
            </a:extLst>
          </p:cNvPr>
          <p:cNvSpPr txBox="1"/>
          <p:nvPr/>
        </p:nvSpPr>
        <p:spPr>
          <a:xfrm>
            <a:off x="1528905" y="3468804"/>
            <a:ext cx="12076812" cy="1015663"/>
          </a:xfrm>
          <a:prstGeom prst="rect">
            <a:avLst/>
          </a:prstGeom>
          <a:noFill/>
        </p:spPr>
        <p:txBody>
          <a:bodyPr wrap="square" rtlCol="0">
            <a:spAutoFit/>
          </a:bodyPr>
          <a:lstStyle/>
          <a:p>
            <a:r>
              <a:rPr lang="en-US" sz="6000" dirty="0">
                <a:latin typeface="Comic Sans MS" panose="030F0702030302020204" pitchFamily="66" charset="0"/>
              </a:rPr>
              <a:t>I stayed home by ______.</a:t>
            </a:r>
          </a:p>
        </p:txBody>
      </p:sp>
      <p:sp>
        <p:nvSpPr>
          <p:cNvPr id="31" name="TextBox 30">
            <a:extLst>
              <a:ext uri="{FF2B5EF4-FFF2-40B4-BE49-F238E27FC236}">
                <a16:creationId xmlns:a16="http://schemas.microsoft.com/office/drawing/2014/main" id="{33F78BF4-DD64-494E-A4B9-7A379DA66502}"/>
              </a:ext>
            </a:extLst>
          </p:cNvPr>
          <p:cNvSpPr txBox="1"/>
          <p:nvPr/>
        </p:nvSpPr>
        <p:spPr>
          <a:xfrm>
            <a:off x="8163980" y="3428999"/>
            <a:ext cx="2821660" cy="1015663"/>
          </a:xfrm>
          <a:prstGeom prst="rect">
            <a:avLst/>
          </a:prstGeom>
          <a:noFill/>
        </p:spPr>
        <p:txBody>
          <a:bodyPr wrap="square" rtlCol="0">
            <a:spAutoFit/>
          </a:bodyPr>
          <a:lstStyle/>
          <a:p>
            <a:r>
              <a:rPr lang="en-US" sz="6000" dirty="0">
                <a:solidFill>
                  <a:srgbClr val="FFC000"/>
                </a:solidFill>
                <a:latin typeface="Comic Sans MS" panose="030F0702030302020204" pitchFamily="66" charset="0"/>
              </a:rPr>
              <a:t>myself</a:t>
            </a:r>
          </a:p>
        </p:txBody>
      </p:sp>
      <p:sp>
        <p:nvSpPr>
          <p:cNvPr id="16" name="TextBox 15">
            <a:extLst>
              <a:ext uri="{FF2B5EF4-FFF2-40B4-BE49-F238E27FC236}">
                <a16:creationId xmlns:a16="http://schemas.microsoft.com/office/drawing/2014/main" id="{2DD1B688-C4D0-4BB2-A0AA-26F9EABBCCEC}"/>
              </a:ext>
            </a:extLst>
          </p:cNvPr>
          <p:cNvSpPr txBox="1"/>
          <p:nvPr/>
        </p:nvSpPr>
        <p:spPr>
          <a:xfrm>
            <a:off x="458547" y="2833718"/>
            <a:ext cx="11044572" cy="1938992"/>
          </a:xfrm>
          <a:prstGeom prst="rect">
            <a:avLst/>
          </a:prstGeom>
          <a:noFill/>
        </p:spPr>
        <p:txBody>
          <a:bodyPr wrap="square" rtlCol="0">
            <a:spAutoFit/>
          </a:bodyPr>
          <a:lstStyle/>
          <a:p>
            <a:r>
              <a:rPr lang="en-US" sz="6000" dirty="0">
                <a:latin typeface="Comic Sans MS" panose="030F0702030302020204" pitchFamily="66" charset="0"/>
                <a:ea typeface="Calibri" panose="020F0502020204030204" pitchFamily="34" charset="0"/>
                <a:cs typeface="Calibri" panose="020F0502020204030204" pitchFamily="34" charset="0"/>
              </a:rPr>
              <a:t>Be careful you don’t ____out of the tree.</a:t>
            </a:r>
            <a:endParaRPr lang="en-US" sz="6000" dirty="0">
              <a:latin typeface="Comic Sans MS" panose="030F0702030302020204" pitchFamily="66" charset="0"/>
            </a:endParaRPr>
          </a:p>
        </p:txBody>
      </p:sp>
      <p:sp>
        <p:nvSpPr>
          <p:cNvPr id="32" name="TextBox 31">
            <a:extLst>
              <a:ext uri="{FF2B5EF4-FFF2-40B4-BE49-F238E27FC236}">
                <a16:creationId xmlns:a16="http://schemas.microsoft.com/office/drawing/2014/main" id="{5EA8A928-01BF-4AC9-845A-F6FD3ED6E9EC}"/>
              </a:ext>
            </a:extLst>
          </p:cNvPr>
          <p:cNvSpPr txBox="1"/>
          <p:nvPr/>
        </p:nvSpPr>
        <p:spPr>
          <a:xfrm>
            <a:off x="7941012" y="2787551"/>
            <a:ext cx="1683488" cy="1015663"/>
          </a:xfrm>
          <a:prstGeom prst="rect">
            <a:avLst/>
          </a:prstGeom>
          <a:noFill/>
        </p:spPr>
        <p:txBody>
          <a:bodyPr wrap="square" rtlCol="0">
            <a:spAutoFit/>
          </a:bodyPr>
          <a:lstStyle/>
          <a:p>
            <a:r>
              <a:rPr lang="en-US" sz="6000" dirty="0">
                <a:solidFill>
                  <a:srgbClr val="00B0F0"/>
                </a:solidFill>
                <a:latin typeface="Comic Sans MS" panose="030F0702030302020204" pitchFamily="66" charset="0"/>
              </a:rPr>
              <a:t>fall</a:t>
            </a:r>
          </a:p>
        </p:txBody>
      </p:sp>
      <p:sp>
        <p:nvSpPr>
          <p:cNvPr id="33" name="TextBox 32">
            <a:extLst>
              <a:ext uri="{FF2B5EF4-FFF2-40B4-BE49-F238E27FC236}">
                <a16:creationId xmlns:a16="http://schemas.microsoft.com/office/drawing/2014/main" id="{2CF3F88F-41C1-4DB2-B0EC-9582F473CA77}"/>
              </a:ext>
            </a:extLst>
          </p:cNvPr>
          <p:cNvSpPr txBox="1"/>
          <p:nvPr/>
        </p:nvSpPr>
        <p:spPr>
          <a:xfrm>
            <a:off x="431963" y="2608300"/>
            <a:ext cx="12192000" cy="1938992"/>
          </a:xfrm>
          <a:prstGeom prst="rect">
            <a:avLst/>
          </a:prstGeom>
          <a:noFill/>
        </p:spPr>
        <p:txBody>
          <a:bodyPr wrap="square" rtlCol="0">
            <a:spAutoFit/>
          </a:bodyPr>
          <a:lstStyle/>
          <a:p>
            <a:r>
              <a:rPr lang="en-US" sz="6000" dirty="0">
                <a:latin typeface="Comic Sans MS" panose="030F0702030302020204" pitchFamily="66" charset="0"/>
                <a:ea typeface="Calibri" panose="020F0502020204030204" pitchFamily="34" charset="0"/>
                <a:cs typeface="Calibri" panose="020F0502020204030204" pitchFamily="34" charset="0"/>
              </a:rPr>
              <a:t>I want to ____ tomatoes in my garden. </a:t>
            </a:r>
            <a:endParaRPr lang="en-US" sz="6000" dirty="0">
              <a:latin typeface="Comic Sans MS" panose="030F0702030302020204" pitchFamily="66" charset="0"/>
            </a:endParaRPr>
          </a:p>
        </p:txBody>
      </p:sp>
      <p:sp>
        <p:nvSpPr>
          <p:cNvPr id="34" name="TextBox 33">
            <a:extLst>
              <a:ext uri="{FF2B5EF4-FFF2-40B4-BE49-F238E27FC236}">
                <a16:creationId xmlns:a16="http://schemas.microsoft.com/office/drawing/2014/main" id="{B6C01F3D-F2E2-4621-B9EA-61E626F1F71B}"/>
              </a:ext>
            </a:extLst>
          </p:cNvPr>
          <p:cNvSpPr txBox="1"/>
          <p:nvPr/>
        </p:nvSpPr>
        <p:spPr>
          <a:xfrm>
            <a:off x="4155944" y="2557844"/>
            <a:ext cx="2360652" cy="1015663"/>
          </a:xfrm>
          <a:prstGeom prst="rect">
            <a:avLst/>
          </a:prstGeom>
          <a:noFill/>
        </p:spPr>
        <p:txBody>
          <a:bodyPr wrap="square" rtlCol="0">
            <a:spAutoFit/>
          </a:bodyPr>
          <a:lstStyle/>
          <a:p>
            <a:r>
              <a:rPr lang="en-US" sz="6000" dirty="0">
                <a:solidFill>
                  <a:srgbClr val="A66BD3"/>
                </a:solidFill>
                <a:latin typeface="Comic Sans MS" panose="030F0702030302020204" pitchFamily="66" charset="0"/>
              </a:rPr>
              <a:t>grow</a:t>
            </a:r>
          </a:p>
        </p:txBody>
      </p:sp>
    </p:spTree>
    <p:custDataLst>
      <p:tags r:id="rId1"/>
    </p:custDataLst>
    <p:extLst>
      <p:ext uri="{BB962C8B-B14F-4D97-AF65-F5344CB8AC3E}">
        <p14:creationId xmlns:p14="http://schemas.microsoft.com/office/powerpoint/2010/main" val="287237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26"/>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6"/>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64" restart="whenNotActive" fill="hold" evtFilter="cancelBubble" nodeType="interactiveSeq">
                <p:stCondLst>
                  <p:cond evt="onClick" delay="0">
                    <p:tgtEl>
                      <p:spTgt spid="23"/>
                    </p:tgtEl>
                  </p:cond>
                </p:stCondLst>
                <p:endSync evt="end" delay="0">
                  <p:rtn val="all"/>
                </p:endSync>
                <p:childTnLst>
                  <p:par>
                    <p:cTn id="65" fill="hold">
                      <p:stCondLst>
                        <p:cond delay="0"/>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3"/>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71" restart="whenNotActive" fill="hold" evtFilter="cancelBubble" nodeType="interactiveSeq">
                <p:stCondLst>
                  <p:cond evt="onClick" delay="0">
                    <p:tgtEl>
                      <p:spTgt spid="11"/>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11"/>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8" restart="whenNotActive" fill="hold" evtFilter="cancelBubble" nodeType="interactiveSeq">
                <p:stCondLst>
                  <p:cond evt="onClick" delay="0">
                    <p:tgtEl>
                      <p:spTgt spid="5"/>
                    </p:tgtEl>
                  </p:cond>
                </p:stCondLst>
                <p:endSync evt="end" delay="0">
                  <p:rtn val="all"/>
                </p:endSync>
                <p:childTnLst>
                  <p:par>
                    <p:cTn id="79" fill="hold">
                      <p:stCondLst>
                        <p:cond delay="0"/>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5"/>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12"/>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24"/>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24"/>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99" restart="whenNotActive" fill="hold" evtFilter="cancelBubble" nodeType="interactiveSeq">
                <p:stCondLst>
                  <p:cond evt="onClick" delay="0">
                    <p:tgtEl>
                      <p:spTgt spid="16"/>
                    </p:tgtEl>
                  </p:cond>
                </p:stCondLst>
                <p:endSync evt="end" delay="0">
                  <p:rtn val="all"/>
                </p:endSync>
                <p:childTnLst>
                  <p:par>
                    <p:cTn id="100" fill="hold">
                      <p:stCondLst>
                        <p:cond delay="0"/>
                      </p:stCondLst>
                      <p:childTnLst>
                        <p:par>
                          <p:cTn id="101" fill="hold">
                            <p:stCondLst>
                              <p:cond delay="0"/>
                            </p:stCondLst>
                            <p:childTnLst>
                              <p:par>
                                <p:cTn id="102" presetID="1" presetClass="exit" presetSubtype="0" fill="hold" grpId="1" nodeType="clickEffect">
                                  <p:stCondLst>
                                    <p:cond delay="0"/>
                                  </p:stCondLst>
                                  <p:childTnLst>
                                    <p:set>
                                      <p:cBhvr>
                                        <p:cTn id="103" dur="1" fill="hold">
                                          <p:stCondLst>
                                            <p:cond delay="0"/>
                                          </p:stCondLst>
                                        </p:cTn>
                                        <p:tgtEl>
                                          <p:spTgt spid="16"/>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06" restart="whenNotActive" fill="hold" evtFilter="cancelBubble" nodeType="interactiveSeq">
                <p:stCondLst>
                  <p:cond evt="onClick" delay="0">
                    <p:tgtEl>
                      <p:spTgt spid="18"/>
                    </p:tgtEl>
                  </p:cond>
                </p:stCondLst>
                <p:endSync evt="end" delay="0">
                  <p:rtn val="all"/>
                </p:endSync>
                <p:childTnLst>
                  <p:par>
                    <p:cTn id="107" fill="hold">
                      <p:stCondLst>
                        <p:cond delay="0"/>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18"/>
                                        </p:tgtEl>
                                        <p:attrNameLst>
                                          <p:attrName>style.visibility</p:attrName>
                                        </p:attrNameLst>
                                      </p:cBhvr>
                                      <p:to>
                                        <p:strVal val="hidden"/>
                                      </p:to>
                                    </p:set>
                                  </p:childTnLst>
                                </p:cTn>
                              </p:par>
                              <p:par>
                                <p:cTn id="111" presetID="1" presetClass="entr" presetSubtype="0"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childTnLst>
        </p:cTn>
      </p:par>
    </p:tnLst>
    <p:bldLst>
      <p:bldP spid="5" grpId="0"/>
      <p:bldP spid="5" grpId="1"/>
      <p:bldP spid="17" grpId="0"/>
      <p:bldP spid="17" grpId="1"/>
      <p:bldP spid="18" grpId="0"/>
      <p:bldP spid="18" grpId="1"/>
      <p:bldP spid="23" grpId="0"/>
      <p:bldP spid="23" grpId="1"/>
      <p:bldP spid="24" grpId="0"/>
      <p:bldP spid="24" grpId="1"/>
      <p:bldP spid="26" grpId="0"/>
      <p:bldP spid="26" grpId="1"/>
      <p:bldP spid="27" grpId="0"/>
      <p:bldP spid="27" grpId="1"/>
      <p:bldP spid="11" grpId="0"/>
      <p:bldP spid="11" grpId="1"/>
      <p:bldP spid="30" grpId="0"/>
      <p:bldP spid="30" grpId="1"/>
      <p:bldP spid="12" grpId="0"/>
      <p:bldP spid="12" grpId="1"/>
      <p:bldP spid="31" grpId="0"/>
      <p:bldP spid="31" grpId="1"/>
      <p:bldP spid="16" grpId="0"/>
      <p:bldP spid="16" grpId="1"/>
      <p:bldP spid="32" grpId="0"/>
      <p:bldP spid="32" grpId="1"/>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1981200" y="693877"/>
            <a:ext cx="8229600" cy="1143000"/>
          </a:xfrm>
        </p:spPr>
        <p:txBody>
          <a:bodyPr>
            <a:normAutofit fontScale="90000"/>
          </a:bodyPr>
          <a:lstStyle/>
          <a:p>
            <a:pPr>
              <a:lnSpc>
                <a:spcPct val="115000"/>
              </a:lnSpc>
              <a:spcBef>
                <a:spcPts val="0"/>
              </a:spcBef>
              <a:spcAft>
                <a:spcPts val="1000"/>
              </a:spcAft>
            </a:pPr>
            <a:r>
              <a:rPr lang="en-US" b="1" dirty="0">
                <a:latin typeface="Comic Sans MS" panose="030F0702030302020204" pitchFamily="66" charset="0"/>
                <a:ea typeface="Calibri" panose="020F0502020204030204" pitchFamily="34" charset="0"/>
                <a:cs typeface="Calibri" panose="020F0502020204030204" pitchFamily="34" charset="0"/>
              </a:rPr>
              <a:t>5 Finger Retell</a:t>
            </a:r>
            <a:br>
              <a:rPr lang="en-US" dirty="0">
                <a:latin typeface="Calibri" panose="020F0502020204030204" pitchFamily="34" charset="0"/>
                <a:ea typeface="Calibri" panose="020F0502020204030204" pitchFamily="34" charset="0"/>
                <a:cs typeface="Times New Roman" panose="02020603050405020304" pitchFamily="18" charset="0"/>
              </a:rPr>
            </a:br>
            <a:br>
              <a:rPr lang="en-US" dirty="0">
                <a:latin typeface="Comic Sans MS" panose="030F0702030302020204" pitchFamily="66" charset="0"/>
              </a:rPr>
            </a:br>
            <a:endParaRPr lang="en-US" dirty="0">
              <a:latin typeface="Comic Sans MS" panose="030F0702030302020204" pitchFamily="66" charset="0"/>
            </a:endParaRPr>
          </a:p>
        </p:txBody>
      </p:sp>
      <p:grpSp>
        <p:nvGrpSpPr>
          <p:cNvPr id="5" name="Group 4" descr="5 finger retell hand and boy with parents with a birthday cake">
            <a:extLst>
              <a:ext uri="{FF2B5EF4-FFF2-40B4-BE49-F238E27FC236}">
                <a16:creationId xmlns:a16="http://schemas.microsoft.com/office/drawing/2014/main" id="{AA03BBFF-742F-49F0-8DF4-6B08D5A2D83F}"/>
              </a:ext>
            </a:extLst>
          </p:cNvPr>
          <p:cNvGrpSpPr/>
          <p:nvPr/>
        </p:nvGrpSpPr>
        <p:grpSpPr>
          <a:xfrm>
            <a:off x="2338954" y="1645850"/>
            <a:ext cx="7357908" cy="4180168"/>
            <a:chOff x="814953" y="1645850"/>
            <a:chExt cx="7357908" cy="4180168"/>
          </a:xfrm>
        </p:grpSpPr>
        <p:pic>
          <p:nvPicPr>
            <p:cNvPr id="4" name="Picture 3">
              <a:extLst>
                <a:ext uri="{FF2B5EF4-FFF2-40B4-BE49-F238E27FC236}">
                  <a16:creationId xmlns:a16="http://schemas.microsoft.com/office/drawing/2014/main" id="{4BF66484-20A5-466D-9289-CCEF80858F3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84656" y="2118875"/>
              <a:ext cx="2888205" cy="3296764"/>
            </a:xfrm>
            <a:prstGeom prst="rect">
              <a:avLst/>
            </a:prstGeom>
          </p:spPr>
        </p:pic>
        <p:pic>
          <p:nvPicPr>
            <p:cNvPr id="17" name="Picture 16">
              <a:extLst>
                <a:ext uri="{FF2B5EF4-FFF2-40B4-BE49-F238E27FC236}">
                  <a16:creationId xmlns:a16="http://schemas.microsoft.com/office/drawing/2014/main" id="{AE0A99A8-58BE-4AB8-8603-2FDF6F725D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14953" y="1645850"/>
              <a:ext cx="3866206" cy="4180168"/>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4902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custDataLst>
      <p:tags r:id="rId1"/>
    </p:custDataLst>
    <p:extLst>
      <p:ext uri="{BB962C8B-B14F-4D97-AF65-F5344CB8AC3E}">
        <p14:creationId xmlns:p14="http://schemas.microsoft.com/office/powerpoint/2010/main" val="3717781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1328</Words>
  <Application>Microsoft Office PowerPoint</Application>
  <PresentationFormat>Widescreen</PresentationFormat>
  <Paragraphs>101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Comic Sans MS</vt:lpstr>
      <vt:lpstr>1_Office Theme</vt:lpstr>
      <vt:lpstr>Cascade of Words </vt:lpstr>
      <vt:lpstr>Waterfall of Compound Word Review</vt:lpstr>
      <vt:lpstr>Riverbank Compound Word Practice</vt:lpstr>
      <vt:lpstr>Saltwater Sight Word Review</vt:lpstr>
      <vt:lpstr>Upstream Sight Word Practice</vt:lpstr>
      <vt:lpstr>5 Finger Retell  </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Sharpen your Word Skills</dc:title>
  <dc:creator>Amy Perlmutter</dc:creator>
  <cp:lastModifiedBy>Shawn Mahoney</cp:lastModifiedBy>
  <cp:revision>11</cp:revision>
  <dcterms:created xsi:type="dcterms:W3CDTF">2021-07-02T00:06:48Z</dcterms:created>
  <dcterms:modified xsi:type="dcterms:W3CDTF">2021-08-11T17:40:27Z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5205B3C7-E82B-458A-BC6A-A6CCF79513AF</vt:lpwstr>
  </property>
  <property fmtid="{D5CDD505-2E9C-101B-9397-08002B2CF9AE}" pid="3" name="ArticulatePath">
    <vt:lpwstr>ELA 1_Module 34_AP</vt:lpwstr>
  </property>
</Properties>
</file>