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3"/>
  </p:notesMasterIdLst>
  <p:sldIdLst>
    <p:sldId id="344" r:id="rId3"/>
    <p:sldId id="362" r:id="rId4"/>
    <p:sldId id="354" r:id="rId5"/>
    <p:sldId id="371" r:id="rId6"/>
    <p:sldId id="372" r:id="rId7"/>
    <p:sldId id="373" r:id="rId8"/>
    <p:sldId id="349" r:id="rId9"/>
    <p:sldId id="374" r:id="rId10"/>
    <p:sldId id="375" r:id="rId11"/>
    <p:sldId id="352" r:id="rId12"/>
  </p:sldIdLst>
  <p:sldSz cx="9144000" cy="6858000" type="screen4x3"/>
  <p:notesSz cx="6858000" cy="91440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Kalos" initials="JK" lastIdx="5" clrIdx="0">
    <p:extLst>
      <p:ext uri="{19B8F6BF-5375-455C-9EA6-DF929625EA0E}">
        <p15:presenceInfo xmlns:p15="http://schemas.microsoft.com/office/powerpoint/2012/main" userId="88f479c315fdb209" providerId="Windows Live"/>
      </p:ext>
    </p:extLst>
  </p:cmAuthor>
  <p:cmAuthor id="2" name="Amy Perlmutter" initials="AP" lastIdx="1" clrIdx="1">
    <p:extLst>
      <p:ext uri="{19B8F6BF-5375-455C-9EA6-DF929625EA0E}">
        <p15:presenceInfo xmlns:p15="http://schemas.microsoft.com/office/powerpoint/2012/main" userId="S::aperlmutter@accelerate-academy.net::50a6ecda-f3cd-41a4-820c-672e06b7cf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627"/>
    <a:srgbClr val="D60093"/>
    <a:srgbClr val="F8F200"/>
    <a:srgbClr val="CCCC00"/>
    <a:srgbClr val="9D6D54"/>
    <a:srgbClr val="66FF33"/>
    <a:srgbClr val="FF99CC"/>
    <a:srgbClr val="FF0066"/>
    <a:srgbClr val="283B80"/>
    <a:srgbClr val="3B7AB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68" autoAdjust="0"/>
    <p:restoredTop sz="50835" autoAdjust="0"/>
  </p:normalViewPr>
  <p:slideViewPr>
    <p:cSldViewPr snapToGrid="0" snapToObjects="1">
      <p:cViewPr varScale="1">
        <p:scale>
          <a:sx n="58" d="100"/>
          <a:sy n="58" d="100"/>
        </p:scale>
        <p:origin x="2586" y="6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8D203-957B-4E0D-BFEF-AC11BFDF7A2F}" type="datetimeFigureOut">
              <a:rPr lang="en-US" smtClean="0"/>
              <a:t>8/11/2021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3B794-5A4F-4F47-9EB8-2D6C2FE8DF19}" type="slidenum">
              <a:rPr lang="en-US" smtClean="0"/>
              <a:t>‹#›</a:t>
            </a:fld>
            <a:endParaRPr lang="en-US"/>
          </a:p>
        </p:txBody>
      </p:sp>
    </p:spTree>
    <p:extLst>
      <p:ext uri="{BB962C8B-B14F-4D97-AF65-F5344CB8AC3E}">
        <p14:creationId xmlns:p14="http://schemas.microsoft.com/office/powerpoint/2010/main" val="68866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“Today we are going to race with words and review er and </a:t>
            </a:r>
            <a:r>
              <a:rPr lang="en-US" dirty="0" err="1"/>
              <a:t>est</a:t>
            </a:r>
            <a:r>
              <a:rPr lang="en-US" dirty="0"/>
              <a:t> endings, sight words, and a main idea and details of the story </a:t>
            </a:r>
            <a:r>
              <a:rPr lang="en-US" sz="1800" u="sng" dirty="0">
                <a:effectLst/>
                <a:latin typeface="Comic Sans MS" panose="030F0702030302020204" pitchFamily="66" charset="0"/>
                <a:ea typeface="Calibri" panose="020F0502020204030204" pitchFamily="34" charset="0"/>
                <a:cs typeface="Calibri" panose="020F0502020204030204" pitchFamily="34" charset="0"/>
              </a:rPr>
              <a:t>Fastest Animal.”</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1</a:t>
            </a:fld>
            <a:endParaRPr lang="en-US"/>
          </a:p>
        </p:txBody>
      </p:sp>
    </p:spTree>
    <p:extLst>
      <p:ext uri="{BB962C8B-B14F-4D97-AF65-F5344CB8AC3E}">
        <p14:creationId xmlns:p14="http://schemas.microsoft.com/office/powerpoint/2010/main" val="1893404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10</a:t>
            </a:fld>
            <a:endParaRPr lang="en-US"/>
          </a:p>
        </p:txBody>
      </p:sp>
    </p:spTree>
    <p:extLst>
      <p:ext uri="{BB962C8B-B14F-4D97-AF65-F5344CB8AC3E}">
        <p14:creationId xmlns:p14="http://schemas.microsoft.com/office/powerpoint/2010/main" val="416153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er and est. Say, “Today we are going to review er and est.” Click for er and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est</a:t>
            </a:r>
            <a:r>
              <a:rPr lang="en-US" sz="1800" dirty="0">
                <a:effectLst/>
                <a:latin typeface="Comic Sans MS" panose="030F0702030302020204" pitchFamily="66" charset="0"/>
                <a:ea typeface="Calibri" panose="020F0502020204030204" pitchFamily="34" charset="0"/>
                <a:cs typeface="Calibri" panose="020F0502020204030204" pitchFamily="34" charset="0"/>
              </a:rPr>
              <a:t> to disappear.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first rule. Say, “</a:t>
            </a:r>
            <a:r>
              <a:rPr lang="en-US" sz="1800" dirty="0">
                <a:solidFill>
                  <a:srgbClr val="000000"/>
                </a:solidFill>
                <a:effectLst/>
                <a:latin typeface="Comic Sans MS" panose="030F0702030302020204" pitchFamily="66" charset="0"/>
                <a:ea typeface="Calibri" panose="020F0502020204030204" pitchFamily="34" charset="0"/>
                <a:cs typeface="Calibri" panose="020F0502020204030204" pitchFamily="34" charset="0"/>
              </a:rPr>
              <a:t>A comparative adjective is an adjective that compares the difference between two nouns.</a:t>
            </a:r>
            <a:r>
              <a:rPr lang="en-US" sz="1800" dirty="0">
                <a:effectLst/>
                <a:latin typeface="Comic Sans MS" panose="030F0702030302020204" pitchFamily="66" charset="0"/>
                <a:ea typeface="Calibri" panose="020F0502020204030204" pitchFamily="34" charset="0"/>
                <a:cs typeface="Calibri" panose="020F0502020204030204" pitchFamily="34" charset="0"/>
              </a:rPr>
              <a:t>” Click for it to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disaapear</a:t>
            </a:r>
            <a:r>
              <a:rPr lang="en-US" sz="1800" dirty="0">
                <a:effectLst/>
                <a:latin typeface="Comic Sans MS" panose="030F0702030302020204" pitchFamily="66" charset="0"/>
                <a:ea typeface="Calibri" panose="020F0502020204030204" pitchFamily="34" charset="0"/>
                <a:cs typeface="Calibri" panose="020F0502020204030204" pitchFamily="34" charset="0"/>
              </a:rPr>
              <a: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picture of the girl with the phrase. Say, “Stella is young.”  </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picture of the other girl and phrase. Say, “Nora is younger.”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for it to disappear.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next rule. Say, “A superlative adjective is an adjective that compares the difference between three or more nouns</a:t>
            </a:r>
            <a:r>
              <a:rPr lang="en-US" sz="1800" b="1" dirty="0">
                <a:effectLst/>
                <a:latin typeface="Comic Sans MS" panose="030F0702030302020204" pitchFamily="66" charset="0"/>
                <a:ea typeface="Calibri" panose="020F0502020204030204" pitchFamily="34" charset="0"/>
                <a:cs typeface="Calibri" panose="020F0502020204030204" pitchFamily="34" charset="0"/>
              </a:rPr>
              <a:t>.</a:t>
            </a:r>
            <a:r>
              <a:rPr lang="en-US" sz="1800" dirty="0">
                <a:effectLst/>
                <a:latin typeface="Comic Sans MS" panose="030F0702030302020204" pitchFamily="66" charset="0"/>
                <a:ea typeface="Calibri" panose="020F0502020204030204" pitchFamily="34" charset="0"/>
                <a:cs typeface="Calibri" panose="020F0502020204030204" pitchFamily="34" charset="0"/>
              </a:rPr>
              <a:t>” Click for it to disappear.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picture of the boy with the phrase. Say, “Jason is strong.” </a:t>
            </a:r>
          </a:p>
          <a:p>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picture of another boy with phrase. Say, “Mike is stronger.” </a:t>
            </a:r>
          </a:p>
          <a:p>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picture of last boy and phrase. Say, “Dave is the strongest.”</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13B794-5A4F-4F47-9EB8-2D6C2FE8DF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4538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“Today we are going to choose which word with er or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est</a:t>
            </a:r>
            <a:r>
              <a:rPr lang="en-US" sz="1800" dirty="0">
                <a:effectLst/>
                <a:latin typeface="Comic Sans MS" panose="030F0702030302020204" pitchFamily="66" charset="0"/>
                <a:ea typeface="Calibri" panose="020F0502020204030204" pitchFamily="34" charset="0"/>
                <a:cs typeface="Calibri" panose="020F0502020204030204" pitchFamily="34" charset="0"/>
              </a:rPr>
              <a:t> completes the sentence.</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Remember, er compares two nouns and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est</a:t>
            </a:r>
            <a:r>
              <a:rPr lang="en-US" sz="1800" dirty="0">
                <a:effectLst/>
                <a:latin typeface="Comic Sans MS" panose="030F0702030302020204" pitchFamily="66" charset="0"/>
                <a:ea typeface="Calibri" panose="020F0502020204030204" pitchFamily="34" charset="0"/>
                <a:cs typeface="Calibri" panose="020F0502020204030204" pitchFamily="34" charset="0"/>
              </a:rPr>
              <a:t> compares three or more nouns. I will read the sentence and you need to tell me if the word with er or erst should go in the blank.”</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picture, sentence with blank and choices. Say, “My dog is (blank) than her dog” Which word would you choose to fill in the blank, bigger or biggest?” Wait for the student to answer correctly and then click to make the correct answer appear in the sentence. Say, “Correct, My dog is bigger than her dog.”</a:t>
            </a:r>
            <a:endParaRPr lang="en-US" sz="1800" b="0" dirty="0">
              <a:effectLst/>
              <a:latin typeface="Comic Sans MS" panose="030F0702030302020204" pitchFamily="66"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3</a:t>
            </a:fld>
            <a:endParaRPr lang="en-US"/>
          </a:p>
        </p:txBody>
      </p:sp>
    </p:spTree>
    <p:extLst>
      <p:ext uri="{BB962C8B-B14F-4D97-AF65-F5344CB8AC3E}">
        <p14:creationId xmlns:p14="http://schemas.microsoft.com/office/powerpoint/2010/main" val="1108080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picture, sentence with blank and choices. </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“Lilly is the (blank) runner in our class” Which word would you choose to fill in the blank, faster or fastest?” Wait for the student to answer correctly and then click to make the correct answer appear in the sentence. Say, “Correct, Lilly is the fastest runner in our class.”</a:t>
            </a:r>
            <a:endParaRPr lang="en-US" sz="1800" b="0" dirty="0">
              <a:effectLst/>
              <a:latin typeface="Comic Sans MS" panose="030F0702030302020204" pitchFamily="66"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4</a:t>
            </a:fld>
            <a:endParaRPr lang="en-US"/>
          </a:p>
        </p:txBody>
      </p:sp>
    </p:spTree>
    <p:extLst>
      <p:ext uri="{BB962C8B-B14F-4D97-AF65-F5344CB8AC3E}">
        <p14:creationId xmlns:p14="http://schemas.microsoft.com/office/powerpoint/2010/main" val="1800867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picture, sentence with blank and choices. </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 jumped the (blank) in the contest.” Which word would you choose to fill in the blank, higher or highest?” Wait for the student to answer correctly and then click to make the correct answer appear in the sentence. Say, “Correct, I jumped the highest in the contest.”</a:t>
            </a:r>
            <a:endParaRPr lang="en-US" sz="1800" b="0" dirty="0">
              <a:effectLst/>
              <a:latin typeface="Comic Sans MS" panose="030F0702030302020204" pitchFamily="66"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5</a:t>
            </a:fld>
            <a:endParaRPr lang="en-US"/>
          </a:p>
        </p:txBody>
      </p:sp>
    </p:spTree>
    <p:extLst>
      <p:ext uri="{BB962C8B-B14F-4D97-AF65-F5344CB8AC3E}">
        <p14:creationId xmlns:p14="http://schemas.microsoft.com/office/powerpoint/2010/main" val="3071302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picture, sentence with blank and choices. </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“Winter is (blank) than summer” Which word would you choose to fill in the blank, colder or coldest?” Wait for the student to answer correctly and then click to make the correct answer appear in the sentence. Say, “Correct, Winter is colder than summer.”</a:t>
            </a:r>
            <a:endParaRPr lang="en-US" sz="1800" b="0" dirty="0">
              <a:effectLst/>
              <a:latin typeface="Comic Sans MS" panose="030F0702030302020204" pitchFamily="66"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6</a:t>
            </a:fld>
            <a:endParaRPr lang="en-US"/>
          </a:p>
        </p:txBody>
      </p:sp>
    </p:spTree>
    <p:extLst>
      <p:ext uri="{BB962C8B-B14F-4D97-AF65-F5344CB8AC3E}">
        <p14:creationId xmlns:p14="http://schemas.microsoft.com/office/powerpoint/2010/main" val="3194725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sight word. Say, “What is this sight word? That’s right! The sight word is their.”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sight word. Say, “What is this sight word? That’s right! The sight word is five.”</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sight word. Say, “What is this sight word? That’s right! The sight word is own.”</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sight word. Say, “What is this sight word? That’s right! The sight word is hold.”</a:t>
            </a:r>
            <a:endParaRPr lang="en-US" b="0" dirty="0"/>
          </a:p>
        </p:txBody>
      </p:sp>
      <p:sp>
        <p:nvSpPr>
          <p:cNvPr id="4" name="Slide Number Placeholder 3"/>
          <p:cNvSpPr>
            <a:spLocks noGrp="1"/>
          </p:cNvSpPr>
          <p:nvPr>
            <p:ph type="sldNum" sz="quarter" idx="5"/>
          </p:nvPr>
        </p:nvSpPr>
        <p:spPr/>
        <p:txBody>
          <a:bodyPr/>
          <a:lstStyle/>
          <a:p>
            <a:fld id="{1813B794-5A4F-4F47-9EB8-2D6C2FE8DF19}" type="slidenum">
              <a:rPr lang="en-US" smtClean="0"/>
              <a:t>7</a:t>
            </a:fld>
            <a:endParaRPr lang="en-US"/>
          </a:p>
        </p:txBody>
      </p:sp>
    </p:spTree>
    <p:extLst>
      <p:ext uri="{BB962C8B-B14F-4D97-AF65-F5344CB8AC3E}">
        <p14:creationId xmlns:p14="http://schemas.microsoft.com/office/powerpoint/2010/main" val="3454744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Tell the student, “You are going to practice your sight words using actions I am going to tell you the action I want you to do, show you the sight word, and then you say the word 3 times while doing the action. Are you ready?”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word their. Say, “Can you read this word 3 times while pretending your flying.”</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word five. Say, “Can you read this word 3 times while pretending your throwing a football.”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Click to show the word own. Say, “Can you read this word 3 times while you pretend to mix like a chef.”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 Click to show the word hold. Say, “Can you read this word 3 times while waddling like a penguin.”</a:t>
            </a:r>
            <a:r>
              <a:rPr lang="en-US" sz="1800" b="1" dirty="0">
                <a:effectLst/>
                <a:latin typeface="Comic Sans MS" panose="030F0702030302020204" pitchFamily="66" charset="0"/>
                <a:ea typeface="Calibri" panose="020F0502020204030204" pitchFamily="34" charset="0"/>
                <a:cs typeface="Calibri" panose="020F0502020204030204" pitchFamily="34" charset="0"/>
              </a:rPr>
              <a:t> </a:t>
            </a:r>
            <a:endParaRPr lang="en-US" b="0" dirty="0"/>
          </a:p>
        </p:txBody>
      </p:sp>
      <p:sp>
        <p:nvSpPr>
          <p:cNvPr id="4" name="Slide Number Placeholder 3"/>
          <p:cNvSpPr>
            <a:spLocks noGrp="1"/>
          </p:cNvSpPr>
          <p:nvPr>
            <p:ph type="sldNum" sz="quarter" idx="5"/>
          </p:nvPr>
        </p:nvSpPr>
        <p:spPr/>
        <p:txBody>
          <a:bodyPr/>
          <a:lstStyle/>
          <a:p>
            <a:fld id="{1813B794-5A4F-4F47-9EB8-2D6C2FE8DF19}" type="slidenum">
              <a:rPr lang="en-US" smtClean="0"/>
              <a:t>8</a:t>
            </a:fld>
            <a:endParaRPr lang="en-US"/>
          </a:p>
        </p:txBody>
      </p:sp>
    </p:spTree>
    <p:extLst>
      <p:ext uri="{BB962C8B-B14F-4D97-AF65-F5344CB8AC3E}">
        <p14:creationId xmlns:p14="http://schemas.microsoft.com/office/powerpoint/2010/main" val="225086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“This week you read the story </a:t>
            </a:r>
            <a:r>
              <a:rPr lang="en-US" sz="1800" u="sng" dirty="0">
                <a:effectLst/>
                <a:latin typeface="Comic Sans MS" panose="030F0702030302020204" pitchFamily="66" charset="0"/>
                <a:ea typeface="Calibri" panose="020F0502020204030204" pitchFamily="34" charset="0"/>
                <a:cs typeface="Calibri" panose="020F0502020204030204" pitchFamily="34" charset="0"/>
              </a:rPr>
              <a:t>Fastest Animal</a:t>
            </a:r>
            <a:r>
              <a:rPr lang="en-US" sz="1800" dirty="0">
                <a:effectLst/>
                <a:latin typeface="Comic Sans MS" panose="030F0702030302020204" pitchFamily="66" charset="0"/>
                <a:ea typeface="Calibri" panose="020F0502020204030204" pitchFamily="34" charset="0"/>
                <a:cs typeface="Calibri" panose="020F0502020204030204" pitchFamily="34" charset="0"/>
              </a:rPr>
              <a:t>. This story is a non-fiction story. Do you remember what the main idea and details are of a story?” Wait for the student to answer what the main idea and details of a story are. Say, “Correct, t</a:t>
            </a:r>
            <a:r>
              <a:rPr lang="en-US" sz="1800" kern="1200" dirty="0">
                <a:solidFill>
                  <a:srgbClr val="000000"/>
                </a:solidFill>
                <a:effectLst/>
                <a:latin typeface="Comic Sans MS" panose="030F0702030302020204" pitchFamily="66" charset="0"/>
                <a:ea typeface="Calibri" panose="020F0502020204030204" pitchFamily="34" charset="0"/>
                <a:cs typeface="Calibri" panose="020F0502020204030204" pitchFamily="34" charset="0"/>
              </a:rPr>
              <a:t>he main idea is what the story is mostly about, and the details support the main idea.”</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kern="1200" dirty="0">
                <a:solidFill>
                  <a:srgbClr val="000000"/>
                </a:solidFill>
                <a:effectLst/>
                <a:latin typeface="Comic Sans MS" panose="030F0702030302020204" pitchFamily="66" charset="0"/>
                <a:ea typeface="Calibri" panose="020F0502020204030204" pitchFamily="34" charset="0"/>
                <a:cs typeface="Calibri" panose="020F0502020204030204" pitchFamily="34" charset="0"/>
              </a:rPr>
              <a:t>Say, “Today we are going to move the main idea and details into the correct part of the graphic organizer. You will tell me the answer by telling me the color rectangle the answer is in. First, I’m going to read to you your answer choices.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kern="1200" dirty="0">
                <a:solidFill>
                  <a:srgbClr val="000000"/>
                </a:solidFill>
                <a:effectLst/>
                <a:latin typeface="Comic Sans MS" panose="030F0702030302020204" pitchFamily="66" charset="0"/>
                <a:ea typeface="Calibri" panose="020F0502020204030204" pitchFamily="34" charset="0"/>
                <a:cs typeface="Calibri" panose="020F0502020204030204" pitchFamily="34" charset="0"/>
              </a:rPr>
              <a:t>Red foxes can run about 30 miles per hour.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kern="1200" dirty="0">
                <a:solidFill>
                  <a:srgbClr val="000000"/>
                </a:solidFill>
                <a:effectLst/>
                <a:latin typeface="Comic Sans MS" panose="030F0702030302020204" pitchFamily="66" charset="0"/>
                <a:ea typeface="Calibri" panose="020F0502020204030204" pitchFamily="34" charset="0"/>
                <a:cs typeface="Calibri" panose="020F0502020204030204" pitchFamily="34" charset="0"/>
              </a:rPr>
              <a:t>Cheetahs can reach speeds up to 70 miles per hour.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kern="1200" dirty="0">
                <a:solidFill>
                  <a:srgbClr val="000000"/>
                </a:solidFill>
                <a:effectLst/>
                <a:latin typeface="Comic Sans MS" panose="030F0702030302020204" pitchFamily="66" charset="0"/>
                <a:ea typeface="Calibri" panose="020F0502020204030204" pitchFamily="34" charset="0"/>
                <a:cs typeface="Calibri" panose="020F0502020204030204" pitchFamily="34" charset="0"/>
              </a:rPr>
              <a:t>Quarter horses can run about 50 miles per hour.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800" kern="1200" dirty="0">
                <a:solidFill>
                  <a:srgbClr val="000000"/>
                </a:solidFill>
                <a:effectLst/>
                <a:latin typeface="Comic Sans MS" panose="030F0702030302020204" pitchFamily="66" charset="0"/>
                <a:ea typeface="Calibri" panose="020F0502020204030204" pitchFamily="34" charset="0"/>
                <a:cs typeface="Calibri" panose="020F0502020204030204" pitchFamily="34" charset="0"/>
              </a:rPr>
              <a:t>Fastest Animals</a:t>
            </a:r>
          </a:p>
          <a:p>
            <a:pPr marL="0" marR="0" lvl="0" indent="0">
              <a:lnSpc>
                <a:spcPct val="115000"/>
              </a:lnSpc>
              <a:spcBef>
                <a:spcPts val="0"/>
              </a:spcBef>
              <a:spcAft>
                <a:spcPts val="10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kern="1200" dirty="0">
                <a:solidFill>
                  <a:srgbClr val="000000"/>
                </a:solidFill>
                <a:effectLst/>
                <a:latin typeface="Comic Sans MS" panose="030F0702030302020204" pitchFamily="66" charset="0"/>
                <a:ea typeface="Calibri" panose="020F0502020204030204" pitchFamily="34" charset="0"/>
                <a:cs typeface="Calibri" panose="020F0502020204030204" pitchFamily="34" charset="0"/>
              </a:rPr>
              <a:t>Say, “What color rectangle is the main idea of the story in? Once the student tells you the color rectangle, click to move it to the graphic organizer. (Main Idea: Fastest Animals)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kern="1200" dirty="0">
                <a:solidFill>
                  <a:srgbClr val="000000"/>
                </a:solidFill>
                <a:effectLst/>
                <a:latin typeface="Comic Sans MS" panose="030F0702030302020204" pitchFamily="66" charset="0"/>
                <a:ea typeface="Calibri" panose="020F0502020204030204" pitchFamily="34" charset="0"/>
                <a:cs typeface="Calibri" panose="020F0502020204030204" pitchFamily="34" charset="0"/>
              </a:rPr>
              <a:t>Say, “What color rectangle is a detail from the story in?” Once the student tells you the color rectangle, click to move it to the graphic organizer. (Details: Can be any of these answers – Red foxes can run about 30 miles per hour, Cheetahs can reach speeds up to 70 miles per hour, Quarter horses can run about 50 miles per hour.)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kern="1200" dirty="0">
                <a:solidFill>
                  <a:srgbClr val="000000"/>
                </a:solidFill>
                <a:effectLst/>
                <a:latin typeface="Comic Sans MS" panose="030F0702030302020204" pitchFamily="66" charset="0"/>
                <a:ea typeface="Calibri" panose="020F0502020204030204" pitchFamily="34" charset="0"/>
                <a:cs typeface="Calibri" panose="020F0502020204030204" pitchFamily="34" charset="0"/>
              </a:rPr>
              <a:t>Say, “What color rectangle is a detail from the story in?” Once the student tells you the color rectangle, click to move it to the graphic organizer. (Details: Can be any of these answers – Red foxes can run about 30 miles per hour, Cheetahs can reach speeds up to 70 miles per hour, Quarter horses can run about 50 miles per hour.)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200" dirty="0">
                <a:solidFill>
                  <a:srgbClr val="000000"/>
                </a:solidFill>
                <a:effectLst/>
                <a:latin typeface="Comic Sans MS" panose="030F0702030302020204" pitchFamily="66" charset="0"/>
                <a:ea typeface="Calibri" panose="020F0502020204030204" pitchFamily="34" charset="0"/>
                <a:cs typeface="Calibri" panose="020F0502020204030204" pitchFamily="34" charset="0"/>
              </a:rPr>
              <a:t>Say, “What color rectangle is a detail from the story in?” Once the student tells you the color rectangle, click to move it to the graphic organizer. (Details: Can be any of these answers – Red foxes can run about 30 miles per hour, Cheetahs can reach speeds up to 70 miles per hour, Quarter horses can run about 50 miles per hour.)</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13B794-5A4F-4F47-9EB8-2D6C2FE8DF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3096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38461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52202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329245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150916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1085634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471277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079296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030643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05211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755242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386354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405138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1096774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731941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1848631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67015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4263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2360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80745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11080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78628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03009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descr="sign_pic.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78957" y="6126163"/>
            <a:ext cx="469245" cy="595311"/>
          </a:xfrm>
          <a:prstGeom prst="rect">
            <a:avLst/>
          </a:prstGeom>
        </p:spPr>
      </p:pic>
      <p:sp>
        <p:nvSpPr>
          <p:cNvPr id="9" name="Rectangle 8"/>
          <p:cNvSpPr/>
          <p:nvPr userDrawn="1"/>
        </p:nvSpPr>
        <p:spPr>
          <a:xfrm>
            <a:off x="6364853" y="6413698"/>
            <a:ext cx="2089494" cy="307777"/>
          </a:xfrm>
          <a:prstGeom prst="rect">
            <a:avLst/>
          </a:prstGeom>
        </p:spPr>
        <p:txBody>
          <a:bodyPr wrap="square">
            <a:spAutoFit/>
          </a:bodyPr>
          <a:lstStyle/>
          <a:p>
            <a:pPr algn="l"/>
            <a:r>
              <a:rPr lang="en-US" sz="1400" dirty="0">
                <a:solidFill>
                  <a:schemeClr val="bg1">
                    <a:lumMod val="65000"/>
                  </a:schemeClr>
                </a:solidFill>
              </a:rPr>
              <a:t>HOST: MOLLY ENOCKSON </a:t>
            </a:r>
          </a:p>
        </p:txBody>
      </p:sp>
    </p:spTree>
    <p:extLst>
      <p:ext uri="{BB962C8B-B14F-4D97-AF65-F5344CB8AC3E}">
        <p14:creationId xmlns:p14="http://schemas.microsoft.com/office/powerpoint/2010/main" val="1540261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182C6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B7AB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B7AB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B7AB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B7AB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B7AB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5/2012</a:t>
            </a: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pic>
        <p:nvPicPr>
          <p:cNvPr id="7" name="Picture 6" descr="sign_pic.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78957" y="6126165"/>
            <a:ext cx="469245" cy="595311"/>
          </a:xfrm>
          <a:prstGeom prst="rect">
            <a:avLst/>
          </a:prstGeom>
        </p:spPr>
      </p:pic>
      <p:sp>
        <p:nvSpPr>
          <p:cNvPr id="9" name="Rectangle 8"/>
          <p:cNvSpPr/>
          <p:nvPr userDrawn="1"/>
        </p:nvSpPr>
        <p:spPr>
          <a:xfrm>
            <a:off x="6364853" y="6413699"/>
            <a:ext cx="2089494" cy="253916"/>
          </a:xfrm>
          <a:prstGeom prst="rect">
            <a:avLst/>
          </a:prstGeom>
        </p:spPr>
        <p:txBody>
          <a:bodyPr wrap="square">
            <a:spAutoFit/>
          </a:bodyPr>
          <a:lstStyle/>
          <a:p>
            <a:pPr algn="l"/>
            <a:r>
              <a:rPr lang="en-US" sz="1050" dirty="0">
                <a:solidFill>
                  <a:schemeClr val="bg1">
                    <a:lumMod val="65000"/>
                  </a:schemeClr>
                </a:solidFill>
              </a:rPr>
              <a:t>HOST: MOLLY ENOCKSON </a:t>
            </a:r>
          </a:p>
        </p:txBody>
      </p:sp>
    </p:spTree>
    <p:extLst>
      <p:ext uri="{BB962C8B-B14F-4D97-AF65-F5344CB8AC3E}">
        <p14:creationId xmlns:p14="http://schemas.microsoft.com/office/powerpoint/2010/main" val="880648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342900" rtl="0" eaLnBrk="1" latinLnBrk="0" hangingPunct="1">
        <a:spcBef>
          <a:spcPct val="0"/>
        </a:spcBef>
        <a:buNone/>
        <a:defRPr sz="3300" kern="1200">
          <a:solidFill>
            <a:srgbClr val="182C6F"/>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rgbClr val="3B7ABE"/>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rgbClr val="3B7ABE"/>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rgbClr val="3B7ABE"/>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rgbClr val="3B7ABE"/>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rgbClr val="3B7ABE"/>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notesSlide" Target="../notesSlides/notesSlide2.xml"/><Relationship Id="rId7"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a:xfrm>
            <a:off x="300446" y="1681164"/>
            <a:ext cx="8543108" cy="1470025"/>
          </a:xfrm>
        </p:spPr>
        <p:txBody>
          <a:bodyPr>
            <a:normAutofit/>
          </a:bodyPr>
          <a:lstStyle/>
          <a:p>
            <a:pPr marL="0" marR="0">
              <a:lnSpc>
                <a:spcPct val="115000"/>
              </a:lnSpc>
              <a:spcBef>
                <a:spcPts val="0"/>
              </a:spcBef>
              <a:spcAft>
                <a:spcPts val="1000"/>
              </a:spcAft>
            </a:pPr>
            <a:r>
              <a:rPr lang="en-US" sz="6000" b="1" dirty="0">
                <a:effectLst/>
                <a:latin typeface="Comic Sans MS" panose="030F0702030302020204" pitchFamily="66" charset="0"/>
                <a:ea typeface="Calibri" panose="020F0502020204030204" pitchFamily="34" charset="0"/>
                <a:cs typeface="Calibri" panose="020F0502020204030204" pitchFamily="34" charset="0"/>
              </a:rPr>
              <a:t>Racing with Words</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a:xfrm>
            <a:off x="1371600" y="3151189"/>
            <a:ext cx="6400800" cy="1752600"/>
          </a:xfrm>
        </p:spPr>
        <p:txBody>
          <a:bodyPr>
            <a:normAutofit/>
          </a:bodyPr>
          <a:lstStyle/>
          <a:p>
            <a:pPr marL="0" marR="0">
              <a:lnSpc>
                <a:spcPct val="115000"/>
              </a:lnSpc>
              <a:spcBef>
                <a:spcPts val="0"/>
              </a:spcBef>
              <a:spcAft>
                <a:spcPts val="1000"/>
              </a:spcAft>
            </a:pPr>
            <a:r>
              <a:rPr lang="en-US" sz="4000" b="1" dirty="0">
                <a:effectLst/>
                <a:latin typeface="Comic Sans MS" panose="030F0702030302020204" pitchFamily="66" charset="0"/>
                <a:ea typeface="Calibri" panose="020F0502020204030204" pitchFamily="34" charset="0"/>
                <a:cs typeface="Calibri" panose="020F0502020204030204" pitchFamily="34" charset="0"/>
              </a:rPr>
              <a:t>Fastest er and </a:t>
            </a:r>
            <a:r>
              <a:rPr lang="en-US" sz="4000" b="1" dirty="0" err="1">
                <a:effectLst/>
                <a:latin typeface="Comic Sans MS" panose="030F0702030302020204" pitchFamily="66" charset="0"/>
                <a:ea typeface="Calibri" panose="020F0502020204030204" pitchFamily="34" charset="0"/>
                <a:cs typeface="Calibri" panose="020F0502020204030204" pitchFamily="34" charset="0"/>
              </a:rPr>
              <a:t>est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28551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Q &amp; A</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Any Questions?</a:t>
            </a:r>
          </a:p>
        </p:txBody>
      </p:sp>
    </p:spTree>
    <p:custDataLst>
      <p:tags r:id="rId1"/>
    </p:custDataLst>
    <p:extLst>
      <p:ext uri="{BB962C8B-B14F-4D97-AF65-F5344CB8AC3E}">
        <p14:creationId xmlns:p14="http://schemas.microsoft.com/office/powerpoint/2010/main" val="371778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17C2-5DBC-4E59-8BB3-763F8AC63E22}"/>
              </a:ext>
            </a:extLst>
          </p:cNvPr>
          <p:cNvSpPr>
            <a:spLocks noGrp="1"/>
          </p:cNvSpPr>
          <p:nvPr>
            <p:ph type="title"/>
          </p:nvPr>
        </p:nvSpPr>
        <p:spPr>
          <a:xfrm>
            <a:off x="337760" y="114604"/>
            <a:ext cx="8229600" cy="1143000"/>
          </a:xfrm>
        </p:spPr>
        <p:txBody>
          <a:bodyPr>
            <a:normAutofit/>
          </a:bodyPr>
          <a:lstStyle/>
          <a:p>
            <a:pPr marL="0" marR="0">
              <a:lnSpc>
                <a:spcPct val="115000"/>
              </a:lnSpc>
              <a:spcBef>
                <a:spcPts val="0"/>
              </a:spcBef>
              <a:spcAft>
                <a:spcPts val="1000"/>
              </a:spcAft>
            </a:pPr>
            <a:r>
              <a:rPr lang="en-US" b="1" dirty="0">
                <a:latin typeface="Comic Sans MS" panose="030F0702030302020204" pitchFamily="66" charset="0"/>
                <a:ea typeface="Calibri" panose="020F0502020204030204" pitchFamily="34" charset="0"/>
                <a:cs typeface="Calibri" panose="020F0502020204030204" pitchFamily="34" charset="0"/>
              </a:rPr>
              <a:t>Swifter er and </a:t>
            </a:r>
            <a:r>
              <a:rPr lang="en-US" b="1" dirty="0" err="1">
                <a:latin typeface="Comic Sans MS" panose="030F0702030302020204" pitchFamily="66" charset="0"/>
                <a:ea typeface="Calibri" panose="020F0502020204030204" pitchFamily="34" charset="0"/>
                <a:cs typeface="Calibri" panose="020F0502020204030204" pitchFamily="34" charset="0"/>
              </a:rPr>
              <a:t>est</a:t>
            </a:r>
            <a:r>
              <a:rPr lang="en-US" b="1" dirty="0">
                <a:latin typeface="Comic Sans MS" panose="030F0702030302020204" pitchFamily="66" charset="0"/>
                <a:ea typeface="Calibri" panose="020F0502020204030204" pitchFamily="34" charset="0"/>
                <a:cs typeface="Calibri" panose="020F0502020204030204" pitchFamily="34" charset="0"/>
              </a:rPr>
              <a:t> Review</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87217C43-2CE1-4561-A2A4-6CE94EB7F9F0}"/>
              </a:ext>
            </a:extLst>
          </p:cNvPr>
          <p:cNvSpPr/>
          <p:nvPr/>
        </p:nvSpPr>
        <p:spPr>
          <a:xfrm>
            <a:off x="1093274" y="1412825"/>
            <a:ext cx="2852063" cy="3170099"/>
          </a:xfrm>
          <a:prstGeom prst="rect">
            <a:avLst/>
          </a:prstGeom>
          <a:noFill/>
        </p:spPr>
        <p:txBody>
          <a:bodyPr wrap="none" lIns="91440" tIns="45720" rIns="91440" bIns="45720">
            <a:spAutoFit/>
          </a:bodyPr>
          <a:lstStyle/>
          <a:p>
            <a:pPr algn="ctr"/>
            <a:r>
              <a:rPr lang="en-US" sz="20000" b="1" dirty="0">
                <a:ln w="12700" cmpd="sng">
                  <a:solidFill>
                    <a:schemeClr val="accent4"/>
                  </a:solidFill>
                  <a:prstDash val="solid"/>
                </a:ln>
                <a:solidFill>
                  <a:srgbClr val="D60093"/>
                </a:solidFill>
                <a:effectLst>
                  <a:glow rad="228600">
                    <a:schemeClr val="accent2">
                      <a:satMod val="175000"/>
                      <a:alpha val="40000"/>
                    </a:schemeClr>
                  </a:glow>
                </a:effectLst>
                <a:latin typeface="Comic Sans MS" panose="030F0702030302020204" pitchFamily="66" charset="0"/>
              </a:rPr>
              <a:t>er</a:t>
            </a:r>
            <a:endParaRPr lang="en-US" sz="20000" b="1" cap="none" spc="0" dirty="0">
              <a:ln w="12700" cmpd="sng">
                <a:solidFill>
                  <a:schemeClr val="accent4"/>
                </a:solidFill>
                <a:prstDash val="solid"/>
              </a:ln>
              <a:solidFill>
                <a:srgbClr val="D60093"/>
              </a:solidFill>
              <a:effectLst>
                <a:glow rad="228600">
                  <a:schemeClr val="accent2">
                    <a:satMod val="175000"/>
                    <a:alpha val="40000"/>
                  </a:schemeClr>
                </a:glow>
              </a:effectLst>
              <a:latin typeface="Comic Sans MS" panose="030F0702030302020204" pitchFamily="66" charset="0"/>
            </a:endParaRPr>
          </a:p>
        </p:txBody>
      </p:sp>
      <p:sp>
        <p:nvSpPr>
          <p:cNvPr id="12" name="TextBox 11">
            <a:extLst>
              <a:ext uri="{FF2B5EF4-FFF2-40B4-BE49-F238E27FC236}">
                <a16:creationId xmlns:a16="http://schemas.microsoft.com/office/drawing/2014/main" id="{0DFC5A26-7D06-436F-9840-BAFEB2F054C8}"/>
              </a:ext>
            </a:extLst>
          </p:cNvPr>
          <p:cNvSpPr txBox="1"/>
          <p:nvPr/>
        </p:nvSpPr>
        <p:spPr>
          <a:xfrm>
            <a:off x="4821157" y="2997875"/>
            <a:ext cx="4099998" cy="3170099"/>
          </a:xfrm>
          <a:prstGeom prst="rect">
            <a:avLst/>
          </a:prstGeom>
          <a:noFill/>
        </p:spPr>
        <p:txBody>
          <a:bodyPr wrap="square">
            <a:spAutoFit/>
          </a:bodyPr>
          <a:lstStyle/>
          <a:p>
            <a:r>
              <a:rPr lang="en-US" sz="20000" b="1" dirty="0" err="1">
                <a:ln w="12700" cmpd="sng">
                  <a:solidFill>
                    <a:srgbClr val="39639D"/>
                  </a:solidFill>
                  <a:prstDash val="solid"/>
                </a:ln>
                <a:solidFill>
                  <a:srgbClr val="FF9627"/>
                </a:solidFill>
                <a:effectLst>
                  <a:glow rad="228600">
                    <a:schemeClr val="accent2">
                      <a:satMod val="175000"/>
                      <a:alpha val="40000"/>
                    </a:schemeClr>
                  </a:glow>
                </a:effectLst>
                <a:latin typeface="Comic Sans MS" panose="030F0702030302020204" pitchFamily="66" charset="0"/>
              </a:rPr>
              <a:t>est</a:t>
            </a:r>
            <a:endParaRPr lang="en-US" sz="20000" dirty="0">
              <a:solidFill>
                <a:srgbClr val="FF9627"/>
              </a:solidFill>
              <a:effectLst>
                <a:glow rad="228600">
                  <a:schemeClr val="accent2">
                    <a:satMod val="175000"/>
                    <a:alpha val="40000"/>
                  </a:schemeClr>
                </a:glow>
              </a:effectLst>
            </a:endParaRPr>
          </a:p>
        </p:txBody>
      </p:sp>
      <p:sp>
        <p:nvSpPr>
          <p:cNvPr id="7" name="TextBox 6">
            <a:extLst>
              <a:ext uri="{FF2B5EF4-FFF2-40B4-BE49-F238E27FC236}">
                <a16:creationId xmlns:a16="http://schemas.microsoft.com/office/drawing/2014/main" id="{2A66758F-F451-4058-80E1-7A0333B0F034}"/>
              </a:ext>
            </a:extLst>
          </p:cNvPr>
          <p:cNvSpPr txBox="1"/>
          <p:nvPr/>
        </p:nvSpPr>
        <p:spPr>
          <a:xfrm>
            <a:off x="457200" y="2125677"/>
            <a:ext cx="8686800" cy="2123658"/>
          </a:xfrm>
          <a:prstGeom prst="rect">
            <a:avLst/>
          </a:prstGeom>
          <a:noFill/>
        </p:spPr>
        <p:txBody>
          <a:bodyPr wrap="square" rtlCol="0">
            <a:spAutoFit/>
          </a:bodyPr>
          <a:lstStyle/>
          <a:p>
            <a:r>
              <a:rPr lang="en-US" sz="4400" dirty="0">
                <a:solidFill>
                  <a:srgbClr val="000000"/>
                </a:solidFill>
                <a:latin typeface="Comic Sans MS" panose="030F0702030302020204" pitchFamily="66" charset="0"/>
                <a:ea typeface="Calibri" panose="020F0502020204030204" pitchFamily="34" charset="0"/>
                <a:cs typeface="Calibri" panose="020F0502020204030204" pitchFamily="34" charset="0"/>
              </a:rPr>
              <a:t>A comparative adjective is an adjective that compares the difference between two nouns</a:t>
            </a:r>
            <a:r>
              <a:rPr lang="en-US" sz="4400" dirty="0">
                <a:latin typeface="Comic Sans MS" panose="030F0702030302020204" pitchFamily="66" charset="0"/>
              </a:rPr>
              <a:t>.</a:t>
            </a:r>
          </a:p>
        </p:txBody>
      </p:sp>
      <p:pic>
        <p:nvPicPr>
          <p:cNvPr id="1026" name="Picture 2">
            <a:extLst>
              <a:ext uri="{FF2B5EF4-FFF2-40B4-BE49-F238E27FC236}">
                <a16:creationId xmlns:a16="http://schemas.microsoft.com/office/drawing/2014/main" id="{1C080976-154C-4532-AEB8-0DA271DA23B1}"/>
              </a:ext>
            </a:extLst>
          </p:cNvPr>
          <p:cNvPicPr>
            <a:picLocks noChangeAspect="1" noChangeArrowheads="1"/>
          </p:cNvPicPr>
          <p:nvPr/>
        </p:nvPicPr>
        <p:blipFill rotWithShape="1">
          <a:blip r:embed="rId4"/>
          <a:srcRect l="31764" r="28450" b="4662"/>
          <a:stretch/>
        </p:blipFill>
        <p:spPr bwMode="auto">
          <a:xfrm>
            <a:off x="2194560" y="2721666"/>
            <a:ext cx="914400" cy="2743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3904BFC-0D29-48A6-8B68-B605FC28DD40}"/>
              </a:ext>
            </a:extLst>
          </p:cNvPr>
          <p:cNvSpPr txBox="1"/>
          <p:nvPr/>
        </p:nvSpPr>
        <p:spPr>
          <a:xfrm>
            <a:off x="337760" y="5922183"/>
            <a:ext cx="4099998" cy="769441"/>
          </a:xfrm>
          <a:prstGeom prst="rect">
            <a:avLst/>
          </a:prstGeom>
          <a:noFill/>
        </p:spPr>
        <p:txBody>
          <a:bodyPr wrap="square" rtlCol="0">
            <a:spAutoFit/>
          </a:bodyPr>
          <a:lstStyle/>
          <a:p>
            <a:r>
              <a:rPr lang="en-US" sz="4400" dirty="0">
                <a:latin typeface="Comic Sans MS" panose="030F0702030302020204" pitchFamily="66" charset="0"/>
              </a:rPr>
              <a:t>Stella is young.</a:t>
            </a:r>
          </a:p>
        </p:txBody>
      </p:sp>
      <p:sp>
        <p:nvSpPr>
          <p:cNvPr id="15" name="TextBox 14">
            <a:extLst>
              <a:ext uri="{FF2B5EF4-FFF2-40B4-BE49-F238E27FC236}">
                <a16:creationId xmlns:a16="http://schemas.microsoft.com/office/drawing/2014/main" id="{356FF6CD-7D46-4482-8C3C-35CB47629B47}"/>
              </a:ext>
            </a:extLst>
          </p:cNvPr>
          <p:cNvSpPr txBox="1"/>
          <p:nvPr/>
        </p:nvSpPr>
        <p:spPr>
          <a:xfrm>
            <a:off x="457200" y="1825587"/>
            <a:ext cx="8686800" cy="2800767"/>
          </a:xfrm>
          <a:prstGeom prst="rect">
            <a:avLst/>
          </a:prstGeom>
          <a:noFill/>
        </p:spPr>
        <p:txBody>
          <a:bodyPr wrap="square" rtlCol="0">
            <a:spAutoFit/>
          </a:bodyPr>
          <a:lstStyle/>
          <a:p>
            <a:r>
              <a:rPr lang="en-US" sz="4400" dirty="0">
                <a:latin typeface="Comic Sans MS" panose="030F0702030302020204" pitchFamily="66" charset="0"/>
                <a:ea typeface="Calibri" panose="020F0502020204030204" pitchFamily="34" charset="0"/>
                <a:cs typeface="Calibri" panose="020F0502020204030204" pitchFamily="34" charset="0"/>
              </a:rPr>
              <a:t>A superlative adjective is an adjective that compares the difference between three or more nouns</a:t>
            </a:r>
            <a:endParaRPr lang="en-US" sz="4400" dirty="0">
              <a:latin typeface="Comic Sans MS" panose="030F0702030302020204" pitchFamily="66" charset="0"/>
            </a:endParaRPr>
          </a:p>
        </p:txBody>
      </p:sp>
      <p:pic>
        <p:nvPicPr>
          <p:cNvPr id="1030" name="Picture 6" descr="younger girl">
            <a:extLst>
              <a:ext uri="{FF2B5EF4-FFF2-40B4-BE49-F238E27FC236}">
                <a16:creationId xmlns:a16="http://schemas.microsoft.com/office/drawing/2014/main" id="{FCBE2B22-800E-4996-99F5-664C4FF05DB7}"/>
              </a:ext>
            </a:extLst>
          </p:cNvPr>
          <p:cNvPicPr>
            <a:picLocks noChangeAspect="1" noChangeArrowheads="1"/>
          </p:cNvPicPr>
          <p:nvPr/>
        </p:nvPicPr>
        <p:blipFill>
          <a:blip r:embed="rId5"/>
          <a:srcRect/>
          <a:stretch/>
        </p:blipFill>
        <p:spPr bwMode="auto">
          <a:xfrm>
            <a:off x="6059010" y="2913454"/>
            <a:ext cx="1376089" cy="291095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D969D986-60A3-4684-8502-D87C42B5A6E0}"/>
              </a:ext>
            </a:extLst>
          </p:cNvPr>
          <p:cNvSpPr txBox="1"/>
          <p:nvPr/>
        </p:nvSpPr>
        <p:spPr>
          <a:xfrm>
            <a:off x="4660603" y="5922183"/>
            <a:ext cx="4421106" cy="769441"/>
          </a:xfrm>
          <a:prstGeom prst="rect">
            <a:avLst/>
          </a:prstGeom>
          <a:noFill/>
        </p:spPr>
        <p:txBody>
          <a:bodyPr wrap="square" rtlCol="0">
            <a:spAutoFit/>
          </a:bodyPr>
          <a:lstStyle/>
          <a:p>
            <a:r>
              <a:rPr lang="en-US" sz="4400" dirty="0">
                <a:latin typeface="Comic Sans MS" panose="030F0702030302020204" pitchFamily="66" charset="0"/>
              </a:rPr>
              <a:t>Nora is younger.</a:t>
            </a:r>
          </a:p>
        </p:txBody>
      </p:sp>
      <p:pic>
        <p:nvPicPr>
          <p:cNvPr id="3" name="Picture 2">
            <a:extLst>
              <a:ext uri="{FF2B5EF4-FFF2-40B4-BE49-F238E27FC236}">
                <a16:creationId xmlns:a16="http://schemas.microsoft.com/office/drawing/2014/main" id="{55794ED2-7960-400F-99B2-0245222BB133}"/>
              </a:ext>
            </a:extLst>
          </p:cNvPr>
          <p:cNvPicPr>
            <a:picLocks noChangeAspect="1" noChangeArrowheads="1"/>
          </p:cNvPicPr>
          <p:nvPr/>
        </p:nvPicPr>
        <p:blipFill>
          <a:blip r:embed="rId6"/>
          <a:srcRect/>
          <a:stretch/>
        </p:blipFill>
        <p:spPr bwMode="auto">
          <a:xfrm>
            <a:off x="3735440" y="2276213"/>
            <a:ext cx="1661945" cy="24176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9D0C567-99DF-44A9-BB30-F6D8B2A6E6FD}"/>
              </a:ext>
            </a:extLst>
          </p:cNvPr>
          <p:cNvPicPr>
            <a:picLocks noChangeAspect="1" noChangeArrowheads="1"/>
          </p:cNvPicPr>
          <p:nvPr/>
        </p:nvPicPr>
        <p:blipFill>
          <a:blip r:embed="rId7"/>
          <a:srcRect l="2132" r="2132"/>
          <a:stretch/>
        </p:blipFill>
        <p:spPr bwMode="auto">
          <a:xfrm>
            <a:off x="662037" y="1241826"/>
            <a:ext cx="1645920" cy="25009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07FD7BEA-4EA7-45C6-88A7-FBE29E6FEDEA}"/>
              </a:ext>
            </a:extLst>
          </p:cNvPr>
          <p:cNvPicPr>
            <a:picLocks noChangeAspect="1" noChangeArrowheads="1"/>
          </p:cNvPicPr>
          <p:nvPr/>
        </p:nvPicPr>
        <p:blipFill>
          <a:blip r:embed="rId8"/>
          <a:srcRect/>
          <a:stretch/>
        </p:blipFill>
        <p:spPr bwMode="auto">
          <a:xfrm>
            <a:off x="5985029" y="3329543"/>
            <a:ext cx="2224932" cy="222493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90495AE0-F97B-4B66-A94B-18AF849D88C2}"/>
              </a:ext>
            </a:extLst>
          </p:cNvPr>
          <p:cNvSpPr txBox="1"/>
          <p:nvPr/>
        </p:nvSpPr>
        <p:spPr>
          <a:xfrm>
            <a:off x="49609" y="3733626"/>
            <a:ext cx="4805050" cy="646331"/>
          </a:xfrm>
          <a:prstGeom prst="rect">
            <a:avLst/>
          </a:prstGeom>
          <a:noFill/>
        </p:spPr>
        <p:txBody>
          <a:bodyPr wrap="square" rtlCol="0">
            <a:spAutoFit/>
          </a:bodyPr>
          <a:lstStyle/>
          <a:p>
            <a:r>
              <a:rPr lang="en-US" sz="3600" dirty="0">
                <a:latin typeface="Comic Sans MS" panose="030F0702030302020204" pitchFamily="66" charset="0"/>
              </a:rPr>
              <a:t>Jason is strong.</a:t>
            </a:r>
          </a:p>
        </p:txBody>
      </p:sp>
      <p:sp>
        <p:nvSpPr>
          <p:cNvPr id="19" name="TextBox 18">
            <a:extLst>
              <a:ext uri="{FF2B5EF4-FFF2-40B4-BE49-F238E27FC236}">
                <a16:creationId xmlns:a16="http://schemas.microsoft.com/office/drawing/2014/main" id="{AAB759C1-BD8A-4F8E-BD77-EB2308D8BAA9}"/>
              </a:ext>
            </a:extLst>
          </p:cNvPr>
          <p:cNvSpPr txBox="1"/>
          <p:nvPr/>
        </p:nvSpPr>
        <p:spPr>
          <a:xfrm>
            <a:off x="2255316" y="4664608"/>
            <a:ext cx="4805050" cy="646331"/>
          </a:xfrm>
          <a:prstGeom prst="rect">
            <a:avLst/>
          </a:prstGeom>
          <a:noFill/>
        </p:spPr>
        <p:txBody>
          <a:bodyPr wrap="square" rtlCol="0">
            <a:spAutoFit/>
          </a:bodyPr>
          <a:lstStyle/>
          <a:p>
            <a:r>
              <a:rPr lang="en-US" sz="3600" dirty="0">
                <a:latin typeface="Comic Sans MS" panose="030F0702030302020204" pitchFamily="66" charset="0"/>
              </a:rPr>
              <a:t>Mike is stronger.</a:t>
            </a:r>
          </a:p>
        </p:txBody>
      </p:sp>
      <p:sp>
        <p:nvSpPr>
          <p:cNvPr id="20" name="TextBox 19">
            <a:extLst>
              <a:ext uri="{FF2B5EF4-FFF2-40B4-BE49-F238E27FC236}">
                <a16:creationId xmlns:a16="http://schemas.microsoft.com/office/drawing/2014/main" id="{E69DF457-6A9E-45B9-A668-3F0D79BE78C8}"/>
              </a:ext>
            </a:extLst>
          </p:cNvPr>
          <p:cNvSpPr txBox="1"/>
          <p:nvPr/>
        </p:nvSpPr>
        <p:spPr>
          <a:xfrm>
            <a:off x="4200081" y="5599017"/>
            <a:ext cx="5121439" cy="646331"/>
          </a:xfrm>
          <a:prstGeom prst="rect">
            <a:avLst/>
          </a:prstGeom>
          <a:noFill/>
        </p:spPr>
        <p:txBody>
          <a:bodyPr wrap="square" rtlCol="0">
            <a:spAutoFit/>
          </a:bodyPr>
          <a:lstStyle/>
          <a:p>
            <a:r>
              <a:rPr lang="en-US" sz="3600" dirty="0">
                <a:latin typeface="Comic Sans MS" panose="030F0702030302020204" pitchFamily="66" charset="0"/>
              </a:rPr>
              <a:t>Dave is the strongest.</a:t>
            </a:r>
          </a:p>
        </p:txBody>
      </p:sp>
    </p:spTree>
    <p:custDataLst>
      <p:tags r:id="rId1"/>
    </p:custDataLst>
    <p:extLst>
      <p:ext uri="{BB962C8B-B14F-4D97-AF65-F5344CB8AC3E}">
        <p14:creationId xmlns:p14="http://schemas.microsoft.com/office/powerpoint/2010/main" val="259766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1+ppt_h/2"/>
                                          </p:val>
                                        </p:tav>
                                      </p:tavLst>
                                    </p:anim>
                                    <p:set>
                                      <p:cBhvr>
                                        <p:cTn id="18" dur="1" fill="hold">
                                          <p:stCondLst>
                                            <p:cond delay="499"/>
                                          </p:stCondLst>
                                        </p:cTn>
                                        <p:tgtEl>
                                          <p:spTgt spid="4"/>
                                        </p:tgtEl>
                                        <p:attrNameLst>
                                          <p:attrName>style.visibility</p:attrName>
                                        </p:attrNameLst>
                                      </p:cBhvr>
                                      <p:to>
                                        <p:strVal val="hidden"/>
                                      </p:to>
                                    </p:set>
                                  </p:childTnLst>
                                </p:cTn>
                              </p:par>
                              <p:par>
                                <p:cTn id="19" presetID="2" presetClass="exit" presetSubtype="4" fill="hold" grpId="1" nodeType="withEffect">
                                  <p:stCondLst>
                                    <p:cond delay="0"/>
                                  </p:stCondLst>
                                  <p:childTnLst>
                                    <p:anim calcmode="lin" valueType="num">
                                      <p:cBhvr additive="base">
                                        <p:cTn id="20" dur="500"/>
                                        <p:tgtEl>
                                          <p:spTgt spid="12"/>
                                        </p:tgtEl>
                                        <p:attrNameLst>
                                          <p:attrName>ppt_x</p:attrName>
                                        </p:attrNameLst>
                                      </p:cBhvr>
                                      <p:tavLst>
                                        <p:tav tm="0">
                                          <p:val>
                                            <p:strVal val="ppt_x"/>
                                          </p:val>
                                        </p:tav>
                                        <p:tav tm="100000">
                                          <p:val>
                                            <p:strVal val="ppt_x"/>
                                          </p:val>
                                        </p:tav>
                                      </p:tavLst>
                                    </p:anim>
                                    <p:anim calcmode="lin" valueType="num">
                                      <p:cBhvr additive="base">
                                        <p:cTn id="21" dur="500"/>
                                        <p:tgtEl>
                                          <p:spTgt spid="12"/>
                                        </p:tgtEl>
                                        <p:attrNameLst>
                                          <p:attrName>ppt_y</p:attrName>
                                        </p:attrNameLst>
                                      </p:cBhvr>
                                      <p:tavLst>
                                        <p:tav tm="0">
                                          <p:val>
                                            <p:strVal val="ppt_y"/>
                                          </p:val>
                                        </p:tav>
                                        <p:tav tm="100000">
                                          <p:val>
                                            <p:strVal val="1+ppt_h/2"/>
                                          </p:val>
                                        </p:tav>
                                      </p:tavLst>
                                    </p:anim>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grpId="1" nodeType="clickEffect">
                                  <p:stCondLst>
                                    <p:cond delay="0"/>
                                  </p:stCondLst>
                                  <p:childTnLst>
                                    <p:anim calcmode="lin" valueType="num">
                                      <p:cBhvr>
                                        <p:cTn id="33" dur="500"/>
                                        <p:tgtEl>
                                          <p:spTgt spid="7"/>
                                        </p:tgtEl>
                                        <p:attrNameLst>
                                          <p:attrName>ppt_w</p:attrName>
                                        </p:attrNameLst>
                                      </p:cBhvr>
                                      <p:tavLst>
                                        <p:tav tm="0">
                                          <p:val>
                                            <p:strVal val="ppt_w"/>
                                          </p:val>
                                        </p:tav>
                                        <p:tav tm="100000">
                                          <p:val>
                                            <p:fltVal val="0"/>
                                          </p:val>
                                        </p:tav>
                                      </p:tavLst>
                                    </p:anim>
                                    <p:anim calcmode="lin" valueType="num">
                                      <p:cBhvr>
                                        <p:cTn id="34" dur="500"/>
                                        <p:tgtEl>
                                          <p:spTgt spid="7"/>
                                        </p:tgtEl>
                                        <p:attrNameLst>
                                          <p:attrName>ppt_h</p:attrName>
                                        </p:attrNameLst>
                                      </p:cBhvr>
                                      <p:tavLst>
                                        <p:tav tm="0">
                                          <p:val>
                                            <p:strVal val="ppt_h"/>
                                          </p:val>
                                        </p:tav>
                                        <p:tav tm="100000">
                                          <p:val>
                                            <p:fltVal val="0"/>
                                          </p:val>
                                        </p:tav>
                                      </p:tavLst>
                                    </p:anim>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026"/>
                                        </p:tgtEl>
                                        <p:attrNameLst>
                                          <p:attrName>style.visibility</p:attrName>
                                        </p:attrNameLst>
                                      </p:cBhvr>
                                      <p:to>
                                        <p:strVal val="visible"/>
                                      </p:to>
                                    </p:set>
                                    <p:animEffect transition="in" filter="wipe(down)">
                                      <p:cBhvr>
                                        <p:cTn id="41" dur="500"/>
                                        <p:tgtEl>
                                          <p:spTgt spid="1026"/>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030"/>
                                        </p:tgtEl>
                                        <p:attrNameLst>
                                          <p:attrName>style.visibility</p:attrName>
                                        </p:attrNameLst>
                                      </p:cBhvr>
                                      <p:to>
                                        <p:strVal val="visible"/>
                                      </p:to>
                                    </p:set>
                                    <p:animEffect transition="in" filter="wipe(down)">
                                      <p:cBhvr>
                                        <p:cTn id="49" dur="500"/>
                                        <p:tgtEl>
                                          <p:spTgt spid="103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xit" presetSubtype="4" fill="hold" nodeType="clickEffect">
                                  <p:stCondLst>
                                    <p:cond delay="0"/>
                                  </p:stCondLst>
                                  <p:childTnLst>
                                    <p:animEffect transition="out" filter="wipe(down)">
                                      <p:cBhvr>
                                        <p:cTn id="56" dur="500"/>
                                        <p:tgtEl>
                                          <p:spTgt spid="1026"/>
                                        </p:tgtEl>
                                      </p:cBhvr>
                                    </p:animEffect>
                                    <p:set>
                                      <p:cBhvr>
                                        <p:cTn id="57" dur="1" fill="hold">
                                          <p:stCondLst>
                                            <p:cond delay="499"/>
                                          </p:stCondLst>
                                        </p:cTn>
                                        <p:tgtEl>
                                          <p:spTgt spid="1026"/>
                                        </p:tgtEl>
                                        <p:attrNameLst>
                                          <p:attrName>style.visibility</p:attrName>
                                        </p:attrNameLst>
                                      </p:cBhvr>
                                      <p:to>
                                        <p:strVal val="hidden"/>
                                      </p:to>
                                    </p:set>
                                  </p:childTnLst>
                                </p:cTn>
                              </p:par>
                              <p:par>
                                <p:cTn id="58" presetID="22" presetClass="exit" presetSubtype="4" fill="hold" grpId="1" nodeType="withEffect">
                                  <p:stCondLst>
                                    <p:cond delay="0"/>
                                  </p:stCondLst>
                                  <p:childTnLst>
                                    <p:animEffect transition="out" filter="wipe(down)">
                                      <p:cBhvr>
                                        <p:cTn id="59" dur="500"/>
                                        <p:tgtEl>
                                          <p:spTgt spid="9"/>
                                        </p:tgtEl>
                                      </p:cBhvr>
                                    </p:animEffect>
                                    <p:set>
                                      <p:cBhvr>
                                        <p:cTn id="60" dur="1" fill="hold">
                                          <p:stCondLst>
                                            <p:cond delay="499"/>
                                          </p:stCondLst>
                                        </p:cTn>
                                        <p:tgtEl>
                                          <p:spTgt spid="9"/>
                                        </p:tgtEl>
                                        <p:attrNameLst>
                                          <p:attrName>style.visibility</p:attrName>
                                        </p:attrNameLst>
                                      </p:cBhvr>
                                      <p:to>
                                        <p:strVal val="hidden"/>
                                      </p:to>
                                    </p:set>
                                  </p:childTnLst>
                                </p:cTn>
                              </p:par>
                              <p:par>
                                <p:cTn id="61" presetID="22" presetClass="exit" presetSubtype="4" fill="hold" nodeType="withEffect">
                                  <p:stCondLst>
                                    <p:cond delay="0"/>
                                  </p:stCondLst>
                                  <p:childTnLst>
                                    <p:animEffect transition="out" filter="wipe(down)">
                                      <p:cBhvr>
                                        <p:cTn id="62" dur="500"/>
                                        <p:tgtEl>
                                          <p:spTgt spid="1030"/>
                                        </p:tgtEl>
                                      </p:cBhvr>
                                    </p:animEffect>
                                    <p:set>
                                      <p:cBhvr>
                                        <p:cTn id="63" dur="1" fill="hold">
                                          <p:stCondLst>
                                            <p:cond delay="499"/>
                                          </p:stCondLst>
                                        </p:cTn>
                                        <p:tgtEl>
                                          <p:spTgt spid="1030"/>
                                        </p:tgtEl>
                                        <p:attrNameLst>
                                          <p:attrName>style.visibility</p:attrName>
                                        </p:attrNameLst>
                                      </p:cBhvr>
                                      <p:to>
                                        <p:strVal val="hidden"/>
                                      </p:to>
                                    </p:set>
                                  </p:childTnLst>
                                </p:cTn>
                              </p:par>
                              <p:par>
                                <p:cTn id="64" presetID="22" presetClass="exit" presetSubtype="4" fill="hold" grpId="1" nodeType="withEffect">
                                  <p:stCondLst>
                                    <p:cond delay="0"/>
                                  </p:stCondLst>
                                  <p:childTnLst>
                                    <p:animEffect transition="out" filter="wipe(down)">
                                      <p:cBhvr>
                                        <p:cTn id="65" dur="500"/>
                                        <p:tgtEl>
                                          <p:spTgt spid="21"/>
                                        </p:tgtEl>
                                      </p:cBhvr>
                                    </p:animEffect>
                                    <p:set>
                                      <p:cBhvr>
                                        <p:cTn id="66" dur="1" fill="hold">
                                          <p:stCondLst>
                                            <p:cond delay="499"/>
                                          </p:stCondLst>
                                        </p:cTn>
                                        <p:tgtEl>
                                          <p:spTgt spid="2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p:cTn id="71" dur="500" fill="hold"/>
                                        <p:tgtEl>
                                          <p:spTgt spid="15"/>
                                        </p:tgtEl>
                                        <p:attrNameLst>
                                          <p:attrName>ppt_w</p:attrName>
                                        </p:attrNameLst>
                                      </p:cBhvr>
                                      <p:tavLst>
                                        <p:tav tm="0">
                                          <p:val>
                                            <p:fltVal val="0"/>
                                          </p:val>
                                        </p:tav>
                                        <p:tav tm="100000">
                                          <p:val>
                                            <p:strVal val="#ppt_w"/>
                                          </p:val>
                                        </p:tav>
                                      </p:tavLst>
                                    </p:anim>
                                    <p:anim calcmode="lin" valueType="num">
                                      <p:cBhvr>
                                        <p:cTn id="72" dur="500" fill="hold"/>
                                        <p:tgtEl>
                                          <p:spTgt spid="15"/>
                                        </p:tgtEl>
                                        <p:attrNameLst>
                                          <p:attrName>ppt_h</p:attrName>
                                        </p:attrNameLst>
                                      </p:cBhvr>
                                      <p:tavLst>
                                        <p:tav tm="0">
                                          <p:val>
                                            <p:fltVal val="0"/>
                                          </p:val>
                                        </p:tav>
                                        <p:tav tm="100000">
                                          <p:val>
                                            <p:strVal val="#ppt_h"/>
                                          </p:val>
                                        </p:tav>
                                      </p:tavLst>
                                    </p:anim>
                                    <p:animEffect transition="in" filter="fade">
                                      <p:cBhvr>
                                        <p:cTn id="73" dur="500"/>
                                        <p:tgtEl>
                                          <p:spTgt spid="15"/>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xit" presetSubtype="32" fill="hold" grpId="1" nodeType="clickEffect">
                                  <p:stCondLst>
                                    <p:cond delay="0"/>
                                  </p:stCondLst>
                                  <p:childTnLst>
                                    <p:anim calcmode="lin" valueType="num">
                                      <p:cBhvr>
                                        <p:cTn id="77" dur="500"/>
                                        <p:tgtEl>
                                          <p:spTgt spid="15"/>
                                        </p:tgtEl>
                                        <p:attrNameLst>
                                          <p:attrName>ppt_w</p:attrName>
                                        </p:attrNameLst>
                                      </p:cBhvr>
                                      <p:tavLst>
                                        <p:tav tm="0">
                                          <p:val>
                                            <p:strVal val="ppt_w"/>
                                          </p:val>
                                        </p:tav>
                                        <p:tav tm="100000">
                                          <p:val>
                                            <p:fltVal val="0"/>
                                          </p:val>
                                        </p:tav>
                                      </p:tavLst>
                                    </p:anim>
                                    <p:anim calcmode="lin" valueType="num">
                                      <p:cBhvr>
                                        <p:cTn id="78" dur="500"/>
                                        <p:tgtEl>
                                          <p:spTgt spid="15"/>
                                        </p:tgtEl>
                                        <p:attrNameLst>
                                          <p:attrName>ppt_h</p:attrName>
                                        </p:attrNameLst>
                                      </p:cBhvr>
                                      <p:tavLst>
                                        <p:tav tm="0">
                                          <p:val>
                                            <p:strVal val="ppt_h"/>
                                          </p:val>
                                        </p:tav>
                                        <p:tav tm="100000">
                                          <p:val>
                                            <p:fltVal val="0"/>
                                          </p:val>
                                        </p:tav>
                                      </p:tavLst>
                                    </p:anim>
                                    <p:animEffect transition="out" filter="fade">
                                      <p:cBhvr>
                                        <p:cTn id="79" dur="500"/>
                                        <p:tgtEl>
                                          <p:spTgt spid="15"/>
                                        </p:tgtEl>
                                      </p:cBhvr>
                                    </p:animEffect>
                                    <p:set>
                                      <p:cBhvr>
                                        <p:cTn id="80" dur="1" fill="hold">
                                          <p:stCondLst>
                                            <p:cond delay="499"/>
                                          </p:stCondLst>
                                        </p:cTn>
                                        <p:tgtEl>
                                          <p:spTgt spid="15"/>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wipe(down)">
                                      <p:cBhvr>
                                        <p:cTn id="85" dur="500"/>
                                        <p:tgtEl>
                                          <p:spTgt spid="5"/>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down)">
                                      <p:cBhvr>
                                        <p:cTn id="88" dur="500"/>
                                        <p:tgtEl>
                                          <p:spTgt spid="1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wipe(down)">
                                      <p:cBhvr>
                                        <p:cTn id="93" dur="500"/>
                                        <p:tgtEl>
                                          <p:spTgt spid="3"/>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wipe(down)">
                                      <p:cBhvr>
                                        <p:cTn id="96" dur="500"/>
                                        <p:tgtEl>
                                          <p:spTgt spid="19"/>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6"/>
                                        </p:tgtEl>
                                        <p:attrNameLst>
                                          <p:attrName>style.visibility</p:attrName>
                                        </p:attrNameLst>
                                      </p:cBhvr>
                                      <p:to>
                                        <p:strVal val="visible"/>
                                      </p:to>
                                    </p:set>
                                    <p:animEffect transition="in" filter="wipe(down)">
                                      <p:cBhvr>
                                        <p:cTn id="101" dur="500"/>
                                        <p:tgtEl>
                                          <p:spTgt spid="6"/>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down)">
                                      <p:cBhvr>
                                        <p:cTn id="10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2" grpId="0"/>
      <p:bldP spid="12" grpId="1"/>
      <p:bldP spid="7" grpId="0"/>
      <p:bldP spid="7" grpId="1"/>
      <p:bldP spid="9" grpId="0"/>
      <p:bldP spid="9" grpId="1"/>
      <p:bldP spid="15" grpId="0"/>
      <p:bldP spid="15" grpId="1"/>
      <p:bldP spid="21" grpId="0"/>
      <p:bldP spid="21" grpId="1"/>
      <p:bldP spid="18"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a:xfrm>
            <a:off x="483326" y="163452"/>
            <a:ext cx="8229600" cy="1143000"/>
          </a:xfrm>
        </p:spPr>
        <p:txBody>
          <a:bodyPr>
            <a:normAutofit/>
          </a:bodyPr>
          <a:lstStyle/>
          <a:p>
            <a:pPr marL="0" marR="0">
              <a:lnSpc>
                <a:spcPct val="115000"/>
              </a:lnSpc>
              <a:spcBef>
                <a:spcPts val="0"/>
              </a:spcBef>
              <a:spcAft>
                <a:spcPts val="1000"/>
              </a:spcAft>
            </a:pPr>
            <a:r>
              <a:rPr lang="en-US" sz="4400" b="1" dirty="0">
                <a:effectLst/>
                <a:latin typeface="Comic Sans MS" panose="030F0702030302020204" pitchFamily="66" charset="0"/>
                <a:ea typeface="Calibri" panose="020F0502020204030204" pitchFamily="34" charset="0"/>
                <a:cs typeface="Calibri" panose="020F0502020204030204" pitchFamily="34" charset="0"/>
              </a:rPr>
              <a:t>Rapid er and </a:t>
            </a:r>
            <a:r>
              <a:rPr lang="en-US" sz="4400" b="1" dirty="0" err="1">
                <a:effectLst/>
                <a:latin typeface="Comic Sans MS" panose="030F0702030302020204" pitchFamily="66" charset="0"/>
                <a:ea typeface="Calibri" panose="020F0502020204030204" pitchFamily="34" charset="0"/>
                <a:cs typeface="Calibri" panose="020F0502020204030204" pitchFamily="34" charset="0"/>
              </a:rPr>
              <a:t>est</a:t>
            </a:r>
            <a:r>
              <a:rPr lang="en-US" sz="4400" b="1" dirty="0">
                <a:effectLst/>
                <a:latin typeface="Comic Sans MS" panose="030F0702030302020204" pitchFamily="66" charset="0"/>
                <a:ea typeface="Calibri" panose="020F0502020204030204" pitchFamily="34" charset="0"/>
                <a:cs typeface="Calibri" panose="020F0502020204030204" pitchFamily="34" charset="0"/>
              </a:rPr>
              <a:t> Practice</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a:extLst>
              <a:ext uri="{FF2B5EF4-FFF2-40B4-BE49-F238E27FC236}">
                <a16:creationId xmlns:a16="http://schemas.microsoft.com/office/drawing/2014/main" id="{384DBC27-704C-4A1B-9E9F-F600EDA469AB}"/>
              </a:ext>
            </a:extLst>
          </p:cNvPr>
          <p:cNvPicPr>
            <a:picLocks noChangeAspect="1" noChangeArrowheads="1"/>
          </p:cNvPicPr>
          <p:nvPr/>
        </p:nvPicPr>
        <p:blipFill>
          <a:blip r:embed="rId4"/>
          <a:srcRect/>
          <a:stretch/>
        </p:blipFill>
        <p:spPr bwMode="auto">
          <a:xfrm>
            <a:off x="748153" y="1468354"/>
            <a:ext cx="3379710" cy="30414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1BD5F00-D4F2-46EE-B089-C0D57455CF43}"/>
              </a:ext>
            </a:extLst>
          </p:cNvPr>
          <p:cNvSpPr txBox="1"/>
          <p:nvPr/>
        </p:nvSpPr>
        <p:spPr>
          <a:xfrm>
            <a:off x="457200" y="4912883"/>
            <a:ext cx="7929154" cy="1569660"/>
          </a:xfrm>
          <a:prstGeom prst="rect">
            <a:avLst/>
          </a:prstGeom>
          <a:noFill/>
        </p:spPr>
        <p:txBody>
          <a:bodyPr wrap="square" rtlCol="0">
            <a:spAutoFit/>
          </a:bodyPr>
          <a:lstStyle/>
          <a:p>
            <a:r>
              <a:rPr lang="en-US" sz="4800" dirty="0">
                <a:latin typeface="Comic Sans MS" panose="030F0702030302020204" pitchFamily="66" charset="0"/>
              </a:rPr>
              <a:t>My dog is ______ than her dog.</a:t>
            </a:r>
          </a:p>
        </p:txBody>
      </p:sp>
      <p:sp>
        <p:nvSpPr>
          <p:cNvPr id="7" name="TextBox 6">
            <a:extLst>
              <a:ext uri="{FF2B5EF4-FFF2-40B4-BE49-F238E27FC236}">
                <a16:creationId xmlns:a16="http://schemas.microsoft.com/office/drawing/2014/main" id="{FC7B9780-9DF2-4074-9313-91581B45A981}"/>
              </a:ext>
            </a:extLst>
          </p:cNvPr>
          <p:cNvSpPr txBox="1"/>
          <p:nvPr/>
        </p:nvSpPr>
        <p:spPr>
          <a:xfrm>
            <a:off x="4572000" y="1648229"/>
            <a:ext cx="4114800" cy="1323439"/>
          </a:xfrm>
          <a:prstGeom prst="rect">
            <a:avLst/>
          </a:prstGeom>
          <a:noFill/>
        </p:spPr>
        <p:txBody>
          <a:bodyPr wrap="square" rtlCol="0">
            <a:spAutoFit/>
          </a:bodyPr>
          <a:lstStyle/>
          <a:p>
            <a:r>
              <a:rPr lang="en-US" sz="8000" dirty="0">
                <a:solidFill>
                  <a:srgbClr val="0070C0"/>
                </a:solidFill>
                <a:latin typeface="Comic Sans MS" panose="030F0702030302020204" pitchFamily="66" charset="0"/>
              </a:rPr>
              <a:t>bigger</a:t>
            </a:r>
          </a:p>
        </p:txBody>
      </p:sp>
      <p:sp>
        <p:nvSpPr>
          <p:cNvPr id="45" name="TextBox 44">
            <a:extLst>
              <a:ext uri="{FF2B5EF4-FFF2-40B4-BE49-F238E27FC236}">
                <a16:creationId xmlns:a16="http://schemas.microsoft.com/office/drawing/2014/main" id="{9F182214-7EF6-4BF5-8F84-5D5147F98225}"/>
              </a:ext>
            </a:extLst>
          </p:cNvPr>
          <p:cNvSpPr txBox="1"/>
          <p:nvPr/>
        </p:nvSpPr>
        <p:spPr>
          <a:xfrm>
            <a:off x="4604656" y="2971668"/>
            <a:ext cx="4114800" cy="1323439"/>
          </a:xfrm>
          <a:prstGeom prst="rect">
            <a:avLst/>
          </a:prstGeom>
          <a:noFill/>
        </p:spPr>
        <p:txBody>
          <a:bodyPr wrap="square" rtlCol="0">
            <a:spAutoFit/>
          </a:bodyPr>
          <a:lstStyle/>
          <a:p>
            <a:r>
              <a:rPr lang="en-US" sz="8000" dirty="0">
                <a:solidFill>
                  <a:srgbClr val="00B050"/>
                </a:solidFill>
                <a:latin typeface="Comic Sans MS" panose="030F0702030302020204" pitchFamily="66" charset="0"/>
              </a:rPr>
              <a:t>biggest</a:t>
            </a:r>
          </a:p>
        </p:txBody>
      </p:sp>
      <p:sp>
        <p:nvSpPr>
          <p:cNvPr id="46" name="TextBox 45">
            <a:extLst>
              <a:ext uri="{FF2B5EF4-FFF2-40B4-BE49-F238E27FC236}">
                <a16:creationId xmlns:a16="http://schemas.microsoft.com/office/drawing/2014/main" id="{94C01D02-9253-4DA3-966E-53BEF58222D6}"/>
              </a:ext>
            </a:extLst>
          </p:cNvPr>
          <p:cNvSpPr txBox="1"/>
          <p:nvPr/>
        </p:nvSpPr>
        <p:spPr>
          <a:xfrm>
            <a:off x="3663746" y="4866716"/>
            <a:ext cx="2306748" cy="830997"/>
          </a:xfrm>
          <a:prstGeom prst="rect">
            <a:avLst/>
          </a:prstGeom>
          <a:noFill/>
        </p:spPr>
        <p:txBody>
          <a:bodyPr wrap="square" rtlCol="0">
            <a:spAutoFit/>
          </a:bodyPr>
          <a:lstStyle/>
          <a:p>
            <a:r>
              <a:rPr lang="en-US" sz="4800" dirty="0">
                <a:solidFill>
                  <a:srgbClr val="0070C0"/>
                </a:solidFill>
                <a:latin typeface="Comic Sans MS" panose="030F0702030302020204" pitchFamily="66" charset="0"/>
              </a:rPr>
              <a:t>bigger</a:t>
            </a:r>
          </a:p>
        </p:txBody>
      </p:sp>
    </p:spTree>
    <p:custDataLst>
      <p:tags r:id="rId1"/>
    </p:custDataLst>
    <p:extLst>
      <p:ext uri="{BB962C8B-B14F-4D97-AF65-F5344CB8AC3E}">
        <p14:creationId xmlns:p14="http://schemas.microsoft.com/office/powerpoint/2010/main" val="244923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45"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a:xfrm>
            <a:off x="483326" y="163452"/>
            <a:ext cx="8229600" cy="1143000"/>
          </a:xfrm>
        </p:spPr>
        <p:txBody>
          <a:bodyPr>
            <a:normAutofit/>
          </a:bodyPr>
          <a:lstStyle/>
          <a:p>
            <a:pPr marL="0" marR="0">
              <a:lnSpc>
                <a:spcPct val="115000"/>
              </a:lnSpc>
              <a:spcBef>
                <a:spcPts val="0"/>
              </a:spcBef>
              <a:spcAft>
                <a:spcPts val="1000"/>
              </a:spcAft>
            </a:pPr>
            <a:r>
              <a:rPr lang="en-US" sz="4400" b="1" dirty="0">
                <a:effectLst/>
                <a:latin typeface="Comic Sans MS" panose="030F0702030302020204" pitchFamily="66" charset="0"/>
                <a:ea typeface="Calibri" panose="020F0502020204030204" pitchFamily="34" charset="0"/>
                <a:cs typeface="Calibri" panose="020F0502020204030204" pitchFamily="34" charset="0"/>
              </a:rPr>
              <a:t>Speedy er and </a:t>
            </a:r>
            <a:r>
              <a:rPr lang="en-US" sz="4400" b="1" dirty="0" err="1">
                <a:effectLst/>
                <a:latin typeface="Comic Sans MS" panose="030F0702030302020204" pitchFamily="66" charset="0"/>
                <a:ea typeface="Calibri" panose="020F0502020204030204" pitchFamily="34" charset="0"/>
                <a:cs typeface="Calibri" panose="020F0502020204030204" pitchFamily="34" charset="0"/>
              </a:rPr>
              <a:t>est</a:t>
            </a:r>
            <a:r>
              <a:rPr lang="en-US" sz="4400" b="1" dirty="0">
                <a:effectLst/>
                <a:latin typeface="Comic Sans MS" panose="030F0702030302020204" pitchFamily="66" charset="0"/>
                <a:ea typeface="Calibri" panose="020F0502020204030204" pitchFamily="34" charset="0"/>
                <a:cs typeface="Calibri" panose="020F0502020204030204" pitchFamily="34" charset="0"/>
              </a:rPr>
              <a:t> Practice</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a:extLst>
              <a:ext uri="{FF2B5EF4-FFF2-40B4-BE49-F238E27FC236}">
                <a16:creationId xmlns:a16="http://schemas.microsoft.com/office/drawing/2014/main" id="{384DBC27-704C-4A1B-9E9F-F600EDA469AB}"/>
              </a:ext>
            </a:extLst>
          </p:cNvPr>
          <p:cNvPicPr>
            <a:picLocks noChangeAspect="1" noChangeArrowheads="1"/>
          </p:cNvPicPr>
          <p:nvPr/>
        </p:nvPicPr>
        <p:blipFill>
          <a:blip r:embed="rId4"/>
          <a:srcRect/>
          <a:stretch/>
        </p:blipFill>
        <p:spPr bwMode="auto">
          <a:xfrm>
            <a:off x="1410285" y="1464311"/>
            <a:ext cx="2055445" cy="30495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1BD5F00-D4F2-46EE-B089-C0D57455CF43}"/>
              </a:ext>
            </a:extLst>
          </p:cNvPr>
          <p:cNvSpPr txBox="1"/>
          <p:nvPr/>
        </p:nvSpPr>
        <p:spPr>
          <a:xfrm>
            <a:off x="457200" y="4912883"/>
            <a:ext cx="8262256" cy="1569660"/>
          </a:xfrm>
          <a:prstGeom prst="rect">
            <a:avLst/>
          </a:prstGeom>
          <a:noFill/>
        </p:spPr>
        <p:txBody>
          <a:bodyPr wrap="square" rtlCol="0">
            <a:spAutoFit/>
          </a:bodyPr>
          <a:lstStyle/>
          <a:p>
            <a:r>
              <a:rPr lang="en-US" sz="4800" dirty="0">
                <a:latin typeface="Comic Sans MS" panose="030F0702030302020204" pitchFamily="66" charset="0"/>
              </a:rPr>
              <a:t>Lilly is the _______ runner in our class.</a:t>
            </a:r>
          </a:p>
        </p:txBody>
      </p:sp>
      <p:sp>
        <p:nvSpPr>
          <p:cNvPr id="7" name="TextBox 6">
            <a:extLst>
              <a:ext uri="{FF2B5EF4-FFF2-40B4-BE49-F238E27FC236}">
                <a16:creationId xmlns:a16="http://schemas.microsoft.com/office/drawing/2014/main" id="{FC7B9780-9DF2-4074-9313-91581B45A981}"/>
              </a:ext>
            </a:extLst>
          </p:cNvPr>
          <p:cNvSpPr txBox="1"/>
          <p:nvPr/>
        </p:nvSpPr>
        <p:spPr>
          <a:xfrm>
            <a:off x="4572000" y="1648229"/>
            <a:ext cx="4114800" cy="1323439"/>
          </a:xfrm>
          <a:prstGeom prst="rect">
            <a:avLst/>
          </a:prstGeom>
          <a:noFill/>
        </p:spPr>
        <p:txBody>
          <a:bodyPr wrap="square" rtlCol="0">
            <a:spAutoFit/>
          </a:bodyPr>
          <a:lstStyle/>
          <a:p>
            <a:r>
              <a:rPr lang="en-US" sz="8000" dirty="0">
                <a:solidFill>
                  <a:srgbClr val="0070C0"/>
                </a:solidFill>
                <a:latin typeface="Comic Sans MS" panose="030F0702030302020204" pitchFamily="66" charset="0"/>
              </a:rPr>
              <a:t>faster</a:t>
            </a:r>
          </a:p>
        </p:txBody>
      </p:sp>
      <p:sp>
        <p:nvSpPr>
          <p:cNvPr id="45" name="TextBox 44">
            <a:extLst>
              <a:ext uri="{FF2B5EF4-FFF2-40B4-BE49-F238E27FC236}">
                <a16:creationId xmlns:a16="http://schemas.microsoft.com/office/drawing/2014/main" id="{9F182214-7EF6-4BF5-8F84-5D5147F98225}"/>
              </a:ext>
            </a:extLst>
          </p:cNvPr>
          <p:cNvSpPr txBox="1"/>
          <p:nvPr/>
        </p:nvSpPr>
        <p:spPr>
          <a:xfrm>
            <a:off x="4604656" y="2971668"/>
            <a:ext cx="4114800" cy="1323439"/>
          </a:xfrm>
          <a:prstGeom prst="rect">
            <a:avLst/>
          </a:prstGeom>
          <a:noFill/>
        </p:spPr>
        <p:txBody>
          <a:bodyPr wrap="square" rtlCol="0">
            <a:spAutoFit/>
          </a:bodyPr>
          <a:lstStyle/>
          <a:p>
            <a:r>
              <a:rPr lang="en-US" sz="8000" dirty="0">
                <a:solidFill>
                  <a:srgbClr val="00B050"/>
                </a:solidFill>
                <a:latin typeface="Comic Sans MS" panose="030F0702030302020204" pitchFamily="66" charset="0"/>
              </a:rPr>
              <a:t>fastest</a:t>
            </a:r>
          </a:p>
        </p:txBody>
      </p:sp>
      <p:sp>
        <p:nvSpPr>
          <p:cNvPr id="46" name="TextBox 45">
            <a:extLst>
              <a:ext uri="{FF2B5EF4-FFF2-40B4-BE49-F238E27FC236}">
                <a16:creationId xmlns:a16="http://schemas.microsoft.com/office/drawing/2014/main" id="{94C01D02-9253-4DA3-966E-53BEF58222D6}"/>
              </a:ext>
            </a:extLst>
          </p:cNvPr>
          <p:cNvSpPr txBox="1"/>
          <p:nvPr/>
        </p:nvSpPr>
        <p:spPr>
          <a:xfrm>
            <a:off x="3663746" y="4813324"/>
            <a:ext cx="2683266" cy="830997"/>
          </a:xfrm>
          <a:prstGeom prst="rect">
            <a:avLst/>
          </a:prstGeom>
          <a:noFill/>
        </p:spPr>
        <p:txBody>
          <a:bodyPr wrap="square" rtlCol="0">
            <a:spAutoFit/>
          </a:bodyPr>
          <a:lstStyle/>
          <a:p>
            <a:r>
              <a:rPr lang="en-US" sz="4800" dirty="0">
                <a:solidFill>
                  <a:srgbClr val="00B050"/>
                </a:solidFill>
                <a:latin typeface="Comic Sans MS" panose="030F0702030302020204" pitchFamily="66" charset="0"/>
              </a:rPr>
              <a:t>fastest</a:t>
            </a:r>
          </a:p>
        </p:txBody>
      </p:sp>
    </p:spTree>
    <p:custDataLst>
      <p:tags r:id="rId1"/>
    </p:custDataLst>
    <p:extLst>
      <p:ext uri="{BB962C8B-B14F-4D97-AF65-F5344CB8AC3E}">
        <p14:creationId xmlns:p14="http://schemas.microsoft.com/office/powerpoint/2010/main" val="269134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45"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a:xfrm>
            <a:off x="483326" y="163452"/>
            <a:ext cx="8229600" cy="1143000"/>
          </a:xfrm>
        </p:spPr>
        <p:txBody>
          <a:bodyPr>
            <a:normAutofit/>
          </a:bodyPr>
          <a:lstStyle/>
          <a:p>
            <a:pPr marL="0" marR="0">
              <a:lnSpc>
                <a:spcPct val="115000"/>
              </a:lnSpc>
              <a:spcBef>
                <a:spcPts val="0"/>
              </a:spcBef>
              <a:spcAft>
                <a:spcPts val="1000"/>
              </a:spcAft>
            </a:pPr>
            <a:r>
              <a:rPr lang="en-US" sz="4400" b="1" dirty="0">
                <a:effectLst/>
                <a:latin typeface="Comic Sans MS" panose="030F0702030302020204" pitchFamily="66" charset="0"/>
                <a:ea typeface="Calibri" panose="020F0502020204030204" pitchFamily="34" charset="0"/>
                <a:cs typeface="Calibri" panose="020F0502020204030204" pitchFamily="34" charset="0"/>
              </a:rPr>
              <a:t>Rushed er and </a:t>
            </a:r>
            <a:r>
              <a:rPr lang="en-US" sz="4400" b="1" dirty="0" err="1">
                <a:effectLst/>
                <a:latin typeface="Comic Sans MS" panose="030F0702030302020204" pitchFamily="66" charset="0"/>
                <a:ea typeface="Calibri" panose="020F0502020204030204" pitchFamily="34" charset="0"/>
                <a:cs typeface="Calibri" panose="020F0502020204030204" pitchFamily="34" charset="0"/>
              </a:rPr>
              <a:t>est</a:t>
            </a:r>
            <a:r>
              <a:rPr lang="en-US" sz="4400" b="1" dirty="0">
                <a:effectLst/>
                <a:latin typeface="Comic Sans MS" panose="030F0702030302020204" pitchFamily="66" charset="0"/>
                <a:ea typeface="Calibri" panose="020F0502020204030204" pitchFamily="34" charset="0"/>
                <a:cs typeface="Calibri" panose="020F0502020204030204" pitchFamily="34" charset="0"/>
              </a:rPr>
              <a:t> Practice</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a:extLst>
              <a:ext uri="{FF2B5EF4-FFF2-40B4-BE49-F238E27FC236}">
                <a16:creationId xmlns:a16="http://schemas.microsoft.com/office/drawing/2014/main" id="{384DBC27-704C-4A1B-9E9F-F600EDA469AB}"/>
              </a:ext>
            </a:extLst>
          </p:cNvPr>
          <p:cNvPicPr>
            <a:picLocks noChangeAspect="1" noChangeArrowheads="1"/>
          </p:cNvPicPr>
          <p:nvPr/>
        </p:nvPicPr>
        <p:blipFill>
          <a:blip r:embed="rId4"/>
          <a:srcRect/>
          <a:stretch/>
        </p:blipFill>
        <p:spPr bwMode="auto">
          <a:xfrm>
            <a:off x="753035" y="1301303"/>
            <a:ext cx="3200400" cy="3200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1BD5F00-D4F2-46EE-B089-C0D57455CF43}"/>
              </a:ext>
            </a:extLst>
          </p:cNvPr>
          <p:cNvSpPr txBox="1"/>
          <p:nvPr/>
        </p:nvSpPr>
        <p:spPr>
          <a:xfrm>
            <a:off x="457200" y="4912883"/>
            <a:ext cx="8262256" cy="1569660"/>
          </a:xfrm>
          <a:prstGeom prst="rect">
            <a:avLst/>
          </a:prstGeom>
          <a:noFill/>
        </p:spPr>
        <p:txBody>
          <a:bodyPr wrap="square" rtlCol="0">
            <a:spAutoFit/>
          </a:bodyPr>
          <a:lstStyle/>
          <a:p>
            <a:r>
              <a:rPr lang="en-US" sz="4800" dirty="0">
                <a:latin typeface="Comic Sans MS" panose="030F0702030302020204" pitchFamily="66" charset="0"/>
              </a:rPr>
              <a:t>I jumped the _______ in the contest.</a:t>
            </a:r>
          </a:p>
        </p:txBody>
      </p:sp>
      <p:sp>
        <p:nvSpPr>
          <p:cNvPr id="7" name="TextBox 6">
            <a:extLst>
              <a:ext uri="{FF2B5EF4-FFF2-40B4-BE49-F238E27FC236}">
                <a16:creationId xmlns:a16="http://schemas.microsoft.com/office/drawing/2014/main" id="{FC7B9780-9DF2-4074-9313-91581B45A981}"/>
              </a:ext>
            </a:extLst>
          </p:cNvPr>
          <p:cNvSpPr txBox="1"/>
          <p:nvPr/>
        </p:nvSpPr>
        <p:spPr>
          <a:xfrm>
            <a:off x="4572000" y="1648229"/>
            <a:ext cx="4114800" cy="1323439"/>
          </a:xfrm>
          <a:prstGeom prst="rect">
            <a:avLst/>
          </a:prstGeom>
          <a:noFill/>
        </p:spPr>
        <p:txBody>
          <a:bodyPr wrap="square" rtlCol="0">
            <a:spAutoFit/>
          </a:bodyPr>
          <a:lstStyle/>
          <a:p>
            <a:r>
              <a:rPr lang="en-US" sz="8000" dirty="0">
                <a:solidFill>
                  <a:srgbClr val="0070C0"/>
                </a:solidFill>
                <a:latin typeface="Comic Sans MS" panose="030F0702030302020204" pitchFamily="66" charset="0"/>
              </a:rPr>
              <a:t>higher</a:t>
            </a:r>
          </a:p>
        </p:txBody>
      </p:sp>
      <p:sp>
        <p:nvSpPr>
          <p:cNvPr id="45" name="TextBox 44">
            <a:extLst>
              <a:ext uri="{FF2B5EF4-FFF2-40B4-BE49-F238E27FC236}">
                <a16:creationId xmlns:a16="http://schemas.microsoft.com/office/drawing/2014/main" id="{9F182214-7EF6-4BF5-8F84-5D5147F98225}"/>
              </a:ext>
            </a:extLst>
          </p:cNvPr>
          <p:cNvSpPr txBox="1"/>
          <p:nvPr/>
        </p:nvSpPr>
        <p:spPr>
          <a:xfrm>
            <a:off x="4604656" y="2971668"/>
            <a:ext cx="4114800" cy="1323439"/>
          </a:xfrm>
          <a:prstGeom prst="rect">
            <a:avLst/>
          </a:prstGeom>
          <a:noFill/>
        </p:spPr>
        <p:txBody>
          <a:bodyPr wrap="square" rtlCol="0">
            <a:spAutoFit/>
          </a:bodyPr>
          <a:lstStyle/>
          <a:p>
            <a:r>
              <a:rPr lang="en-US" sz="8000" dirty="0">
                <a:solidFill>
                  <a:srgbClr val="00B050"/>
                </a:solidFill>
                <a:latin typeface="Comic Sans MS" panose="030F0702030302020204" pitchFamily="66" charset="0"/>
              </a:rPr>
              <a:t>highest</a:t>
            </a:r>
          </a:p>
        </p:txBody>
      </p:sp>
      <p:sp>
        <p:nvSpPr>
          <p:cNvPr id="46" name="TextBox 45">
            <a:extLst>
              <a:ext uri="{FF2B5EF4-FFF2-40B4-BE49-F238E27FC236}">
                <a16:creationId xmlns:a16="http://schemas.microsoft.com/office/drawing/2014/main" id="{94C01D02-9253-4DA3-966E-53BEF58222D6}"/>
              </a:ext>
            </a:extLst>
          </p:cNvPr>
          <p:cNvSpPr txBox="1"/>
          <p:nvPr/>
        </p:nvSpPr>
        <p:spPr>
          <a:xfrm>
            <a:off x="4604656" y="4859731"/>
            <a:ext cx="2683266" cy="830997"/>
          </a:xfrm>
          <a:prstGeom prst="rect">
            <a:avLst/>
          </a:prstGeom>
          <a:noFill/>
        </p:spPr>
        <p:txBody>
          <a:bodyPr wrap="square" rtlCol="0">
            <a:spAutoFit/>
          </a:bodyPr>
          <a:lstStyle/>
          <a:p>
            <a:r>
              <a:rPr lang="en-US" sz="4800" dirty="0">
                <a:solidFill>
                  <a:srgbClr val="00B050"/>
                </a:solidFill>
                <a:latin typeface="Comic Sans MS" panose="030F0702030302020204" pitchFamily="66" charset="0"/>
              </a:rPr>
              <a:t>highest</a:t>
            </a:r>
          </a:p>
        </p:txBody>
      </p:sp>
    </p:spTree>
    <p:custDataLst>
      <p:tags r:id="rId1"/>
    </p:custDataLst>
    <p:extLst>
      <p:ext uri="{BB962C8B-B14F-4D97-AF65-F5344CB8AC3E}">
        <p14:creationId xmlns:p14="http://schemas.microsoft.com/office/powerpoint/2010/main" val="319638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a:xfrm>
            <a:off x="483326" y="163452"/>
            <a:ext cx="8229600" cy="1143000"/>
          </a:xfrm>
        </p:spPr>
        <p:txBody>
          <a:bodyPr>
            <a:normAutofit/>
          </a:bodyPr>
          <a:lstStyle/>
          <a:p>
            <a:pPr marL="0" marR="0">
              <a:lnSpc>
                <a:spcPct val="115000"/>
              </a:lnSpc>
              <a:spcBef>
                <a:spcPts val="0"/>
              </a:spcBef>
              <a:spcAft>
                <a:spcPts val="1000"/>
              </a:spcAft>
            </a:pPr>
            <a:r>
              <a:rPr lang="en-US" sz="4400" b="1" dirty="0">
                <a:effectLst/>
                <a:latin typeface="Comic Sans MS" panose="030F0702030302020204" pitchFamily="66" charset="0"/>
                <a:ea typeface="Calibri" panose="020F0502020204030204" pitchFamily="34" charset="0"/>
                <a:cs typeface="Calibri" panose="020F0502020204030204" pitchFamily="34" charset="0"/>
              </a:rPr>
              <a:t>Quicker er and </a:t>
            </a:r>
            <a:r>
              <a:rPr lang="en-US" sz="4400" b="1" dirty="0" err="1">
                <a:effectLst/>
                <a:latin typeface="Comic Sans MS" panose="030F0702030302020204" pitchFamily="66" charset="0"/>
                <a:ea typeface="Calibri" panose="020F0502020204030204" pitchFamily="34" charset="0"/>
                <a:cs typeface="Calibri" panose="020F0502020204030204" pitchFamily="34" charset="0"/>
              </a:rPr>
              <a:t>est</a:t>
            </a:r>
            <a:r>
              <a:rPr lang="en-US" sz="4400" b="1" dirty="0">
                <a:effectLst/>
                <a:latin typeface="Comic Sans MS" panose="030F0702030302020204" pitchFamily="66" charset="0"/>
                <a:ea typeface="Calibri" panose="020F0502020204030204" pitchFamily="34" charset="0"/>
                <a:cs typeface="Calibri" panose="020F0502020204030204" pitchFamily="34" charset="0"/>
              </a:rPr>
              <a:t> Practice</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a:extLst>
              <a:ext uri="{FF2B5EF4-FFF2-40B4-BE49-F238E27FC236}">
                <a16:creationId xmlns:a16="http://schemas.microsoft.com/office/drawing/2014/main" id="{384DBC27-704C-4A1B-9E9F-F600EDA469AB}"/>
              </a:ext>
            </a:extLst>
          </p:cNvPr>
          <p:cNvPicPr>
            <a:picLocks noChangeAspect="1" noChangeArrowheads="1"/>
          </p:cNvPicPr>
          <p:nvPr/>
        </p:nvPicPr>
        <p:blipFill>
          <a:blip r:embed="rId4"/>
          <a:srcRect/>
          <a:stretch/>
        </p:blipFill>
        <p:spPr bwMode="auto">
          <a:xfrm>
            <a:off x="753035" y="1577200"/>
            <a:ext cx="3200400" cy="26486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1BD5F00-D4F2-46EE-B089-C0D57455CF43}"/>
              </a:ext>
            </a:extLst>
          </p:cNvPr>
          <p:cNvSpPr txBox="1"/>
          <p:nvPr/>
        </p:nvSpPr>
        <p:spPr>
          <a:xfrm>
            <a:off x="457200" y="4912883"/>
            <a:ext cx="8262256" cy="1569660"/>
          </a:xfrm>
          <a:prstGeom prst="rect">
            <a:avLst/>
          </a:prstGeom>
          <a:noFill/>
        </p:spPr>
        <p:txBody>
          <a:bodyPr wrap="square" rtlCol="0">
            <a:spAutoFit/>
          </a:bodyPr>
          <a:lstStyle/>
          <a:p>
            <a:r>
              <a:rPr lang="en-US" sz="4800" dirty="0">
                <a:latin typeface="Comic Sans MS" panose="030F0702030302020204" pitchFamily="66" charset="0"/>
              </a:rPr>
              <a:t>Winter is ______ than summer.</a:t>
            </a:r>
          </a:p>
        </p:txBody>
      </p:sp>
      <p:sp>
        <p:nvSpPr>
          <p:cNvPr id="7" name="TextBox 6">
            <a:extLst>
              <a:ext uri="{FF2B5EF4-FFF2-40B4-BE49-F238E27FC236}">
                <a16:creationId xmlns:a16="http://schemas.microsoft.com/office/drawing/2014/main" id="{FC7B9780-9DF2-4074-9313-91581B45A981}"/>
              </a:ext>
            </a:extLst>
          </p:cNvPr>
          <p:cNvSpPr txBox="1"/>
          <p:nvPr/>
        </p:nvSpPr>
        <p:spPr>
          <a:xfrm>
            <a:off x="4572000" y="1648229"/>
            <a:ext cx="4114800" cy="1323439"/>
          </a:xfrm>
          <a:prstGeom prst="rect">
            <a:avLst/>
          </a:prstGeom>
          <a:noFill/>
        </p:spPr>
        <p:txBody>
          <a:bodyPr wrap="square" rtlCol="0">
            <a:spAutoFit/>
          </a:bodyPr>
          <a:lstStyle/>
          <a:p>
            <a:r>
              <a:rPr lang="en-US" sz="8000" dirty="0">
                <a:solidFill>
                  <a:srgbClr val="0070C0"/>
                </a:solidFill>
                <a:latin typeface="Comic Sans MS" panose="030F0702030302020204" pitchFamily="66" charset="0"/>
              </a:rPr>
              <a:t>colder</a:t>
            </a:r>
          </a:p>
        </p:txBody>
      </p:sp>
      <p:sp>
        <p:nvSpPr>
          <p:cNvPr id="45" name="TextBox 44">
            <a:extLst>
              <a:ext uri="{FF2B5EF4-FFF2-40B4-BE49-F238E27FC236}">
                <a16:creationId xmlns:a16="http://schemas.microsoft.com/office/drawing/2014/main" id="{9F182214-7EF6-4BF5-8F84-5D5147F98225}"/>
              </a:ext>
            </a:extLst>
          </p:cNvPr>
          <p:cNvSpPr txBox="1"/>
          <p:nvPr/>
        </p:nvSpPr>
        <p:spPr>
          <a:xfrm>
            <a:off x="4604656" y="2971668"/>
            <a:ext cx="4114800" cy="1323439"/>
          </a:xfrm>
          <a:prstGeom prst="rect">
            <a:avLst/>
          </a:prstGeom>
          <a:noFill/>
        </p:spPr>
        <p:txBody>
          <a:bodyPr wrap="square" rtlCol="0">
            <a:spAutoFit/>
          </a:bodyPr>
          <a:lstStyle/>
          <a:p>
            <a:r>
              <a:rPr lang="en-US" sz="8000" dirty="0">
                <a:solidFill>
                  <a:srgbClr val="00B050"/>
                </a:solidFill>
                <a:latin typeface="Comic Sans MS" panose="030F0702030302020204" pitchFamily="66" charset="0"/>
              </a:rPr>
              <a:t>coldest</a:t>
            </a:r>
          </a:p>
        </p:txBody>
      </p:sp>
      <p:sp>
        <p:nvSpPr>
          <p:cNvPr id="46" name="TextBox 45">
            <a:extLst>
              <a:ext uri="{FF2B5EF4-FFF2-40B4-BE49-F238E27FC236}">
                <a16:creationId xmlns:a16="http://schemas.microsoft.com/office/drawing/2014/main" id="{94C01D02-9253-4DA3-966E-53BEF58222D6}"/>
              </a:ext>
            </a:extLst>
          </p:cNvPr>
          <p:cNvSpPr txBox="1"/>
          <p:nvPr/>
        </p:nvSpPr>
        <p:spPr>
          <a:xfrm>
            <a:off x="3501997" y="4772784"/>
            <a:ext cx="2683266" cy="830997"/>
          </a:xfrm>
          <a:prstGeom prst="rect">
            <a:avLst/>
          </a:prstGeom>
          <a:noFill/>
        </p:spPr>
        <p:txBody>
          <a:bodyPr wrap="square" rtlCol="0">
            <a:spAutoFit/>
          </a:bodyPr>
          <a:lstStyle/>
          <a:p>
            <a:r>
              <a:rPr lang="en-US" sz="4800" dirty="0">
                <a:solidFill>
                  <a:srgbClr val="0070C0"/>
                </a:solidFill>
                <a:latin typeface="Comic Sans MS" panose="030F0702030302020204" pitchFamily="66" charset="0"/>
              </a:rPr>
              <a:t>colder</a:t>
            </a:r>
          </a:p>
        </p:txBody>
      </p:sp>
    </p:spTree>
    <p:custDataLst>
      <p:tags r:id="rId1"/>
    </p:custDataLst>
    <p:extLst>
      <p:ext uri="{BB962C8B-B14F-4D97-AF65-F5344CB8AC3E}">
        <p14:creationId xmlns:p14="http://schemas.microsoft.com/office/powerpoint/2010/main" val="367706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normAutofit fontScale="90000"/>
          </a:bodyPr>
          <a:lstStyle/>
          <a:p>
            <a:pPr marL="0" marR="0">
              <a:lnSpc>
                <a:spcPct val="115000"/>
              </a:lnSpc>
              <a:spcBef>
                <a:spcPts val="0"/>
              </a:spcBef>
              <a:spcAft>
                <a:spcPts val="1000"/>
              </a:spcAft>
            </a:pPr>
            <a:r>
              <a:rPr lang="en-US" sz="4400" b="1" dirty="0">
                <a:effectLst/>
                <a:latin typeface="Comic Sans MS" panose="030F0702030302020204" pitchFamily="66" charset="0"/>
                <a:ea typeface="Calibri" panose="020F0502020204030204" pitchFamily="34" charset="0"/>
                <a:cs typeface="Calibri" panose="020F0502020204030204" pitchFamily="34" charset="0"/>
              </a:rPr>
              <a:t>High Speed Sight Word Review</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04ABEE5-A0C4-4787-B264-7C171C26C722}"/>
              </a:ext>
            </a:extLst>
          </p:cNvPr>
          <p:cNvSpPr txBox="1"/>
          <p:nvPr/>
        </p:nvSpPr>
        <p:spPr>
          <a:xfrm>
            <a:off x="947854" y="1849458"/>
            <a:ext cx="3624146" cy="1569660"/>
          </a:xfrm>
          <a:prstGeom prst="rect">
            <a:avLst/>
          </a:prstGeom>
          <a:noFill/>
        </p:spPr>
        <p:txBody>
          <a:bodyPr wrap="square" rtlCol="0">
            <a:spAutoFit/>
          </a:bodyPr>
          <a:lstStyle/>
          <a:p>
            <a:r>
              <a:rPr lang="en-US" sz="9600" dirty="0">
                <a:latin typeface="Comic Sans MS" panose="030F0702030302020204" pitchFamily="66" charset="0"/>
              </a:rPr>
              <a:t>their</a:t>
            </a:r>
          </a:p>
        </p:txBody>
      </p:sp>
      <p:sp>
        <p:nvSpPr>
          <p:cNvPr id="5" name="TextBox 4">
            <a:extLst>
              <a:ext uri="{FF2B5EF4-FFF2-40B4-BE49-F238E27FC236}">
                <a16:creationId xmlns:a16="http://schemas.microsoft.com/office/drawing/2014/main" id="{6DA12F86-56F3-4846-994C-5117A2B77573}"/>
              </a:ext>
            </a:extLst>
          </p:cNvPr>
          <p:cNvSpPr txBox="1"/>
          <p:nvPr/>
        </p:nvSpPr>
        <p:spPr>
          <a:xfrm>
            <a:off x="1297476" y="3850938"/>
            <a:ext cx="2924899" cy="1569660"/>
          </a:xfrm>
          <a:prstGeom prst="rect">
            <a:avLst/>
          </a:prstGeom>
          <a:noFill/>
        </p:spPr>
        <p:txBody>
          <a:bodyPr wrap="square" rtlCol="0">
            <a:spAutoFit/>
          </a:bodyPr>
          <a:lstStyle/>
          <a:p>
            <a:r>
              <a:rPr lang="en-US" sz="9600" dirty="0">
                <a:latin typeface="Comic Sans MS" panose="030F0702030302020204" pitchFamily="66" charset="0"/>
              </a:rPr>
              <a:t>own</a:t>
            </a:r>
          </a:p>
        </p:txBody>
      </p:sp>
      <p:sp>
        <p:nvSpPr>
          <p:cNvPr id="6" name="TextBox 5">
            <a:extLst>
              <a:ext uri="{FF2B5EF4-FFF2-40B4-BE49-F238E27FC236}">
                <a16:creationId xmlns:a16="http://schemas.microsoft.com/office/drawing/2014/main" id="{B8CF860A-BB47-44A1-9902-8BB70E73F886}"/>
              </a:ext>
            </a:extLst>
          </p:cNvPr>
          <p:cNvSpPr txBox="1"/>
          <p:nvPr/>
        </p:nvSpPr>
        <p:spPr>
          <a:xfrm>
            <a:off x="5062654" y="1870202"/>
            <a:ext cx="3624146" cy="1569660"/>
          </a:xfrm>
          <a:prstGeom prst="rect">
            <a:avLst/>
          </a:prstGeom>
          <a:noFill/>
        </p:spPr>
        <p:txBody>
          <a:bodyPr wrap="square" rtlCol="0">
            <a:spAutoFit/>
          </a:bodyPr>
          <a:lstStyle/>
          <a:p>
            <a:r>
              <a:rPr lang="en-US" sz="9600" dirty="0">
                <a:latin typeface="Comic Sans MS" panose="030F0702030302020204" pitchFamily="66" charset="0"/>
              </a:rPr>
              <a:t>five</a:t>
            </a:r>
          </a:p>
        </p:txBody>
      </p:sp>
      <p:sp>
        <p:nvSpPr>
          <p:cNvPr id="8" name="TextBox 7">
            <a:extLst>
              <a:ext uri="{FF2B5EF4-FFF2-40B4-BE49-F238E27FC236}">
                <a16:creationId xmlns:a16="http://schemas.microsoft.com/office/drawing/2014/main" id="{8F8EBFF5-B296-4534-8D83-D97C81310A11}"/>
              </a:ext>
            </a:extLst>
          </p:cNvPr>
          <p:cNvSpPr txBox="1"/>
          <p:nvPr/>
        </p:nvSpPr>
        <p:spPr>
          <a:xfrm>
            <a:off x="4921626" y="3850938"/>
            <a:ext cx="4903695" cy="1569660"/>
          </a:xfrm>
          <a:prstGeom prst="rect">
            <a:avLst/>
          </a:prstGeom>
          <a:noFill/>
        </p:spPr>
        <p:txBody>
          <a:bodyPr wrap="square" rtlCol="0">
            <a:spAutoFit/>
          </a:bodyPr>
          <a:lstStyle/>
          <a:p>
            <a:r>
              <a:rPr lang="en-US" sz="9600" dirty="0">
                <a:latin typeface="Comic Sans MS" panose="030F0702030302020204" pitchFamily="66" charset="0"/>
              </a:rPr>
              <a:t>hold</a:t>
            </a:r>
          </a:p>
        </p:txBody>
      </p:sp>
    </p:spTree>
    <p:custDataLst>
      <p:tags r:id="rId1"/>
    </p:custDataLst>
    <p:extLst>
      <p:ext uri="{BB962C8B-B14F-4D97-AF65-F5344CB8AC3E}">
        <p14:creationId xmlns:p14="http://schemas.microsoft.com/office/powerpoint/2010/main" val="108927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normAutofit fontScale="90000"/>
          </a:bodyPr>
          <a:lstStyle/>
          <a:p>
            <a:pPr marL="0" marR="0">
              <a:lnSpc>
                <a:spcPct val="115000"/>
              </a:lnSpc>
              <a:spcBef>
                <a:spcPts val="0"/>
              </a:spcBef>
              <a:spcAft>
                <a:spcPts val="1000"/>
              </a:spcAft>
            </a:pPr>
            <a:r>
              <a:rPr lang="en-US" sz="4400" b="1" dirty="0">
                <a:effectLst/>
                <a:latin typeface="Comic Sans MS" panose="030F0702030302020204" pitchFamily="66" charset="0"/>
                <a:ea typeface="Calibri" panose="020F0502020204030204" pitchFamily="34" charset="0"/>
                <a:cs typeface="Calibri" panose="020F0502020204030204" pitchFamily="34" charset="0"/>
              </a:rPr>
              <a:t>Lightening Sight Word Practice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04ABEE5-A0C4-4787-B264-7C171C26C722}"/>
              </a:ext>
            </a:extLst>
          </p:cNvPr>
          <p:cNvSpPr txBox="1"/>
          <p:nvPr/>
        </p:nvSpPr>
        <p:spPr>
          <a:xfrm>
            <a:off x="947854" y="1849458"/>
            <a:ext cx="3624146" cy="1569660"/>
          </a:xfrm>
          <a:prstGeom prst="rect">
            <a:avLst/>
          </a:prstGeom>
          <a:noFill/>
        </p:spPr>
        <p:txBody>
          <a:bodyPr wrap="square" rtlCol="0">
            <a:spAutoFit/>
          </a:bodyPr>
          <a:lstStyle/>
          <a:p>
            <a:r>
              <a:rPr lang="en-US" sz="9600" dirty="0">
                <a:latin typeface="Comic Sans MS" panose="030F0702030302020204" pitchFamily="66" charset="0"/>
              </a:rPr>
              <a:t>their</a:t>
            </a:r>
          </a:p>
        </p:txBody>
      </p:sp>
      <p:sp>
        <p:nvSpPr>
          <p:cNvPr id="5" name="TextBox 4">
            <a:extLst>
              <a:ext uri="{FF2B5EF4-FFF2-40B4-BE49-F238E27FC236}">
                <a16:creationId xmlns:a16="http://schemas.microsoft.com/office/drawing/2014/main" id="{6DA12F86-56F3-4846-994C-5117A2B77573}"/>
              </a:ext>
            </a:extLst>
          </p:cNvPr>
          <p:cNvSpPr txBox="1"/>
          <p:nvPr/>
        </p:nvSpPr>
        <p:spPr>
          <a:xfrm>
            <a:off x="1297476" y="3850938"/>
            <a:ext cx="2924899" cy="1569660"/>
          </a:xfrm>
          <a:prstGeom prst="rect">
            <a:avLst/>
          </a:prstGeom>
          <a:noFill/>
        </p:spPr>
        <p:txBody>
          <a:bodyPr wrap="square" rtlCol="0">
            <a:spAutoFit/>
          </a:bodyPr>
          <a:lstStyle/>
          <a:p>
            <a:r>
              <a:rPr lang="en-US" sz="9600" dirty="0">
                <a:latin typeface="Comic Sans MS" panose="030F0702030302020204" pitchFamily="66" charset="0"/>
              </a:rPr>
              <a:t>own</a:t>
            </a:r>
          </a:p>
        </p:txBody>
      </p:sp>
      <p:sp>
        <p:nvSpPr>
          <p:cNvPr id="6" name="TextBox 5">
            <a:extLst>
              <a:ext uri="{FF2B5EF4-FFF2-40B4-BE49-F238E27FC236}">
                <a16:creationId xmlns:a16="http://schemas.microsoft.com/office/drawing/2014/main" id="{B8CF860A-BB47-44A1-9902-8BB70E73F886}"/>
              </a:ext>
            </a:extLst>
          </p:cNvPr>
          <p:cNvSpPr txBox="1"/>
          <p:nvPr/>
        </p:nvSpPr>
        <p:spPr>
          <a:xfrm>
            <a:off x="5062654" y="1870202"/>
            <a:ext cx="3624146" cy="1569660"/>
          </a:xfrm>
          <a:prstGeom prst="rect">
            <a:avLst/>
          </a:prstGeom>
          <a:noFill/>
        </p:spPr>
        <p:txBody>
          <a:bodyPr wrap="square" rtlCol="0">
            <a:spAutoFit/>
          </a:bodyPr>
          <a:lstStyle/>
          <a:p>
            <a:r>
              <a:rPr lang="en-US" sz="9600" dirty="0">
                <a:latin typeface="Comic Sans MS" panose="030F0702030302020204" pitchFamily="66" charset="0"/>
              </a:rPr>
              <a:t>five</a:t>
            </a:r>
          </a:p>
        </p:txBody>
      </p:sp>
      <p:sp>
        <p:nvSpPr>
          <p:cNvPr id="8" name="TextBox 7">
            <a:extLst>
              <a:ext uri="{FF2B5EF4-FFF2-40B4-BE49-F238E27FC236}">
                <a16:creationId xmlns:a16="http://schemas.microsoft.com/office/drawing/2014/main" id="{8F8EBFF5-B296-4534-8D83-D97C81310A11}"/>
              </a:ext>
            </a:extLst>
          </p:cNvPr>
          <p:cNvSpPr txBox="1"/>
          <p:nvPr/>
        </p:nvSpPr>
        <p:spPr>
          <a:xfrm>
            <a:off x="4921626" y="3850938"/>
            <a:ext cx="4903695" cy="1569660"/>
          </a:xfrm>
          <a:prstGeom prst="rect">
            <a:avLst/>
          </a:prstGeom>
          <a:noFill/>
        </p:spPr>
        <p:txBody>
          <a:bodyPr wrap="square" rtlCol="0">
            <a:spAutoFit/>
          </a:bodyPr>
          <a:lstStyle/>
          <a:p>
            <a:r>
              <a:rPr lang="en-US" sz="9600" dirty="0">
                <a:latin typeface="Comic Sans MS" panose="030F0702030302020204" pitchFamily="66" charset="0"/>
              </a:rPr>
              <a:t>hold</a:t>
            </a:r>
          </a:p>
        </p:txBody>
      </p:sp>
    </p:spTree>
    <p:custDataLst>
      <p:tags r:id="rId1"/>
    </p:custDataLst>
    <p:extLst>
      <p:ext uri="{BB962C8B-B14F-4D97-AF65-F5344CB8AC3E}">
        <p14:creationId xmlns:p14="http://schemas.microsoft.com/office/powerpoint/2010/main" val="242096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normAutofit/>
          </a:bodyPr>
          <a:lstStyle/>
          <a:p>
            <a:pPr>
              <a:lnSpc>
                <a:spcPct val="115000"/>
              </a:lnSpc>
              <a:spcBef>
                <a:spcPts val="0"/>
              </a:spcBef>
              <a:spcAft>
                <a:spcPts val="750"/>
              </a:spcAft>
            </a:pPr>
            <a:r>
              <a:rPr lang="en-US" b="1" dirty="0">
                <a:latin typeface="Comic Sans MS" panose="030F0702030302020204" pitchFamily="66" charset="0"/>
                <a:ea typeface="Calibri" panose="020F0502020204030204" pitchFamily="34" charset="0"/>
                <a:cs typeface="Calibri" panose="020F0502020204030204" pitchFamily="34" charset="0"/>
              </a:rPr>
              <a:t>Main Idea and Details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708C2D23-9A60-4BBA-96DC-672F0E106DB4}"/>
              </a:ext>
            </a:extLst>
          </p:cNvPr>
          <p:cNvSpPr/>
          <p:nvPr/>
        </p:nvSpPr>
        <p:spPr>
          <a:xfrm>
            <a:off x="334108" y="2939469"/>
            <a:ext cx="3727939" cy="857250"/>
          </a:xfrm>
          <a:prstGeom prst="rect">
            <a:avLst/>
          </a:prstGeom>
          <a:solidFill>
            <a:srgbClr val="A66BD3"/>
          </a:solidFill>
          <a:ln/>
        </p:spPr>
        <p:style>
          <a:lnRef idx="2">
            <a:schemeClr val="dk1"/>
          </a:lnRef>
          <a:fillRef idx="1">
            <a:schemeClr val="lt1"/>
          </a:fillRef>
          <a:effectRef idx="0">
            <a:schemeClr val="dk1"/>
          </a:effectRef>
          <a:fontRef idx="minor">
            <a:schemeClr val="dk1"/>
          </a:fontRef>
        </p:style>
        <p:txBody>
          <a:bodyPr rtlCol="0" anchor="ctr"/>
          <a:lstStyle/>
          <a:p>
            <a:pPr algn="ctr" defTabSz="685800">
              <a:defRPr/>
            </a:pPr>
            <a:r>
              <a:rPr lang="en-US" dirty="0">
                <a:solidFill>
                  <a:prstClr val="black"/>
                </a:solidFill>
                <a:latin typeface="Comic Sans MS" panose="030F0702030302020204" pitchFamily="66" charset="0"/>
              </a:rPr>
              <a:t>Detail</a:t>
            </a:r>
          </a:p>
        </p:txBody>
      </p:sp>
      <p:sp>
        <p:nvSpPr>
          <p:cNvPr id="11" name="Rectangle 10">
            <a:extLst>
              <a:ext uri="{FF2B5EF4-FFF2-40B4-BE49-F238E27FC236}">
                <a16:creationId xmlns:a16="http://schemas.microsoft.com/office/drawing/2014/main" id="{9763A7C7-19D6-426F-8F4B-F3EDF6BD6B9E}"/>
              </a:ext>
            </a:extLst>
          </p:cNvPr>
          <p:cNvSpPr/>
          <p:nvPr/>
        </p:nvSpPr>
        <p:spPr>
          <a:xfrm>
            <a:off x="4572000" y="2033402"/>
            <a:ext cx="3727939" cy="857250"/>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defTabSz="685800">
              <a:defRPr/>
            </a:pPr>
            <a:r>
              <a:rPr lang="en-US" dirty="0">
                <a:solidFill>
                  <a:prstClr val="black"/>
                </a:solidFill>
                <a:latin typeface="Comic Sans MS" panose="030F0702030302020204" pitchFamily="66" charset="0"/>
              </a:rPr>
              <a:t>Red foxes can run about 30 miles per hour.</a:t>
            </a:r>
          </a:p>
        </p:txBody>
      </p:sp>
      <p:sp>
        <p:nvSpPr>
          <p:cNvPr id="12" name="Rectangle 11">
            <a:extLst>
              <a:ext uri="{FF2B5EF4-FFF2-40B4-BE49-F238E27FC236}">
                <a16:creationId xmlns:a16="http://schemas.microsoft.com/office/drawing/2014/main" id="{527226E9-A8DB-4BDB-BDF5-7D919D1B38C8}"/>
              </a:ext>
            </a:extLst>
          </p:cNvPr>
          <p:cNvSpPr/>
          <p:nvPr/>
        </p:nvSpPr>
        <p:spPr>
          <a:xfrm>
            <a:off x="334107" y="3902227"/>
            <a:ext cx="3727939" cy="857250"/>
          </a:xfrm>
          <a:prstGeom prst="rect">
            <a:avLst/>
          </a:prstGeom>
          <a:solidFill>
            <a:srgbClr val="A66BD3"/>
          </a:solidFill>
          <a:ln/>
        </p:spPr>
        <p:style>
          <a:lnRef idx="2">
            <a:schemeClr val="dk1"/>
          </a:lnRef>
          <a:fillRef idx="1">
            <a:schemeClr val="lt1"/>
          </a:fillRef>
          <a:effectRef idx="0">
            <a:schemeClr val="dk1"/>
          </a:effectRef>
          <a:fontRef idx="minor">
            <a:schemeClr val="dk1"/>
          </a:fontRef>
        </p:style>
        <p:txBody>
          <a:bodyPr rtlCol="0" anchor="ctr"/>
          <a:lstStyle/>
          <a:p>
            <a:pPr algn="ctr" defTabSz="685800">
              <a:defRPr/>
            </a:pPr>
            <a:r>
              <a:rPr lang="en-US" dirty="0">
                <a:solidFill>
                  <a:prstClr val="black"/>
                </a:solidFill>
                <a:latin typeface="Comic Sans MS" panose="030F0702030302020204" pitchFamily="66" charset="0"/>
              </a:rPr>
              <a:t>Detail</a:t>
            </a:r>
          </a:p>
        </p:txBody>
      </p:sp>
      <p:sp>
        <p:nvSpPr>
          <p:cNvPr id="13" name="Rectangle 12">
            <a:extLst>
              <a:ext uri="{FF2B5EF4-FFF2-40B4-BE49-F238E27FC236}">
                <a16:creationId xmlns:a16="http://schemas.microsoft.com/office/drawing/2014/main" id="{8190A297-C565-41C5-8B54-908235B6320E}"/>
              </a:ext>
            </a:extLst>
          </p:cNvPr>
          <p:cNvSpPr/>
          <p:nvPr/>
        </p:nvSpPr>
        <p:spPr>
          <a:xfrm>
            <a:off x="334107" y="4937522"/>
            <a:ext cx="3727939" cy="857250"/>
          </a:xfrm>
          <a:prstGeom prst="rect">
            <a:avLst/>
          </a:prstGeom>
          <a:solidFill>
            <a:srgbClr val="A66BD3"/>
          </a:solidFill>
          <a:ln/>
        </p:spPr>
        <p:style>
          <a:lnRef idx="2">
            <a:schemeClr val="dk1"/>
          </a:lnRef>
          <a:fillRef idx="1">
            <a:schemeClr val="lt1"/>
          </a:fillRef>
          <a:effectRef idx="0">
            <a:schemeClr val="dk1"/>
          </a:effectRef>
          <a:fontRef idx="minor">
            <a:schemeClr val="dk1"/>
          </a:fontRef>
        </p:style>
        <p:txBody>
          <a:bodyPr rtlCol="0" anchor="ctr"/>
          <a:lstStyle/>
          <a:p>
            <a:pPr algn="ctr" defTabSz="685800">
              <a:defRPr/>
            </a:pPr>
            <a:r>
              <a:rPr lang="en-US" dirty="0">
                <a:solidFill>
                  <a:prstClr val="black"/>
                </a:solidFill>
                <a:latin typeface="Comic Sans MS" panose="030F0702030302020204" pitchFamily="66" charset="0"/>
              </a:rPr>
              <a:t>Detail</a:t>
            </a:r>
          </a:p>
        </p:txBody>
      </p:sp>
      <p:sp>
        <p:nvSpPr>
          <p:cNvPr id="14" name="Rectangle 13">
            <a:extLst>
              <a:ext uri="{FF2B5EF4-FFF2-40B4-BE49-F238E27FC236}">
                <a16:creationId xmlns:a16="http://schemas.microsoft.com/office/drawing/2014/main" id="{B59A48EE-8458-40EA-8897-9AA9F9541292}"/>
              </a:ext>
            </a:extLst>
          </p:cNvPr>
          <p:cNvSpPr/>
          <p:nvPr/>
        </p:nvSpPr>
        <p:spPr>
          <a:xfrm>
            <a:off x="334107" y="1959767"/>
            <a:ext cx="3727939" cy="857250"/>
          </a:xfrm>
          <a:prstGeom prst="rect">
            <a:avLst/>
          </a:prstGeom>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defTabSz="685800">
              <a:defRPr/>
            </a:pPr>
            <a:r>
              <a:rPr lang="en-US" dirty="0">
                <a:solidFill>
                  <a:prstClr val="black"/>
                </a:solidFill>
                <a:latin typeface="Comic Sans MS" panose="030F0702030302020204" pitchFamily="66" charset="0"/>
              </a:rPr>
              <a:t>Main Idea</a:t>
            </a:r>
          </a:p>
        </p:txBody>
      </p:sp>
      <p:sp>
        <p:nvSpPr>
          <p:cNvPr id="15" name="Rectangle 14">
            <a:extLst>
              <a:ext uri="{FF2B5EF4-FFF2-40B4-BE49-F238E27FC236}">
                <a16:creationId xmlns:a16="http://schemas.microsoft.com/office/drawing/2014/main" id="{5989AB27-23DE-40BF-BEE1-E7370C9499CE}"/>
              </a:ext>
            </a:extLst>
          </p:cNvPr>
          <p:cNvSpPr/>
          <p:nvPr/>
        </p:nvSpPr>
        <p:spPr>
          <a:xfrm>
            <a:off x="4571996" y="4921472"/>
            <a:ext cx="3727939" cy="857250"/>
          </a:xfrm>
          <a:prstGeom prst="rect">
            <a:avLst/>
          </a:prstGeom>
          <a:solidFill>
            <a:srgbClr val="FF99CC"/>
          </a:solidFill>
          <a:ln/>
        </p:spPr>
        <p:style>
          <a:lnRef idx="2">
            <a:schemeClr val="dk1"/>
          </a:lnRef>
          <a:fillRef idx="1">
            <a:schemeClr val="lt1"/>
          </a:fillRef>
          <a:effectRef idx="0">
            <a:schemeClr val="dk1"/>
          </a:effectRef>
          <a:fontRef idx="minor">
            <a:schemeClr val="dk1"/>
          </a:fontRef>
        </p:style>
        <p:txBody>
          <a:bodyPr rtlCol="0" anchor="ctr"/>
          <a:lstStyle/>
          <a:p>
            <a:pPr algn="ctr" defTabSz="685800">
              <a:defRPr/>
            </a:pPr>
            <a:r>
              <a:rPr lang="en-US" dirty="0">
                <a:solidFill>
                  <a:prstClr val="black"/>
                </a:solidFill>
                <a:latin typeface="Comic Sans MS" panose="030F0702030302020204" pitchFamily="66" charset="0"/>
              </a:rPr>
              <a:t>Fastest Animals</a:t>
            </a:r>
          </a:p>
        </p:txBody>
      </p:sp>
      <p:sp>
        <p:nvSpPr>
          <p:cNvPr id="16" name="Rectangle 15">
            <a:extLst>
              <a:ext uri="{FF2B5EF4-FFF2-40B4-BE49-F238E27FC236}">
                <a16:creationId xmlns:a16="http://schemas.microsoft.com/office/drawing/2014/main" id="{9FB1834B-0BF5-4B48-B709-1A388CCA049B}"/>
              </a:ext>
            </a:extLst>
          </p:cNvPr>
          <p:cNvSpPr/>
          <p:nvPr/>
        </p:nvSpPr>
        <p:spPr>
          <a:xfrm>
            <a:off x="4571996" y="2954729"/>
            <a:ext cx="3727939" cy="857250"/>
          </a:xfrm>
          <a:prstGeom prst="rect">
            <a:avLst/>
          </a:prstGeom>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defTabSz="685800">
              <a:defRPr/>
            </a:pPr>
            <a:r>
              <a:rPr lang="en-US" dirty="0">
                <a:solidFill>
                  <a:prstClr val="black"/>
                </a:solidFill>
                <a:latin typeface="Comic Sans MS" panose="030F0702030302020204" pitchFamily="66" charset="0"/>
              </a:rPr>
              <a:t>Cheetahs can reach speeds up to 70 miles per hour.</a:t>
            </a:r>
          </a:p>
        </p:txBody>
      </p:sp>
      <p:sp>
        <p:nvSpPr>
          <p:cNvPr id="17" name="Rectangle 16">
            <a:extLst>
              <a:ext uri="{FF2B5EF4-FFF2-40B4-BE49-F238E27FC236}">
                <a16:creationId xmlns:a16="http://schemas.microsoft.com/office/drawing/2014/main" id="{6E916DCB-ACCF-481C-AD6A-487A222DCD7A}"/>
              </a:ext>
            </a:extLst>
          </p:cNvPr>
          <p:cNvSpPr/>
          <p:nvPr/>
        </p:nvSpPr>
        <p:spPr>
          <a:xfrm>
            <a:off x="4571996" y="3912248"/>
            <a:ext cx="3727939" cy="857250"/>
          </a:xfrm>
          <a:prstGeom prst="rect">
            <a:avLst/>
          </a:prstGeom>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defTabSz="685800">
              <a:defRPr/>
            </a:pPr>
            <a:r>
              <a:rPr lang="en-US" dirty="0">
                <a:solidFill>
                  <a:prstClr val="black"/>
                </a:solidFill>
                <a:latin typeface="Comic Sans MS" panose="030F0702030302020204" pitchFamily="66" charset="0"/>
              </a:rPr>
              <a:t>Quarter horses can run about 50 miles per hour.</a:t>
            </a:r>
          </a:p>
        </p:txBody>
      </p:sp>
      <p:sp>
        <p:nvSpPr>
          <p:cNvPr id="18" name="Rectangle 17">
            <a:extLst>
              <a:ext uri="{FF2B5EF4-FFF2-40B4-BE49-F238E27FC236}">
                <a16:creationId xmlns:a16="http://schemas.microsoft.com/office/drawing/2014/main" id="{BF4225AB-DCD9-4FD1-B877-EA6C35AF0D31}"/>
              </a:ext>
            </a:extLst>
          </p:cNvPr>
          <p:cNvSpPr/>
          <p:nvPr/>
        </p:nvSpPr>
        <p:spPr>
          <a:xfrm>
            <a:off x="334106" y="2922524"/>
            <a:ext cx="3727939" cy="857250"/>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defTabSz="685800">
              <a:defRPr/>
            </a:pPr>
            <a:r>
              <a:rPr lang="en-US" dirty="0">
                <a:solidFill>
                  <a:prstClr val="black"/>
                </a:solidFill>
                <a:latin typeface="Comic Sans MS" panose="030F0702030302020204" pitchFamily="66" charset="0"/>
              </a:rPr>
              <a:t>Red foxes can run about 30 miles per hour.</a:t>
            </a:r>
          </a:p>
        </p:txBody>
      </p:sp>
      <p:sp>
        <p:nvSpPr>
          <p:cNvPr id="20" name="Rectangle 19">
            <a:extLst>
              <a:ext uri="{FF2B5EF4-FFF2-40B4-BE49-F238E27FC236}">
                <a16:creationId xmlns:a16="http://schemas.microsoft.com/office/drawing/2014/main" id="{10ACBF78-CEFC-4079-9F55-FE50C928D560}"/>
              </a:ext>
            </a:extLst>
          </p:cNvPr>
          <p:cNvSpPr/>
          <p:nvPr/>
        </p:nvSpPr>
        <p:spPr>
          <a:xfrm>
            <a:off x="334104" y="1959767"/>
            <a:ext cx="3727939" cy="857250"/>
          </a:xfrm>
          <a:prstGeom prst="rect">
            <a:avLst/>
          </a:prstGeom>
          <a:solidFill>
            <a:srgbClr val="FF99CC"/>
          </a:solidFill>
          <a:ln/>
        </p:spPr>
        <p:style>
          <a:lnRef idx="2">
            <a:schemeClr val="dk1"/>
          </a:lnRef>
          <a:fillRef idx="1">
            <a:schemeClr val="lt1"/>
          </a:fillRef>
          <a:effectRef idx="0">
            <a:schemeClr val="dk1"/>
          </a:effectRef>
          <a:fontRef idx="minor">
            <a:schemeClr val="dk1"/>
          </a:fontRef>
        </p:style>
        <p:txBody>
          <a:bodyPr rtlCol="0" anchor="ctr"/>
          <a:lstStyle/>
          <a:p>
            <a:pPr algn="ctr" defTabSz="685800">
              <a:defRPr/>
            </a:pPr>
            <a:r>
              <a:rPr lang="en-US">
                <a:solidFill>
                  <a:prstClr val="black"/>
                </a:solidFill>
                <a:latin typeface="Comic Sans MS" panose="030F0702030302020204" pitchFamily="66" charset="0"/>
              </a:rPr>
              <a:t>Fastest Animals</a:t>
            </a:r>
          </a:p>
        </p:txBody>
      </p:sp>
      <p:sp>
        <p:nvSpPr>
          <p:cNvPr id="21" name="Rectangle 20">
            <a:extLst>
              <a:ext uri="{FF2B5EF4-FFF2-40B4-BE49-F238E27FC236}">
                <a16:creationId xmlns:a16="http://schemas.microsoft.com/office/drawing/2014/main" id="{5BC5826F-AA64-464C-B80C-4CFDF42ED4D1}"/>
              </a:ext>
            </a:extLst>
          </p:cNvPr>
          <p:cNvSpPr/>
          <p:nvPr/>
        </p:nvSpPr>
        <p:spPr>
          <a:xfrm>
            <a:off x="334105" y="3902227"/>
            <a:ext cx="3727939" cy="857250"/>
          </a:xfrm>
          <a:prstGeom prst="rect">
            <a:avLst/>
          </a:prstGeom>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defTabSz="685800">
              <a:defRPr/>
            </a:pPr>
            <a:r>
              <a:rPr lang="en-US" dirty="0">
                <a:solidFill>
                  <a:prstClr val="black"/>
                </a:solidFill>
                <a:latin typeface="Comic Sans MS" panose="030F0702030302020204" pitchFamily="66" charset="0"/>
              </a:rPr>
              <a:t>Cheetahs can reach speeds up to 70 miles per hour.</a:t>
            </a:r>
          </a:p>
        </p:txBody>
      </p:sp>
      <p:sp>
        <p:nvSpPr>
          <p:cNvPr id="22" name="Rectangle 21">
            <a:extLst>
              <a:ext uri="{FF2B5EF4-FFF2-40B4-BE49-F238E27FC236}">
                <a16:creationId xmlns:a16="http://schemas.microsoft.com/office/drawing/2014/main" id="{0F99FBAC-A110-41B1-9851-38C1DB927BE1}"/>
              </a:ext>
            </a:extLst>
          </p:cNvPr>
          <p:cNvSpPr/>
          <p:nvPr/>
        </p:nvSpPr>
        <p:spPr>
          <a:xfrm>
            <a:off x="334104" y="4921302"/>
            <a:ext cx="3727939" cy="857250"/>
          </a:xfrm>
          <a:prstGeom prst="rect">
            <a:avLst/>
          </a:prstGeom>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defTabSz="685800">
              <a:defRPr/>
            </a:pPr>
            <a:r>
              <a:rPr lang="en-US" dirty="0">
                <a:solidFill>
                  <a:prstClr val="black"/>
                </a:solidFill>
                <a:latin typeface="Comic Sans MS" panose="030F0702030302020204" pitchFamily="66" charset="0"/>
              </a:rPr>
              <a:t>Quarter horses can run about 50 miles per hour.</a:t>
            </a:r>
          </a:p>
        </p:txBody>
      </p:sp>
    </p:spTree>
    <p:custDataLst>
      <p:tags r:id="rId1"/>
    </p:custDataLst>
    <p:extLst>
      <p:ext uri="{BB962C8B-B14F-4D97-AF65-F5344CB8AC3E}">
        <p14:creationId xmlns:p14="http://schemas.microsoft.com/office/powerpoint/2010/main" val="10351198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23" restart="whenNotActive" fill="hold" evtFilter="cancelBubble" nodeType="interactiveSeq">
                <p:stCondLst>
                  <p:cond evt="onClick" delay="0">
                    <p:tgtEl>
                      <p:spTgt spid="17"/>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hidden"/>
                                      </p:to>
                                    </p:set>
                                  </p:childTnLst>
                                </p:cTn>
                              </p:par>
                              <p:par>
                                <p:cTn id="28" presetID="1"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childTnLst>
        </p:cTn>
      </p:par>
    </p:tnLst>
    <p:bldLst>
      <p:bldP spid="11" grpId="0" animBg="1"/>
      <p:bldP spid="15" grpId="0" animBg="1"/>
      <p:bldP spid="16" grpId="0" animBg="1"/>
      <p:bldP spid="17" grpId="0" animBg="1"/>
      <p:bldP spid="18" grpId="0" animBg="1"/>
      <p:bldP spid="20" grpId="0" animBg="1"/>
      <p:bldP spid="21"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Accelerate Ed">
      <a:dk1>
        <a:sysClr val="windowText" lastClr="000000"/>
      </a:dk1>
      <a:lt1>
        <a:sysClr val="window" lastClr="FFFFFF"/>
      </a:lt1>
      <a:dk2>
        <a:srgbClr val="464646"/>
      </a:dk2>
      <a:lt2>
        <a:srgbClr val="DEF5FA"/>
      </a:lt2>
      <a:accent1>
        <a:srgbClr val="111E5C"/>
      </a:accent1>
      <a:accent2>
        <a:srgbClr val="8AC7CE"/>
      </a:accent2>
      <a:accent3>
        <a:srgbClr val="4A2E16"/>
      </a:accent3>
      <a:accent4>
        <a:srgbClr val="39639D"/>
      </a:accent4>
      <a:accent5>
        <a:srgbClr val="C8BBAE"/>
      </a:accent5>
      <a:accent6>
        <a:srgbClr val="72BBBF"/>
      </a:accent6>
      <a:hlink>
        <a:srgbClr val="1BB752"/>
      </a:hlink>
      <a:folHlink>
        <a:srgbClr val="B5A9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Accelerate Ed">
      <a:dk1>
        <a:sysClr val="windowText" lastClr="000000"/>
      </a:dk1>
      <a:lt1>
        <a:sysClr val="window" lastClr="FFFFFF"/>
      </a:lt1>
      <a:dk2>
        <a:srgbClr val="464646"/>
      </a:dk2>
      <a:lt2>
        <a:srgbClr val="DEF5FA"/>
      </a:lt2>
      <a:accent1>
        <a:srgbClr val="111E5C"/>
      </a:accent1>
      <a:accent2>
        <a:srgbClr val="8AC7CE"/>
      </a:accent2>
      <a:accent3>
        <a:srgbClr val="4A2E16"/>
      </a:accent3>
      <a:accent4>
        <a:srgbClr val="39639D"/>
      </a:accent4>
      <a:accent5>
        <a:srgbClr val="C8BBAE"/>
      </a:accent5>
      <a:accent6>
        <a:srgbClr val="72BBBF"/>
      </a:accent6>
      <a:hlink>
        <a:srgbClr val="1BB752"/>
      </a:hlink>
      <a:folHlink>
        <a:srgbClr val="B5A9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12480</TotalTime>
  <Words>1472</Words>
  <Application>Microsoft Office PowerPoint</Application>
  <PresentationFormat>On-screen Show (4:3)</PresentationFormat>
  <Paragraphs>130</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Comic Sans MS</vt:lpstr>
      <vt:lpstr>Symbol</vt:lpstr>
      <vt:lpstr>Office Theme</vt:lpstr>
      <vt:lpstr>1_Office Theme</vt:lpstr>
      <vt:lpstr>Racing with Words</vt:lpstr>
      <vt:lpstr>Swifter er and est Review</vt:lpstr>
      <vt:lpstr>Rapid er and est Practice</vt:lpstr>
      <vt:lpstr>Speedy er and est Practice</vt:lpstr>
      <vt:lpstr>Rushed er and est Practice</vt:lpstr>
      <vt:lpstr>Quicker er and est Practice</vt:lpstr>
      <vt:lpstr>High Speed Sight Word Review</vt:lpstr>
      <vt:lpstr>Lightening Sight Word Practice</vt:lpstr>
      <vt:lpstr>Main Idea and Details</vt:lpstr>
      <vt:lpstr>Q &amp; A</vt:lpstr>
    </vt:vector>
  </TitlesOfParts>
  <Company>Accelerate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Johnson</dc:creator>
  <cp:lastModifiedBy>Shawn Mahoney</cp:lastModifiedBy>
  <cp:revision>218</cp:revision>
  <dcterms:created xsi:type="dcterms:W3CDTF">2012-04-20T18:25:02Z</dcterms:created>
  <dcterms:modified xsi:type="dcterms:W3CDTF">2021-08-11T17:36:56Z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B766A01A-6BDB-462F-B8E6-E971CA8A1B1D</vt:lpwstr>
  </property>
  <property fmtid="{D5CDD505-2E9C-101B-9397-08002B2CF9AE}" pid="3" name="ArticulatePath">
    <vt:lpwstr>ELA 1_Module 4_AP</vt:lpwstr>
  </property>
</Properties>
</file>