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9.xml" ContentType="application/vnd.openxmlformats-officedocument.presentationml.tags+xml"/>
  <Override PartName="/ppt/notesSlides/notesSlide9.xml" ContentType="application/vnd.openxmlformats-officedocument.presentationml.notesSlide+xml"/>
  <Override PartName="/ppt/tags/tag10.xml" ContentType="application/vnd.openxmlformats-officedocument.presentationml.tags+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44" r:id="rId2"/>
    <p:sldId id="356" r:id="rId3"/>
    <p:sldId id="358" r:id="rId4"/>
    <p:sldId id="367" r:id="rId5"/>
    <p:sldId id="368" r:id="rId6"/>
    <p:sldId id="369" r:id="rId7"/>
    <p:sldId id="364" r:id="rId8"/>
    <p:sldId id="370" r:id="rId9"/>
    <p:sldId id="371" r:id="rId10"/>
    <p:sldId id="352"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im Kalos" initials="JK" lastIdx="1" clrIdx="0">
    <p:extLst>
      <p:ext uri="{19B8F6BF-5375-455C-9EA6-DF929625EA0E}">
        <p15:presenceInfo xmlns:p15="http://schemas.microsoft.com/office/powerpoint/2012/main" userId="88f479c315fdb20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F62A"/>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7BB8D3-7E10-493B-88A8-DEC586311907}" v="407" dt="2021-07-27T18:49:41.8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0093" autoAdjust="0"/>
  </p:normalViewPr>
  <p:slideViewPr>
    <p:cSldViewPr snapToGrid="0">
      <p:cViewPr varScale="1">
        <p:scale>
          <a:sx n="57" d="100"/>
          <a:sy n="57" d="100"/>
        </p:scale>
        <p:origin x="267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EB9EE5-3A70-4006-A480-5215F4611AA5}" type="datetimeFigureOut">
              <a:rPr lang="en-US" smtClean="0"/>
              <a:t>8/11/2021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4F3332-2E3F-4D60-9274-C17357D681A3}" type="slidenum">
              <a:rPr lang="en-US" smtClean="0"/>
              <a:t>‹#›</a:t>
            </a:fld>
            <a:endParaRPr lang="en-US"/>
          </a:p>
        </p:txBody>
      </p:sp>
    </p:spTree>
    <p:extLst>
      <p:ext uri="{BB962C8B-B14F-4D97-AF65-F5344CB8AC3E}">
        <p14:creationId xmlns:p14="http://schemas.microsoft.com/office/powerpoint/2010/main" val="356686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are going to have an awesome review of au and aw, our sight words, and main idea and details of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Grow Strawberries</a:t>
            </a:r>
            <a:r>
              <a:rPr lang="en-US" dirty="0"/>
              <a:t>.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3404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61536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“Listen closely as I say each word with the au and aw sound in it. After I say the word you repeat it”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au and picture of sauce. Say, “au” sound as in sauce” student repeats au as in sauce.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aw and picture of a hawk. Say, “aw” sound as in hawk” student repeats aw as in hawk.</a:t>
            </a:r>
            <a:r>
              <a:rPr lang="en-US" sz="1800" b="1" dirty="0">
                <a:effectLst/>
                <a:latin typeface="Comic Sans MS" panose="030F0702030302020204" pitchFamily="66" charset="0"/>
                <a:ea typeface="Calibri" panose="020F0502020204030204" pitchFamily="34" charset="0"/>
                <a:cs typeface="Calibri" panose="020F0502020204030204" pitchFamily="34" charset="0"/>
              </a:rPr>
              <a:t> </a:t>
            </a:r>
            <a:endParaRPr lang="en-US" sz="60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5467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“Today we are going to find the correct spelling of the picture. We will need to figure out if it has an au or aw in it. Are you ready?</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of a claw and the words. Say, “what is this a picture of?” If the student answers incorrectly tell them, it’s a claw.</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words is the correct spelling of claw?”</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so that claw is circled only if the student spells it correctly.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“Correct, c-l-a-w is how you spell claw. Let’s try again!”</a:t>
            </a: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6163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of autumn and the words. Say, “what is this a picture of?” If the student answers incorrectly tell them, it’s autumn.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words is the correct spelling of autumn?”</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so that autumn is circled only if the student spells it correctly.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“Correct, a-u-t-u-m-n is how you spell autumn. Let’s try again!”</a:t>
            </a: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1498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of a paw and the words. Say, “what is this a picture of?” If the student answers incorrectly tell them, it’s a paw.</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words is the correct spelling of paw?”</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so that paw is circled only if the student spells it correctly.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“Correct, p-a-w is how you spell paw. Let’s try again!”</a:t>
            </a: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61993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to show the picture of a vault and the words. Say, “what is this a picture of?” If the student answers incorrectly tell them, it’s a vault.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“Which one of these words is the correct spelling of vault?”</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Click so that vault is circled only if the student spells it correctly. </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omic Sans MS" panose="030F0702030302020204" pitchFamily="66" charset="0"/>
                <a:ea typeface="Calibri" panose="020F0502020204030204" pitchFamily="34" charset="0"/>
                <a:cs typeface="Calibri" panose="020F0502020204030204" pitchFamily="34" charset="0"/>
              </a:rPr>
              <a:t>Say, “Correct, v-a-u-l-t is how you spell vault.”</a:t>
            </a: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5782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“Today we are going to review our sight words. When I say the sight word you tell me which color square to click.” </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Only click that square if the student is correct. If the student is wrong. Say, “That is not the correct sight word. Let’s try again and repeat the sight word.</a:t>
            </a:r>
          </a:p>
          <a:p>
            <a:pPr marL="0" marR="0">
              <a:lnSpc>
                <a:spcPct val="115000"/>
              </a:lnSpc>
              <a:spcBef>
                <a:spcPts val="0"/>
              </a:spcBef>
              <a:spcAft>
                <a:spcPts val="1000"/>
              </a:spcAft>
            </a:pP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b="0" dirty="0">
                <a:effectLst/>
                <a:latin typeface="Comic Sans MS" panose="030F0702030302020204" pitchFamily="66" charset="0"/>
                <a:ea typeface="Calibri" panose="020F0502020204030204" pitchFamily="34" charset="0"/>
                <a:cs typeface="Calibri" panose="020F0502020204030204" pitchFamily="34" charset="0"/>
              </a:rPr>
              <a:t>Continue until all the squares have disappeared.</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54744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Say, “We are going to play sight word memory. You will tell me a color to click on and then choose another color. If they are a match, then move onto two new boxes. If they are not the same flip them back over so you can try again. Try to remember where they were so you can a match the words the next time!” </a:t>
            </a:r>
          </a:p>
          <a:p>
            <a:pPr marL="0" marR="0">
              <a:lnSpc>
                <a:spcPct val="115000"/>
              </a:lnSpc>
              <a:spcBef>
                <a:spcPts val="0"/>
              </a:spcBef>
              <a:spcAft>
                <a:spcPts val="1000"/>
              </a:spcAft>
            </a:pPr>
            <a:endParaRPr lang="en-US" sz="1800" b="0" dirty="0">
              <a:effectLst/>
              <a:latin typeface="Comic Sans MS" panose="030F0702030302020204" pitchFamily="66" charset="0"/>
              <a:ea typeface="Calibri" panose="020F0502020204030204" pitchFamily="34" charset="0"/>
              <a:cs typeface="Calibri" panose="020F0502020204030204" pitchFamily="34" charset="0"/>
            </a:endParaRPr>
          </a:p>
          <a:p>
            <a:pPr marL="0" marR="0">
              <a:lnSpc>
                <a:spcPct val="115000"/>
              </a:lnSpc>
              <a:spcBef>
                <a:spcPts val="0"/>
              </a:spcBef>
              <a:spcAft>
                <a:spcPts val="1000"/>
              </a:spcAft>
            </a:pPr>
            <a:r>
              <a:rPr lang="en-US" sz="1800" b="0" dirty="0">
                <a:effectLst/>
                <a:latin typeface="Comic Sans MS" panose="030F0702030302020204" pitchFamily="66" charset="0"/>
                <a:ea typeface="Calibri" panose="020F0502020204030204" pitchFamily="34" charset="0"/>
                <a:cs typeface="Calibri" panose="020F0502020204030204" pitchFamily="34" charset="0"/>
              </a:rPr>
              <a:t>Allow the student to continue until all the sight words are matched.</a:t>
            </a:r>
            <a:r>
              <a:rPr lang="en-US" sz="1800" b="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1000"/>
              </a:spcAft>
            </a:pPr>
            <a:r>
              <a:rPr lang="en-US"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US" b="0"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91201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800" dirty="0">
                <a:effectLst/>
                <a:latin typeface="Comic Sans MS" panose="030F0702030302020204" pitchFamily="66" charset="0"/>
                <a:ea typeface="Calibri" panose="020F0502020204030204" pitchFamily="34" charset="0"/>
                <a:cs typeface="Calibri" panose="020F0502020204030204" pitchFamily="34" charset="0"/>
              </a:rPr>
              <a:t>Say, “This week you read the story </a:t>
            </a:r>
            <a:r>
              <a:rPr lang="en-US" sz="1800" u="sng" dirty="0">
                <a:effectLst/>
                <a:latin typeface="Comic Sans MS" panose="030F0702030302020204" pitchFamily="66" charset="0"/>
                <a:ea typeface="Calibri" panose="020F0502020204030204" pitchFamily="34" charset="0"/>
                <a:cs typeface="Calibri" panose="020F0502020204030204" pitchFamily="34" charset="0"/>
              </a:rPr>
              <a:t>Grow Strawberries</a:t>
            </a:r>
            <a:r>
              <a:rPr lang="en-US" sz="1800" dirty="0">
                <a:effectLst/>
                <a:latin typeface="Comic Sans MS" panose="030F0702030302020204" pitchFamily="66" charset="0"/>
                <a:ea typeface="Calibri" panose="020F0502020204030204" pitchFamily="34" charset="0"/>
                <a:cs typeface="Calibri" panose="020F0502020204030204" pitchFamily="34" charset="0"/>
              </a:rPr>
              <a:t>. This story is a non-fiction story. Do you remember what the main idea and details are of a story?” Wait for the student to answer what the main idea and details of a story are. Say, “Correct, t</a:t>
            </a: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he main idea is what the story is mostly about and the details support the main idea.”</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“Today we are going to move the main idea and details into the correct part of the graphic organizer. You will tell me the answer by telling me the color rectangle the answer is in. First, I’m going to read to you your answer choices.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Strawberry plants grow to about 5 inches tall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Strawberries need sunlight and water to grow</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Strawberries have seeds on the outside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Font typeface="Symbol" panose="05050102010706020507" pitchFamily="18" charset="2"/>
              <a:buChar char=""/>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How to grow strawberries</a:t>
            </a:r>
          </a:p>
          <a:p>
            <a:pPr marL="0" marR="0" lvl="0" indent="0">
              <a:lnSpc>
                <a:spcPct val="115000"/>
              </a:lnSpc>
              <a:spcBef>
                <a:spcPts val="0"/>
              </a:spcBef>
              <a:spcAft>
                <a:spcPts val="1000"/>
              </a:spcAft>
              <a:buFont typeface="Symbol" panose="05050102010706020507" pitchFamily="18" charset="2"/>
              <a:buNone/>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the main idea of the story in? Once the student tells you the color rectangle, click to move it to the graphic organizer. (Main Idea: How to grow strawberries)</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Strawberry plants grow to about 5 inches tall, Strawberries need sunlight and water to grow, or Strawberries have seeds on the outside)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Strawberry plants grow to about 5 inches tall, Strawberries need sunlight and water to grow, or Strawberries have seeds on the outside)</a:t>
            </a:r>
          </a:p>
          <a:p>
            <a:pPr marL="0" marR="0">
              <a:lnSpc>
                <a:spcPct val="115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kern="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Say, “What color rectangle is a detail from the story in?” Once the student tells you the color rectangle, click to move it to the graphic organizer. (Details: Can be any of these answers – Strawberry plants grow to about 5 inches tall, Strawberries need sunlight and water to grow, or Strawberries have seeds on the outside)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13B794-5A4F-4F47-9EB8-2D6C2FE8DF1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3096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5782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12941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93416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032905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59326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16498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046226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1607035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73075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82188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737600" y="6356351"/>
            <a:ext cx="28448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257786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1171943" y="6126164"/>
            <a:ext cx="625660" cy="595311"/>
          </a:xfrm>
          <a:prstGeom prst="rect">
            <a:avLst/>
          </a:prstGeom>
        </p:spPr>
      </p:pic>
      <p:sp>
        <p:nvSpPr>
          <p:cNvPr id="9" name="Rectangle 8"/>
          <p:cNvSpPr/>
          <p:nvPr userDrawn="1"/>
        </p:nvSpPr>
        <p:spPr>
          <a:xfrm>
            <a:off x="8486471" y="6413699"/>
            <a:ext cx="2785992"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2859705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4.xml"/><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5.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6.xml"/><Relationship Id="rId5" Type="http://schemas.openxmlformats.org/officeDocument/2006/relationships/image" Target="../media/image9.sv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7.xml"/><Relationship Id="rId5" Type="http://schemas.openxmlformats.org/officeDocument/2006/relationships/image" Target="../media/image11.sv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a:xfrm>
            <a:off x="2209800" y="1958975"/>
            <a:ext cx="7772400" cy="1470025"/>
          </a:xfrm>
        </p:spPr>
        <p:txBody>
          <a:bodyPr>
            <a:normAutofit/>
          </a:bodyPr>
          <a:lstStyle/>
          <a:p>
            <a:pPr marL="0" marR="0">
              <a:lnSpc>
                <a:spcPct val="115000"/>
              </a:lnSpc>
              <a:spcBef>
                <a:spcPts val="0"/>
              </a:spcBef>
              <a:spcAft>
                <a:spcPts val="1000"/>
              </a:spcAft>
            </a:pPr>
            <a:r>
              <a:rPr lang="en-US" sz="6000" b="1" dirty="0">
                <a:effectLst/>
                <a:latin typeface="Comic Sans MS" panose="030F0702030302020204" pitchFamily="66" charset="0"/>
                <a:ea typeface="Calibri" panose="020F0502020204030204" pitchFamily="34" charset="0"/>
                <a:cs typeface="Calibri" panose="020F0502020204030204" pitchFamily="34" charset="0"/>
              </a:rPr>
              <a:t>Applaud Words</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2209800" y="3429000"/>
            <a:ext cx="7533806" cy="1752600"/>
          </a:xfrm>
        </p:spPr>
        <p:txBody>
          <a:bodyPr>
            <a:normAutofit/>
          </a:bodyPr>
          <a:lstStyle/>
          <a:p>
            <a:pPr marL="0" marR="0">
              <a:lnSpc>
                <a:spcPct val="115000"/>
              </a:lnSpc>
              <a:spcBef>
                <a:spcPts val="0"/>
              </a:spcBef>
              <a:spcAft>
                <a:spcPts val="1000"/>
              </a:spcAft>
            </a:pPr>
            <a:r>
              <a:rPr lang="en-US" sz="4000" b="1" dirty="0">
                <a:effectLst/>
                <a:latin typeface="Comic Sans MS" panose="030F0702030302020204" pitchFamily="66" charset="0"/>
                <a:ea typeface="Calibri" panose="020F0502020204030204" pitchFamily="34" charset="0"/>
                <a:cs typeface="Calibri" panose="020F0502020204030204" pitchFamily="34" charset="0"/>
              </a:rPr>
              <a:t>Awesome au and aw</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328551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custDataLst>
      <p:tags r:id="rId1"/>
    </p:custDataLst>
    <p:extLst>
      <p:ext uri="{BB962C8B-B14F-4D97-AF65-F5344CB8AC3E}">
        <p14:creationId xmlns:p14="http://schemas.microsoft.com/office/powerpoint/2010/main" val="3717781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262930"/>
            <a:ext cx="8229600" cy="1143000"/>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Pause for au and aw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FC164623-65D4-49BF-81F0-99AF7BE889E2}"/>
              </a:ext>
            </a:extLst>
          </p:cNvPr>
          <p:cNvSpPr txBox="1"/>
          <p:nvPr/>
        </p:nvSpPr>
        <p:spPr>
          <a:xfrm>
            <a:off x="2508737" y="1938697"/>
            <a:ext cx="2860431" cy="3170099"/>
          </a:xfrm>
          <a:prstGeom prst="rect">
            <a:avLst/>
          </a:prstGeom>
          <a:noFill/>
        </p:spPr>
        <p:txBody>
          <a:bodyPr wrap="square" rtlCol="0">
            <a:spAutoFit/>
          </a:bodyPr>
          <a:lstStyle/>
          <a:p>
            <a:pPr algn="ctr"/>
            <a:r>
              <a:rPr lang="en-US" sz="20000" dirty="0">
                <a:latin typeface="Comic Sans MS" panose="030F0702030302020204" pitchFamily="66" charset="0"/>
              </a:rPr>
              <a:t>au</a:t>
            </a:r>
          </a:p>
        </p:txBody>
      </p:sp>
      <p:pic>
        <p:nvPicPr>
          <p:cNvPr id="9" name="Graphic 8">
            <a:extLst>
              <a:ext uri="{FF2B5EF4-FFF2-40B4-BE49-F238E27FC236}">
                <a16:creationId xmlns:a16="http://schemas.microsoft.com/office/drawing/2014/main" id="{BDF85472-0FE8-4B3B-92A8-60F1BE99475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522296" y="2243718"/>
            <a:ext cx="4441981" cy="2865077"/>
          </a:xfrm>
          <a:prstGeom prst="rect">
            <a:avLst/>
          </a:prstGeom>
        </p:spPr>
      </p:pic>
      <p:sp>
        <p:nvSpPr>
          <p:cNvPr id="10" name="TextBox 9">
            <a:extLst>
              <a:ext uri="{FF2B5EF4-FFF2-40B4-BE49-F238E27FC236}">
                <a16:creationId xmlns:a16="http://schemas.microsoft.com/office/drawing/2014/main" id="{DCA7EC3E-FDD3-4A41-BA5C-5920D6F0CED7}"/>
              </a:ext>
            </a:extLst>
          </p:cNvPr>
          <p:cNvSpPr txBox="1"/>
          <p:nvPr/>
        </p:nvSpPr>
        <p:spPr>
          <a:xfrm>
            <a:off x="2440055" y="1938696"/>
            <a:ext cx="3364523" cy="3170099"/>
          </a:xfrm>
          <a:prstGeom prst="rect">
            <a:avLst/>
          </a:prstGeom>
          <a:noFill/>
        </p:spPr>
        <p:txBody>
          <a:bodyPr wrap="square" rtlCol="0">
            <a:spAutoFit/>
          </a:bodyPr>
          <a:lstStyle/>
          <a:p>
            <a:pPr algn="ctr"/>
            <a:r>
              <a:rPr lang="en-US" sz="20000" dirty="0">
                <a:latin typeface="Comic Sans MS" panose="030F0702030302020204" pitchFamily="66" charset="0"/>
              </a:rPr>
              <a:t>aw</a:t>
            </a:r>
          </a:p>
        </p:txBody>
      </p:sp>
      <p:pic>
        <p:nvPicPr>
          <p:cNvPr id="12" name="Graphic 11">
            <a:extLst>
              <a:ext uri="{FF2B5EF4-FFF2-40B4-BE49-F238E27FC236}">
                <a16:creationId xmlns:a16="http://schemas.microsoft.com/office/drawing/2014/main" id="{55D1A452-2784-4442-BD7F-AC41F1B4B0FF}"/>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22834" y="1938696"/>
            <a:ext cx="3640779" cy="3640779"/>
          </a:xfrm>
          <a:prstGeom prst="rect">
            <a:avLst/>
          </a:prstGeom>
        </p:spPr>
      </p:pic>
    </p:spTree>
    <p:custDataLst>
      <p:tags r:id="rId1"/>
    </p:custDataLst>
    <p:extLst>
      <p:ext uri="{BB962C8B-B14F-4D97-AF65-F5344CB8AC3E}">
        <p14:creationId xmlns:p14="http://schemas.microsoft.com/office/powerpoint/2010/main" val="310974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4"/>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down)">
                                      <p:cBhvr>
                                        <p:cTn id="21" dur="500"/>
                                        <p:tgtEl>
                                          <p:spTgt spid="10"/>
                                        </p:tgtEl>
                                      </p:cBhvr>
                                    </p:animEffect>
                                  </p:childTnLst>
                                </p:cTn>
                              </p:par>
                              <p:par>
                                <p:cTn id="22" presetID="2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dow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244598"/>
            <a:ext cx="8229600" cy="1143000"/>
          </a:xfrm>
        </p:spPr>
        <p:txBody>
          <a:bodyPr>
            <a:normAutofit fontScale="90000"/>
          </a:bodyPr>
          <a:lstStyle/>
          <a:p>
            <a:pPr marL="0" marR="0">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Because We Love au and aw Practice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phic 5" descr="Crab with solid fill">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611139" y="1462150"/>
            <a:ext cx="4473137" cy="4473137"/>
          </a:xfrm>
          <a:prstGeom prst="rect">
            <a:avLst/>
          </a:prstGeom>
        </p:spPr>
      </p:pic>
      <p:sp>
        <p:nvSpPr>
          <p:cNvPr id="10" name="TextBox 9">
            <a:extLst>
              <a:ext uri="{FF2B5EF4-FFF2-40B4-BE49-F238E27FC236}">
                <a16:creationId xmlns:a16="http://schemas.microsoft.com/office/drawing/2014/main" id="{8C5FC69D-8FCD-4E21-8A6E-F5FF01CD45C9}"/>
              </a:ext>
            </a:extLst>
          </p:cNvPr>
          <p:cNvSpPr txBox="1"/>
          <p:nvPr/>
        </p:nvSpPr>
        <p:spPr>
          <a:xfrm>
            <a:off x="7558061" y="1987762"/>
            <a:ext cx="4473137" cy="1569660"/>
          </a:xfrm>
          <a:prstGeom prst="rect">
            <a:avLst/>
          </a:prstGeom>
          <a:noFill/>
        </p:spPr>
        <p:txBody>
          <a:bodyPr wrap="square" rtlCol="0">
            <a:spAutoFit/>
          </a:bodyPr>
          <a:lstStyle/>
          <a:p>
            <a:r>
              <a:rPr lang="en-US" sz="9600" dirty="0" err="1">
                <a:latin typeface="Comic Sans MS" panose="030F0702030302020204" pitchFamily="66" charset="0"/>
              </a:rPr>
              <a:t>clau</a:t>
            </a:r>
            <a:endParaRPr lang="en-US" sz="9600" dirty="0">
              <a:latin typeface="Comic Sans MS" panose="030F0702030302020204" pitchFamily="66" charset="0"/>
            </a:endParaRPr>
          </a:p>
        </p:txBody>
      </p:sp>
      <p:sp>
        <p:nvSpPr>
          <p:cNvPr id="11" name="Oval 10" descr="circle">
            <a:extLst>
              <a:ext uri="{FF2B5EF4-FFF2-40B4-BE49-F238E27FC236}">
                <a16:creationId xmlns:a16="http://schemas.microsoft.com/office/drawing/2014/main" id="{4543BE68-089D-4054-B687-9726EA3CCCD9}"/>
              </a:ext>
            </a:extLst>
          </p:cNvPr>
          <p:cNvSpPr/>
          <p:nvPr/>
        </p:nvSpPr>
        <p:spPr>
          <a:xfrm>
            <a:off x="7445720" y="3488538"/>
            <a:ext cx="2765080"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200"/>
          </a:p>
        </p:txBody>
      </p:sp>
      <p:sp>
        <p:nvSpPr>
          <p:cNvPr id="7" name="TextBox 6">
            <a:extLst>
              <a:ext uri="{FF2B5EF4-FFF2-40B4-BE49-F238E27FC236}">
                <a16:creationId xmlns:a16="http://schemas.microsoft.com/office/drawing/2014/main" id="{8356A2D4-6507-4942-94CD-B535A7D4CD50}"/>
              </a:ext>
            </a:extLst>
          </p:cNvPr>
          <p:cNvSpPr txBox="1"/>
          <p:nvPr/>
        </p:nvSpPr>
        <p:spPr>
          <a:xfrm>
            <a:off x="7558061" y="3788255"/>
            <a:ext cx="3944033" cy="1569660"/>
          </a:xfrm>
          <a:prstGeom prst="rect">
            <a:avLst/>
          </a:prstGeom>
          <a:noFill/>
        </p:spPr>
        <p:txBody>
          <a:bodyPr wrap="square" rtlCol="0">
            <a:spAutoFit/>
          </a:bodyPr>
          <a:lstStyle/>
          <a:p>
            <a:r>
              <a:rPr lang="en-US" sz="9600" dirty="0">
                <a:latin typeface="Comic Sans MS" panose="030F0702030302020204" pitchFamily="66" charset="0"/>
              </a:rPr>
              <a:t>claw</a:t>
            </a:r>
          </a:p>
        </p:txBody>
      </p:sp>
      <p:sp>
        <p:nvSpPr>
          <p:cNvPr id="3" name="Arrow: Right 2" descr="arrow pointing to a claw">
            <a:extLst>
              <a:ext uri="{FF2B5EF4-FFF2-40B4-BE49-F238E27FC236}">
                <a16:creationId xmlns:a16="http://schemas.microsoft.com/office/drawing/2014/main" id="{5F8C9571-2025-4387-8071-59E2D736D0CB}"/>
              </a:ext>
            </a:extLst>
          </p:cNvPr>
          <p:cNvSpPr/>
          <p:nvPr/>
        </p:nvSpPr>
        <p:spPr>
          <a:xfrm rot="1646041">
            <a:off x="247128" y="1345686"/>
            <a:ext cx="1981200" cy="472442"/>
          </a:xfrm>
          <a:prstGeom prst="rightArrow">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873644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7" grpId="0"/>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244598"/>
            <a:ext cx="8229600" cy="1143000"/>
          </a:xfrm>
        </p:spPr>
        <p:txBody>
          <a:bodyPr>
            <a:normAutofit/>
          </a:bodyPr>
          <a:lstStyle/>
          <a:p>
            <a:pPr marL="0" marR="0">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Flawless au and aw Practice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phic 5">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611139" y="2441767"/>
            <a:ext cx="4473137" cy="2513902"/>
          </a:xfrm>
          <a:prstGeom prst="rect">
            <a:avLst/>
          </a:prstGeom>
        </p:spPr>
      </p:pic>
      <p:sp>
        <p:nvSpPr>
          <p:cNvPr id="10" name="TextBox 9">
            <a:extLst>
              <a:ext uri="{FF2B5EF4-FFF2-40B4-BE49-F238E27FC236}">
                <a16:creationId xmlns:a16="http://schemas.microsoft.com/office/drawing/2014/main" id="{8C5FC69D-8FCD-4E21-8A6E-F5FF01CD45C9}"/>
              </a:ext>
            </a:extLst>
          </p:cNvPr>
          <p:cNvSpPr txBox="1"/>
          <p:nvPr/>
        </p:nvSpPr>
        <p:spPr>
          <a:xfrm>
            <a:off x="7028957" y="1769020"/>
            <a:ext cx="4473137" cy="1569660"/>
          </a:xfrm>
          <a:prstGeom prst="rect">
            <a:avLst/>
          </a:prstGeom>
          <a:noFill/>
        </p:spPr>
        <p:txBody>
          <a:bodyPr wrap="square" rtlCol="0">
            <a:spAutoFit/>
          </a:bodyPr>
          <a:lstStyle/>
          <a:p>
            <a:r>
              <a:rPr lang="en-US" sz="9600" dirty="0">
                <a:latin typeface="Comic Sans MS" panose="030F0702030302020204" pitchFamily="66" charset="0"/>
              </a:rPr>
              <a:t>autumn</a:t>
            </a:r>
          </a:p>
        </p:txBody>
      </p:sp>
      <p:sp>
        <p:nvSpPr>
          <p:cNvPr id="11" name="Oval 10" descr="circle">
            <a:extLst>
              <a:ext uri="{FF2B5EF4-FFF2-40B4-BE49-F238E27FC236}">
                <a16:creationId xmlns:a16="http://schemas.microsoft.com/office/drawing/2014/main" id="{4543BE68-089D-4054-B687-9726EA3CCCD9}"/>
              </a:ext>
            </a:extLst>
          </p:cNvPr>
          <p:cNvSpPr/>
          <p:nvPr/>
        </p:nvSpPr>
        <p:spPr>
          <a:xfrm>
            <a:off x="6822832" y="1375509"/>
            <a:ext cx="4679262"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200"/>
          </a:p>
        </p:txBody>
      </p:sp>
      <p:sp>
        <p:nvSpPr>
          <p:cNvPr id="7" name="TextBox 6">
            <a:extLst>
              <a:ext uri="{FF2B5EF4-FFF2-40B4-BE49-F238E27FC236}">
                <a16:creationId xmlns:a16="http://schemas.microsoft.com/office/drawing/2014/main" id="{8356A2D4-6507-4942-94CD-B535A7D4CD50}"/>
              </a:ext>
            </a:extLst>
          </p:cNvPr>
          <p:cNvSpPr txBox="1"/>
          <p:nvPr/>
        </p:nvSpPr>
        <p:spPr>
          <a:xfrm>
            <a:off x="7028957" y="3775614"/>
            <a:ext cx="4473137" cy="1569660"/>
          </a:xfrm>
          <a:prstGeom prst="rect">
            <a:avLst/>
          </a:prstGeom>
          <a:noFill/>
        </p:spPr>
        <p:txBody>
          <a:bodyPr wrap="square" rtlCol="0">
            <a:spAutoFit/>
          </a:bodyPr>
          <a:lstStyle/>
          <a:p>
            <a:r>
              <a:rPr lang="en-US" sz="9600" dirty="0" err="1">
                <a:latin typeface="Comic Sans MS" panose="030F0702030302020204" pitchFamily="66" charset="0"/>
              </a:rPr>
              <a:t>awtumn</a:t>
            </a:r>
            <a:endParaRPr lang="en-US" sz="960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410151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244598"/>
            <a:ext cx="8229600" cy="1143000"/>
          </a:xfrm>
        </p:spPr>
        <p:txBody>
          <a:bodyPr>
            <a:normAutofit fontScale="90000"/>
          </a:bodyPr>
          <a:lstStyle/>
          <a:p>
            <a:pPr marL="0" marR="0">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Awfully Fantastic au and aw Practice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phic 5" descr="Puppy 2 with solid fill">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611139" y="1462150"/>
            <a:ext cx="4473137" cy="4473137"/>
          </a:xfrm>
          <a:prstGeom prst="rect">
            <a:avLst/>
          </a:prstGeom>
        </p:spPr>
      </p:pic>
      <p:sp>
        <p:nvSpPr>
          <p:cNvPr id="10" name="TextBox 9">
            <a:extLst>
              <a:ext uri="{FF2B5EF4-FFF2-40B4-BE49-F238E27FC236}">
                <a16:creationId xmlns:a16="http://schemas.microsoft.com/office/drawing/2014/main" id="{8C5FC69D-8FCD-4E21-8A6E-F5FF01CD45C9}"/>
              </a:ext>
            </a:extLst>
          </p:cNvPr>
          <p:cNvSpPr txBox="1"/>
          <p:nvPr/>
        </p:nvSpPr>
        <p:spPr>
          <a:xfrm>
            <a:off x="7558061" y="1987762"/>
            <a:ext cx="4473137" cy="1569660"/>
          </a:xfrm>
          <a:prstGeom prst="rect">
            <a:avLst/>
          </a:prstGeom>
          <a:noFill/>
        </p:spPr>
        <p:txBody>
          <a:bodyPr wrap="square" rtlCol="0">
            <a:spAutoFit/>
          </a:bodyPr>
          <a:lstStyle/>
          <a:p>
            <a:r>
              <a:rPr lang="en-US" sz="9600" dirty="0">
                <a:latin typeface="Comic Sans MS" panose="030F0702030302020204" pitchFamily="66" charset="0"/>
              </a:rPr>
              <a:t>pau</a:t>
            </a:r>
          </a:p>
        </p:txBody>
      </p:sp>
      <p:sp>
        <p:nvSpPr>
          <p:cNvPr id="11" name="Oval 10" descr="circle">
            <a:extLst>
              <a:ext uri="{FF2B5EF4-FFF2-40B4-BE49-F238E27FC236}">
                <a16:creationId xmlns:a16="http://schemas.microsoft.com/office/drawing/2014/main" id="{4543BE68-089D-4054-B687-9726EA3CCCD9}"/>
              </a:ext>
            </a:extLst>
          </p:cNvPr>
          <p:cNvSpPr/>
          <p:nvPr/>
        </p:nvSpPr>
        <p:spPr>
          <a:xfrm>
            <a:off x="7445720" y="3488538"/>
            <a:ext cx="2765080"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200"/>
          </a:p>
        </p:txBody>
      </p:sp>
      <p:sp>
        <p:nvSpPr>
          <p:cNvPr id="7" name="TextBox 6">
            <a:extLst>
              <a:ext uri="{FF2B5EF4-FFF2-40B4-BE49-F238E27FC236}">
                <a16:creationId xmlns:a16="http://schemas.microsoft.com/office/drawing/2014/main" id="{8356A2D4-6507-4942-94CD-B535A7D4CD50}"/>
              </a:ext>
            </a:extLst>
          </p:cNvPr>
          <p:cNvSpPr txBox="1"/>
          <p:nvPr/>
        </p:nvSpPr>
        <p:spPr>
          <a:xfrm>
            <a:off x="7558061" y="3788255"/>
            <a:ext cx="3944033" cy="1569660"/>
          </a:xfrm>
          <a:prstGeom prst="rect">
            <a:avLst/>
          </a:prstGeom>
          <a:noFill/>
        </p:spPr>
        <p:txBody>
          <a:bodyPr wrap="square" rtlCol="0">
            <a:spAutoFit/>
          </a:bodyPr>
          <a:lstStyle/>
          <a:p>
            <a:r>
              <a:rPr lang="en-US" sz="9600" dirty="0">
                <a:latin typeface="Comic Sans MS" panose="030F0702030302020204" pitchFamily="66" charset="0"/>
              </a:rPr>
              <a:t>paw</a:t>
            </a:r>
          </a:p>
        </p:txBody>
      </p:sp>
      <p:sp>
        <p:nvSpPr>
          <p:cNvPr id="3" name="Arrow: Right 2" descr="arrow pointing to a paw">
            <a:extLst>
              <a:ext uri="{FF2B5EF4-FFF2-40B4-BE49-F238E27FC236}">
                <a16:creationId xmlns:a16="http://schemas.microsoft.com/office/drawing/2014/main" id="{5F8C9571-2025-4387-8071-59E2D736D0CB}"/>
              </a:ext>
            </a:extLst>
          </p:cNvPr>
          <p:cNvSpPr/>
          <p:nvPr/>
        </p:nvSpPr>
        <p:spPr>
          <a:xfrm rot="18258101">
            <a:off x="3764360" y="5640455"/>
            <a:ext cx="1368752" cy="521374"/>
          </a:xfrm>
          <a:prstGeom prst="rightArrow">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156846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7"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1981200" y="244598"/>
            <a:ext cx="8229600" cy="1143000"/>
          </a:xfrm>
        </p:spPr>
        <p:txBody>
          <a:bodyPr>
            <a:normAutofit/>
          </a:bodyPr>
          <a:lstStyle/>
          <a:p>
            <a:pPr marL="0" marR="0">
              <a:lnSpc>
                <a:spcPct val="115000"/>
              </a:lnSpc>
              <a:spcBef>
                <a:spcPts val="0"/>
              </a:spcBef>
              <a:spcAft>
                <a:spcPts val="1000"/>
              </a:spcAft>
            </a:pPr>
            <a:r>
              <a:rPr lang="en-US" b="1" dirty="0">
                <a:latin typeface="Comic Sans MS" panose="030F0702030302020204" pitchFamily="66" charset="0"/>
                <a:ea typeface="Calibri" panose="020F0502020204030204" pitchFamily="34" charset="0"/>
                <a:cs typeface="Calibri" panose="020F0502020204030204" pitchFamily="34" charset="0"/>
              </a:rPr>
              <a:t>I Saw au and aw Practice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phic 5" descr="Safe with solid fill">
            <a:extLst>
              <a:ext uri="{FF2B5EF4-FFF2-40B4-BE49-F238E27FC236}">
                <a16:creationId xmlns:a16="http://schemas.microsoft.com/office/drawing/2014/main" id="{CBA9ADF4-8DAE-401E-861D-2A953D8B08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611139" y="1462150"/>
            <a:ext cx="4473137" cy="4473137"/>
          </a:xfrm>
          <a:prstGeom prst="rect">
            <a:avLst/>
          </a:prstGeom>
        </p:spPr>
      </p:pic>
      <p:sp>
        <p:nvSpPr>
          <p:cNvPr id="10" name="TextBox 9">
            <a:extLst>
              <a:ext uri="{FF2B5EF4-FFF2-40B4-BE49-F238E27FC236}">
                <a16:creationId xmlns:a16="http://schemas.microsoft.com/office/drawing/2014/main" id="{8C5FC69D-8FCD-4E21-8A6E-F5FF01CD45C9}"/>
              </a:ext>
            </a:extLst>
          </p:cNvPr>
          <p:cNvSpPr txBox="1"/>
          <p:nvPr/>
        </p:nvSpPr>
        <p:spPr>
          <a:xfrm>
            <a:off x="7558061" y="1987762"/>
            <a:ext cx="4473137" cy="1569660"/>
          </a:xfrm>
          <a:prstGeom prst="rect">
            <a:avLst/>
          </a:prstGeom>
          <a:noFill/>
        </p:spPr>
        <p:txBody>
          <a:bodyPr wrap="square" rtlCol="0">
            <a:spAutoFit/>
          </a:bodyPr>
          <a:lstStyle/>
          <a:p>
            <a:r>
              <a:rPr lang="en-US" sz="9600" dirty="0">
                <a:latin typeface="Comic Sans MS" panose="030F0702030302020204" pitchFamily="66" charset="0"/>
              </a:rPr>
              <a:t>vault</a:t>
            </a:r>
          </a:p>
        </p:txBody>
      </p:sp>
      <p:sp>
        <p:nvSpPr>
          <p:cNvPr id="11" name="Oval 10" descr="circle">
            <a:extLst>
              <a:ext uri="{FF2B5EF4-FFF2-40B4-BE49-F238E27FC236}">
                <a16:creationId xmlns:a16="http://schemas.microsoft.com/office/drawing/2014/main" id="{4543BE68-089D-4054-B687-9726EA3CCCD9}"/>
              </a:ext>
            </a:extLst>
          </p:cNvPr>
          <p:cNvSpPr/>
          <p:nvPr/>
        </p:nvSpPr>
        <p:spPr>
          <a:xfrm>
            <a:off x="7291754" y="1700686"/>
            <a:ext cx="3540369" cy="2143812"/>
          </a:xfrm>
          <a:prstGeom prst="ellipse">
            <a:avLst/>
          </a:prstGeom>
          <a:noFill/>
          <a:ln w="76200">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7200"/>
          </a:p>
        </p:txBody>
      </p:sp>
      <p:sp>
        <p:nvSpPr>
          <p:cNvPr id="7" name="TextBox 6">
            <a:extLst>
              <a:ext uri="{FF2B5EF4-FFF2-40B4-BE49-F238E27FC236}">
                <a16:creationId xmlns:a16="http://schemas.microsoft.com/office/drawing/2014/main" id="{8356A2D4-6507-4942-94CD-B535A7D4CD50}"/>
              </a:ext>
            </a:extLst>
          </p:cNvPr>
          <p:cNvSpPr txBox="1"/>
          <p:nvPr/>
        </p:nvSpPr>
        <p:spPr>
          <a:xfrm>
            <a:off x="7558061" y="3788255"/>
            <a:ext cx="3944033" cy="1569660"/>
          </a:xfrm>
          <a:prstGeom prst="rect">
            <a:avLst/>
          </a:prstGeom>
          <a:noFill/>
        </p:spPr>
        <p:txBody>
          <a:bodyPr wrap="square" rtlCol="0">
            <a:spAutoFit/>
          </a:bodyPr>
          <a:lstStyle/>
          <a:p>
            <a:r>
              <a:rPr lang="en-US" sz="9600" dirty="0" err="1">
                <a:latin typeface="Comic Sans MS" panose="030F0702030302020204" pitchFamily="66" charset="0"/>
              </a:rPr>
              <a:t>vawlt</a:t>
            </a:r>
            <a:endParaRPr lang="en-US" sz="9600" dirty="0">
              <a:latin typeface="Comic Sans MS" panose="030F0702030302020204" pitchFamily="66" charset="0"/>
            </a:endParaRPr>
          </a:p>
        </p:txBody>
      </p:sp>
    </p:spTree>
    <p:custDataLst>
      <p:tags r:id="rId1"/>
    </p:custDataLst>
    <p:extLst>
      <p:ext uri="{BB962C8B-B14F-4D97-AF65-F5344CB8AC3E}">
        <p14:creationId xmlns:p14="http://schemas.microsoft.com/office/powerpoint/2010/main" val="1743674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1981200" y="136093"/>
            <a:ext cx="8229600" cy="953271"/>
          </a:xfrm>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Launch a Sight Word Review</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3" name="TextBox 52">
            <a:extLst>
              <a:ext uri="{FF2B5EF4-FFF2-40B4-BE49-F238E27FC236}">
                <a16:creationId xmlns:a16="http://schemas.microsoft.com/office/drawing/2014/main" id="{C7E0F427-0FC3-4828-B1A6-447C24E31093}"/>
              </a:ext>
            </a:extLst>
          </p:cNvPr>
          <p:cNvSpPr txBox="1"/>
          <p:nvPr/>
        </p:nvSpPr>
        <p:spPr>
          <a:xfrm>
            <a:off x="1446334" y="1792460"/>
            <a:ext cx="2286000" cy="2286000"/>
          </a:xfrm>
          <a:prstGeom prst="rect">
            <a:avLst/>
          </a:prstGeom>
          <a:solidFill>
            <a:srgbClr val="FFFF0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defTabSz="457200"/>
            <a:r>
              <a:rPr lang="en-US" sz="5400" b="1" dirty="0">
                <a:solidFill>
                  <a:prstClr val="black"/>
                </a:solidFill>
                <a:latin typeface="Comic Sans MS" panose="030F0702030302020204" pitchFamily="66" charset="0"/>
              </a:rPr>
              <a:t>sing</a:t>
            </a:r>
          </a:p>
        </p:txBody>
      </p:sp>
      <p:sp>
        <p:nvSpPr>
          <p:cNvPr id="54" name="TextBox 53">
            <a:extLst>
              <a:ext uri="{FF2B5EF4-FFF2-40B4-BE49-F238E27FC236}">
                <a16:creationId xmlns:a16="http://schemas.microsoft.com/office/drawing/2014/main" id="{786E77BB-1721-43E7-80B2-1F956C981908}"/>
              </a:ext>
            </a:extLst>
          </p:cNvPr>
          <p:cNvSpPr txBox="1"/>
          <p:nvPr/>
        </p:nvSpPr>
        <p:spPr>
          <a:xfrm>
            <a:off x="4767962" y="1792460"/>
            <a:ext cx="2286000" cy="2286000"/>
          </a:xfrm>
          <a:prstGeom prst="rect">
            <a:avLst/>
          </a:prstGeom>
          <a:solidFill>
            <a:schemeClr val="bg1">
              <a:lumMod val="65000"/>
            </a:schemeClr>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defTabSz="457200"/>
            <a:r>
              <a:rPr lang="en-US" sz="4800" b="1" dirty="0">
                <a:solidFill>
                  <a:prstClr val="black"/>
                </a:solidFill>
                <a:latin typeface="Comic Sans MS" panose="030F0702030302020204" pitchFamily="66" charset="0"/>
              </a:rPr>
              <a:t>would</a:t>
            </a:r>
          </a:p>
        </p:txBody>
      </p:sp>
      <p:sp>
        <p:nvSpPr>
          <p:cNvPr id="55" name="TextBox 54">
            <a:extLst>
              <a:ext uri="{FF2B5EF4-FFF2-40B4-BE49-F238E27FC236}">
                <a16:creationId xmlns:a16="http://schemas.microsoft.com/office/drawing/2014/main" id="{75F276A4-B0F1-44EC-A2CF-586FEDE63629}"/>
              </a:ext>
            </a:extLst>
          </p:cNvPr>
          <p:cNvSpPr txBox="1"/>
          <p:nvPr/>
        </p:nvSpPr>
        <p:spPr>
          <a:xfrm>
            <a:off x="3181350" y="4297362"/>
            <a:ext cx="2286000" cy="2286000"/>
          </a:xfrm>
          <a:prstGeom prst="rect">
            <a:avLst/>
          </a:prstGeom>
          <a:solidFill>
            <a:srgbClr val="92D05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defTabSz="457200"/>
            <a:r>
              <a:rPr lang="en-US" sz="5400" b="1" dirty="0">
                <a:solidFill>
                  <a:prstClr val="black"/>
                </a:solidFill>
                <a:latin typeface="Comic Sans MS" panose="030F0702030302020204" pitchFamily="66" charset="0"/>
              </a:rPr>
              <a:t>much</a:t>
            </a:r>
          </a:p>
        </p:txBody>
      </p:sp>
      <p:sp>
        <p:nvSpPr>
          <p:cNvPr id="64" name="TextBox 63">
            <a:extLst>
              <a:ext uri="{FF2B5EF4-FFF2-40B4-BE49-F238E27FC236}">
                <a16:creationId xmlns:a16="http://schemas.microsoft.com/office/drawing/2014/main" id="{16852028-A52F-43F8-9A21-DA9F45718DF0}"/>
              </a:ext>
            </a:extLst>
          </p:cNvPr>
          <p:cNvSpPr txBox="1"/>
          <p:nvPr/>
        </p:nvSpPr>
        <p:spPr>
          <a:xfrm>
            <a:off x="6502977" y="4297362"/>
            <a:ext cx="2286000" cy="2286000"/>
          </a:xfrm>
          <a:prstGeom prst="rect">
            <a:avLst/>
          </a:prstGeom>
          <a:solidFill>
            <a:srgbClr val="9E5ECE"/>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defTabSz="457200"/>
            <a:r>
              <a:rPr lang="en-US" sz="5400" b="1" dirty="0">
                <a:solidFill>
                  <a:prstClr val="black"/>
                </a:solidFill>
                <a:latin typeface="Comic Sans MS" panose="030F0702030302020204" pitchFamily="66" charset="0"/>
              </a:rPr>
              <a:t>only</a:t>
            </a:r>
          </a:p>
        </p:txBody>
      </p:sp>
      <p:sp>
        <p:nvSpPr>
          <p:cNvPr id="7" name="TextBox 6">
            <a:extLst>
              <a:ext uri="{FF2B5EF4-FFF2-40B4-BE49-F238E27FC236}">
                <a16:creationId xmlns:a16="http://schemas.microsoft.com/office/drawing/2014/main" id="{1663809A-53DA-4C19-B116-6D71F40168A1}"/>
              </a:ext>
            </a:extLst>
          </p:cNvPr>
          <p:cNvSpPr txBox="1"/>
          <p:nvPr/>
        </p:nvSpPr>
        <p:spPr>
          <a:xfrm>
            <a:off x="8089590" y="1792460"/>
            <a:ext cx="2286000" cy="2286000"/>
          </a:xfrm>
          <a:prstGeom prst="rect">
            <a:avLst/>
          </a:prstGeom>
          <a:solidFill>
            <a:srgbClr val="00B0F0"/>
          </a:solidFill>
          <a:ln>
            <a:solidFill>
              <a:schemeClr val="tx1"/>
            </a:solid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defTabSz="457200"/>
            <a:r>
              <a:rPr lang="en-US" sz="4800" b="1" dirty="0">
                <a:solidFill>
                  <a:prstClr val="black"/>
                </a:solidFill>
                <a:latin typeface="Comic Sans MS" panose="030F0702030302020204" pitchFamily="66" charset="0"/>
              </a:rPr>
              <a:t>fast</a:t>
            </a:r>
          </a:p>
        </p:txBody>
      </p:sp>
    </p:spTree>
    <p:custDataLst>
      <p:tags r:id="rId1"/>
    </p:custDataLst>
    <p:extLst>
      <p:ext uri="{BB962C8B-B14F-4D97-AF65-F5344CB8AC3E}">
        <p14:creationId xmlns:p14="http://schemas.microsoft.com/office/powerpoint/2010/main" val="108693604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3"/>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7" restart="whenNotActive" fill="hold" evtFilter="cancelBubble" nodeType="interactiveSeq">
                <p:stCondLst>
                  <p:cond evt="onClick" delay="0">
                    <p:tgtEl>
                      <p:spTgt spid="5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12" restart="whenNotActive" fill="hold" evtFilter="cancelBubble" nodeType="interactiveSeq">
                <p:stCondLst>
                  <p:cond evt="onClick" delay="0">
                    <p:tgtEl>
                      <p:spTgt spid="55"/>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17" restart="whenNotActive" fill="hold" evtFilter="cancelBubble" nodeType="interactiveSeq">
                <p:stCondLst>
                  <p:cond evt="onClick" delay="0">
                    <p:tgtEl>
                      <p:spTgt spid="6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64"/>
                                        </p:tgtEl>
                                        <p:attrNameLst>
                                          <p:attrName>style.visibility</p:attrName>
                                        </p:attrNameLst>
                                      </p:cBhvr>
                                      <p:to>
                                        <p:strVal val="hidden"/>
                                      </p:to>
                                    </p:set>
                                  </p:childTnLst>
                                </p:cTn>
                              </p:par>
                            </p:childTnLst>
                          </p:cTn>
                        </p:par>
                      </p:childTnLst>
                    </p:cTn>
                  </p:par>
                </p:childTnLst>
              </p:cTn>
              <p:nextCondLst>
                <p:cond evt="onClick" delay="0">
                  <p:tgtEl>
                    <p:spTgt spid="64"/>
                  </p:tgtEl>
                </p:cond>
              </p:nextCondLst>
            </p:seq>
            <p:seq concurrent="1" nextAc="seek">
              <p:cTn id="22" restart="whenNotActive" fill="hold" evtFilter="cancelBubble" nodeType="interactiveSeq">
                <p:stCondLst>
                  <p:cond evt="onClick" delay="0">
                    <p:tgtEl>
                      <p:spTgt spid="7"/>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childTnLst>
        </p:cTn>
      </p:par>
    </p:tnLst>
    <p:bldLst>
      <p:bldP spid="53" grpId="0" animBg="1"/>
      <p:bldP spid="54" grpId="0" animBg="1"/>
      <p:bldP spid="55" grpId="0" animBg="1"/>
      <p:bldP spid="64"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a:xfrm>
            <a:off x="1981200" y="-38871"/>
            <a:ext cx="8229600" cy="1143000"/>
          </a:xfrm>
        </p:spPr>
        <p:txBody>
          <a:bodyPr>
            <a:normAutofit/>
          </a:bodyPr>
          <a:lstStyle/>
          <a:p>
            <a:r>
              <a:rPr lang="en-US" dirty="0">
                <a:latin typeface="Comic Sans MS" panose="030F0702030302020204" pitchFamily="66" charset="0"/>
              </a:rPr>
              <a:t>Sight Word Memory</a:t>
            </a:r>
          </a:p>
        </p:txBody>
      </p:sp>
      <p:sp>
        <p:nvSpPr>
          <p:cNvPr id="4" name="back 2">
            <a:extLst>
              <a:ext uri="{FF2B5EF4-FFF2-40B4-BE49-F238E27FC236}">
                <a16:creationId xmlns:a16="http://schemas.microsoft.com/office/drawing/2014/main" id="{AA6A7F05-1BC8-4731-80BC-CFCDCB893761}"/>
              </a:ext>
            </a:extLst>
          </p:cNvPr>
          <p:cNvSpPr/>
          <p:nvPr/>
        </p:nvSpPr>
        <p:spPr>
          <a:xfrm>
            <a:off x="3376669" y="1331362"/>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3600" dirty="0">
                <a:solidFill>
                  <a:prstClr val="white"/>
                </a:solidFill>
                <a:latin typeface="Comic Sans MS" panose="030F0702030302020204" pitchFamily="66" charset="0"/>
              </a:rPr>
              <a:t>would</a:t>
            </a:r>
          </a:p>
        </p:txBody>
      </p:sp>
      <p:sp>
        <p:nvSpPr>
          <p:cNvPr id="27" name="back 5">
            <a:extLst>
              <a:ext uri="{FF2B5EF4-FFF2-40B4-BE49-F238E27FC236}">
                <a16:creationId xmlns:a16="http://schemas.microsoft.com/office/drawing/2014/main" id="{2B88D03B-9FAB-456D-8B30-DB41BAA26AC1}"/>
              </a:ext>
            </a:extLst>
          </p:cNvPr>
          <p:cNvSpPr/>
          <p:nvPr/>
        </p:nvSpPr>
        <p:spPr>
          <a:xfrm>
            <a:off x="1373088" y="3090002"/>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4000" dirty="0">
                <a:solidFill>
                  <a:prstClr val="white"/>
                </a:solidFill>
                <a:latin typeface="Comic Sans MS" panose="030F0702030302020204" pitchFamily="66" charset="0"/>
              </a:rPr>
              <a:t>only</a:t>
            </a:r>
          </a:p>
        </p:txBody>
      </p:sp>
      <p:sp>
        <p:nvSpPr>
          <p:cNvPr id="28" name="back 8">
            <a:extLst>
              <a:ext uri="{FF2B5EF4-FFF2-40B4-BE49-F238E27FC236}">
                <a16:creationId xmlns:a16="http://schemas.microsoft.com/office/drawing/2014/main" id="{84F69F10-0AD3-402A-8062-DE5C7C7423A6}"/>
              </a:ext>
            </a:extLst>
          </p:cNvPr>
          <p:cNvSpPr/>
          <p:nvPr/>
        </p:nvSpPr>
        <p:spPr>
          <a:xfrm>
            <a:off x="7475080" y="3063897"/>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3600" dirty="0">
                <a:solidFill>
                  <a:prstClr val="white"/>
                </a:solidFill>
                <a:latin typeface="Comic Sans MS" panose="030F0702030302020204" pitchFamily="66" charset="0"/>
              </a:rPr>
              <a:t>would</a:t>
            </a:r>
          </a:p>
        </p:txBody>
      </p:sp>
      <p:sp>
        <p:nvSpPr>
          <p:cNvPr id="29" name="back 3">
            <a:extLst>
              <a:ext uri="{FF2B5EF4-FFF2-40B4-BE49-F238E27FC236}">
                <a16:creationId xmlns:a16="http://schemas.microsoft.com/office/drawing/2014/main" id="{4069AF17-D0C7-4F89-A6A4-2FF5C9F61A74}"/>
              </a:ext>
            </a:extLst>
          </p:cNvPr>
          <p:cNvSpPr/>
          <p:nvPr/>
        </p:nvSpPr>
        <p:spPr>
          <a:xfrm>
            <a:off x="5410200" y="1321851"/>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3600" dirty="0">
                <a:solidFill>
                  <a:prstClr val="white"/>
                </a:solidFill>
                <a:latin typeface="Comic Sans MS" panose="030F0702030302020204" pitchFamily="66" charset="0"/>
              </a:rPr>
              <a:t>fast</a:t>
            </a:r>
          </a:p>
        </p:txBody>
      </p:sp>
      <p:sp>
        <p:nvSpPr>
          <p:cNvPr id="30" name="back 7">
            <a:extLst>
              <a:ext uri="{FF2B5EF4-FFF2-40B4-BE49-F238E27FC236}">
                <a16:creationId xmlns:a16="http://schemas.microsoft.com/office/drawing/2014/main" id="{44D5711A-C7C3-45D5-A841-66AB411CFC43}"/>
              </a:ext>
            </a:extLst>
          </p:cNvPr>
          <p:cNvSpPr/>
          <p:nvPr/>
        </p:nvSpPr>
        <p:spPr>
          <a:xfrm>
            <a:off x="5420988" y="3090002"/>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4000" dirty="0">
                <a:solidFill>
                  <a:prstClr val="white"/>
                </a:solidFill>
                <a:latin typeface="Comic Sans MS" panose="030F0702030302020204" pitchFamily="66" charset="0"/>
              </a:rPr>
              <a:t>only</a:t>
            </a:r>
          </a:p>
        </p:txBody>
      </p:sp>
      <p:sp>
        <p:nvSpPr>
          <p:cNvPr id="31" name="back 4">
            <a:extLst>
              <a:ext uri="{FF2B5EF4-FFF2-40B4-BE49-F238E27FC236}">
                <a16:creationId xmlns:a16="http://schemas.microsoft.com/office/drawing/2014/main" id="{4568AA1C-F818-4FEA-B2F7-92B1F97B99C0}"/>
              </a:ext>
            </a:extLst>
          </p:cNvPr>
          <p:cNvSpPr/>
          <p:nvPr/>
        </p:nvSpPr>
        <p:spPr>
          <a:xfrm>
            <a:off x="7368377" y="1350386"/>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3600" dirty="0">
                <a:solidFill>
                  <a:prstClr val="white"/>
                </a:solidFill>
                <a:latin typeface="Comic Sans MS" panose="030F0702030302020204" pitchFamily="66" charset="0"/>
              </a:rPr>
              <a:t>much</a:t>
            </a:r>
          </a:p>
        </p:txBody>
      </p:sp>
      <p:sp>
        <p:nvSpPr>
          <p:cNvPr id="32" name="back 6">
            <a:extLst>
              <a:ext uri="{FF2B5EF4-FFF2-40B4-BE49-F238E27FC236}">
                <a16:creationId xmlns:a16="http://schemas.microsoft.com/office/drawing/2014/main" id="{46B4BDEE-463B-45F3-8331-9AA579AA66DB}"/>
              </a:ext>
            </a:extLst>
          </p:cNvPr>
          <p:cNvSpPr/>
          <p:nvPr/>
        </p:nvSpPr>
        <p:spPr>
          <a:xfrm>
            <a:off x="3346104" y="3071983"/>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3600" dirty="0">
                <a:solidFill>
                  <a:prstClr val="white"/>
                </a:solidFill>
                <a:latin typeface="Comic Sans MS" panose="030F0702030302020204" pitchFamily="66" charset="0"/>
              </a:rPr>
              <a:t>much</a:t>
            </a:r>
          </a:p>
        </p:txBody>
      </p:sp>
      <p:sp>
        <p:nvSpPr>
          <p:cNvPr id="33" name="back 1">
            <a:extLst>
              <a:ext uri="{FF2B5EF4-FFF2-40B4-BE49-F238E27FC236}">
                <a16:creationId xmlns:a16="http://schemas.microsoft.com/office/drawing/2014/main" id="{81EA3E86-6D07-441C-986E-11D10ECB422C}"/>
              </a:ext>
            </a:extLst>
          </p:cNvPr>
          <p:cNvSpPr/>
          <p:nvPr/>
        </p:nvSpPr>
        <p:spPr>
          <a:xfrm>
            <a:off x="1316942" y="1321851"/>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r>
              <a:rPr lang="en-US" sz="4000" dirty="0">
                <a:solidFill>
                  <a:prstClr val="white"/>
                </a:solidFill>
                <a:latin typeface="Comic Sans MS" panose="030F0702030302020204" pitchFamily="66" charset="0"/>
              </a:rPr>
              <a:t>sing</a:t>
            </a:r>
          </a:p>
        </p:txBody>
      </p:sp>
      <p:sp>
        <p:nvSpPr>
          <p:cNvPr id="34" name="Front pink" descr="pink square">
            <a:extLst>
              <a:ext uri="{FF2B5EF4-FFF2-40B4-BE49-F238E27FC236}">
                <a16:creationId xmlns:a16="http://schemas.microsoft.com/office/drawing/2014/main" id="{1DBA4CD7-DD33-4343-B65B-36688838262A}"/>
              </a:ext>
            </a:extLst>
          </p:cNvPr>
          <p:cNvSpPr/>
          <p:nvPr/>
        </p:nvSpPr>
        <p:spPr>
          <a:xfrm>
            <a:off x="1316942" y="1321851"/>
            <a:ext cx="1371600" cy="1371600"/>
          </a:xfrm>
          <a:prstGeom prst="rect">
            <a:avLst/>
          </a:prstGeom>
          <a:solidFill>
            <a:srgbClr val="FF99CC"/>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35" name="front brown" descr="brown square">
            <a:extLst>
              <a:ext uri="{FF2B5EF4-FFF2-40B4-BE49-F238E27FC236}">
                <a16:creationId xmlns:a16="http://schemas.microsoft.com/office/drawing/2014/main" id="{81EF32C0-1100-49A4-9094-E5F2E8D31AEC}"/>
              </a:ext>
            </a:extLst>
          </p:cNvPr>
          <p:cNvSpPr/>
          <p:nvPr/>
        </p:nvSpPr>
        <p:spPr>
          <a:xfrm>
            <a:off x="3392167" y="1337901"/>
            <a:ext cx="1371600" cy="1371600"/>
          </a:xfrm>
          <a:prstGeom prst="rect">
            <a:avLst/>
          </a:prstGeom>
          <a:solidFill>
            <a:srgbClr val="9D6D54"/>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36" name="front orange" descr="orange square">
            <a:extLst>
              <a:ext uri="{FF2B5EF4-FFF2-40B4-BE49-F238E27FC236}">
                <a16:creationId xmlns:a16="http://schemas.microsoft.com/office/drawing/2014/main" id="{F52DAD1C-9750-49C6-921F-C958EEBF17B9}"/>
              </a:ext>
            </a:extLst>
          </p:cNvPr>
          <p:cNvSpPr/>
          <p:nvPr/>
        </p:nvSpPr>
        <p:spPr>
          <a:xfrm>
            <a:off x="5425698" y="1312340"/>
            <a:ext cx="1371600" cy="1371600"/>
          </a:xfrm>
          <a:prstGeom prst="rect">
            <a:avLst/>
          </a:prstGeom>
          <a:solidFill>
            <a:srgbClr val="FF9627"/>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37" name="front red" descr="red square">
            <a:extLst>
              <a:ext uri="{FF2B5EF4-FFF2-40B4-BE49-F238E27FC236}">
                <a16:creationId xmlns:a16="http://schemas.microsoft.com/office/drawing/2014/main" id="{5D8C4050-49CD-41D4-9AEE-C429A697D6E1}"/>
              </a:ext>
            </a:extLst>
          </p:cNvPr>
          <p:cNvSpPr/>
          <p:nvPr/>
        </p:nvSpPr>
        <p:spPr>
          <a:xfrm>
            <a:off x="7368377" y="1331362"/>
            <a:ext cx="1371600" cy="1371600"/>
          </a:xfrm>
          <a:prstGeom prst="rect">
            <a:avLst/>
          </a:prstGeom>
          <a:solidFill>
            <a:srgbClr val="FF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38" name="front purple" descr="purple square">
            <a:extLst>
              <a:ext uri="{FF2B5EF4-FFF2-40B4-BE49-F238E27FC236}">
                <a16:creationId xmlns:a16="http://schemas.microsoft.com/office/drawing/2014/main" id="{1B10DF14-1681-4680-B813-CD899BCC46C4}"/>
              </a:ext>
            </a:extLst>
          </p:cNvPr>
          <p:cNvSpPr/>
          <p:nvPr/>
        </p:nvSpPr>
        <p:spPr>
          <a:xfrm>
            <a:off x="1380895" y="3090002"/>
            <a:ext cx="1371600" cy="1371600"/>
          </a:xfrm>
          <a:prstGeom prst="rect">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39" name="front blue" descr="blue square">
            <a:extLst>
              <a:ext uri="{FF2B5EF4-FFF2-40B4-BE49-F238E27FC236}">
                <a16:creationId xmlns:a16="http://schemas.microsoft.com/office/drawing/2014/main" id="{959F7F6A-6C8A-49DC-A6E8-3D4AC27B65B4}"/>
              </a:ext>
            </a:extLst>
          </p:cNvPr>
          <p:cNvSpPr/>
          <p:nvPr/>
        </p:nvSpPr>
        <p:spPr>
          <a:xfrm>
            <a:off x="3370926" y="3063897"/>
            <a:ext cx="1371600" cy="1371600"/>
          </a:xfrm>
          <a:prstGeom prst="rect">
            <a:avLst/>
          </a:prstGeom>
          <a:solidFill>
            <a:srgbClr val="3B7ABE"/>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40" name="front green" descr="green square">
            <a:extLst>
              <a:ext uri="{FF2B5EF4-FFF2-40B4-BE49-F238E27FC236}">
                <a16:creationId xmlns:a16="http://schemas.microsoft.com/office/drawing/2014/main" id="{AA5B2003-0C1B-43D7-998E-7318F502A0F2}"/>
              </a:ext>
            </a:extLst>
          </p:cNvPr>
          <p:cNvSpPr/>
          <p:nvPr/>
        </p:nvSpPr>
        <p:spPr>
          <a:xfrm>
            <a:off x="5436743" y="3116107"/>
            <a:ext cx="1371600" cy="1371600"/>
          </a:xfrm>
          <a:prstGeom prst="rect">
            <a:avLst/>
          </a:prstGeom>
          <a:solidFill>
            <a:srgbClr val="00B05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41" name="front yellow" descr="yellow square">
            <a:extLst>
              <a:ext uri="{FF2B5EF4-FFF2-40B4-BE49-F238E27FC236}">
                <a16:creationId xmlns:a16="http://schemas.microsoft.com/office/drawing/2014/main" id="{FAEBD487-0BB7-4EA5-8E89-B151777C6359}"/>
              </a:ext>
            </a:extLst>
          </p:cNvPr>
          <p:cNvSpPr/>
          <p:nvPr/>
        </p:nvSpPr>
        <p:spPr>
          <a:xfrm>
            <a:off x="7471050" y="3078522"/>
            <a:ext cx="1371600" cy="1371600"/>
          </a:xfrm>
          <a:prstGeom prst="rect">
            <a:avLst/>
          </a:prstGeom>
          <a:solidFill>
            <a:srgbClr val="FFFF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defTabSz="457200">
              <a:defRPr/>
            </a:pPr>
            <a:endParaRPr lang="en-US">
              <a:solidFill>
                <a:prstClr val="white"/>
              </a:solidFill>
              <a:latin typeface="Calibri"/>
            </a:endParaRPr>
          </a:p>
        </p:txBody>
      </p:sp>
      <p:sp>
        <p:nvSpPr>
          <p:cNvPr id="3" name="back sing">
            <a:extLst>
              <a:ext uri="{FF2B5EF4-FFF2-40B4-BE49-F238E27FC236}">
                <a16:creationId xmlns:a16="http://schemas.microsoft.com/office/drawing/2014/main" id="{803A1B9B-1C41-49E8-8469-86B05F2862B1}"/>
              </a:ext>
            </a:extLst>
          </p:cNvPr>
          <p:cNvSpPr/>
          <p:nvPr/>
        </p:nvSpPr>
        <p:spPr>
          <a:xfrm>
            <a:off x="9509387" y="3116107"/>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a:latin typeface="Comic Sans MS" panose="030F0702030302020204" pitchFamily="66" charset="0"/>
              </a:rPr>
              <a:t>sing</a:t>
            </a:r>
          </a:p>
        </p:txBody>
      </p:sp>
      <p:sp>
        <p:nvSpPr>
          <p:cNvPr id="20" name="back fast">
            <a:extLst>
              <a:ext uri="{FF2B5EF4-FFF2-40B4-BE49-F238E27FC236}">
                <a16:creationId xmlns:a16="http://schemas.microsoft.com/office/drawing/2014/main" id="{ACC34231-7E6B-4E08-B639-7C7614C31AB0}"/>
              </a:ext>
            </a:extLst>
          </p:cNvPr>
          <p:cNvSpPr/>
          <p:nvPr/>
        </p:nvSpPr>
        <p:spPr>
          <a:xfrm>
            <a:off x="9444844" y="1312340"/>
            <a:ext cx="1371600" cy="13716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dirty="0">
                <a:latin typeface="Comic Sans MS" panose="030F0702030302020204" pitchFamily="66" charset="0"/>
              </a:rPr>
              <a:t>fast</a:t>
            </a:r>
          </a:p>
        </p:txBody>
      </p:sp>
      <p:sp>
        <p:nvSpPr>
          <p:cNvPr id="5" name="front bright pink" descr="bright pink square">
            <a:extLst>
              <a:ext uri="{FF2B5EF4-FFF2-40B4-BE49-F238E27FC236}">
                <a16:creationId xmlns:a16="http://schemas.microsoft.com/office/drawing/2014/main" id="{54F8DDEF-987B-4CE2-AEA8-9D1BF9B0FE40}"/>
              </a:ext>
            </a:extLst>
          </p:cNvPr>
          <p:cNvSpPr/>
          <p:nvPr/>
        </p:nvSpPr>
        <p:spPr>
          <a:xfrm>
            <a:off x="9525000" y="3142270"/>
            <a:ext cx="1371600" cy="1371600"/>
          </a:xfrm>
          <a:prstGeom prst="rect">
            <a:avLst/>
          </a:prstGeom>
          <a:solidFill>
            <a:srgbClr val="FF00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2" name="front neon green" descr="neon green sqaure">
            <a:extLst>
              <a:ext uri="{FF2B5EF4-FFF2-40B4-BE49-F238E27FC236}">
                <a16:creationId xmlns:a16="http://schemas.microsoft.com/office/drawing/2014/main" id="{FC7592B1-19A9-41A6-BFBB-F1E725E0367C}"/>
              </a:ext>
            </a:extLst>
          </p:cNvPr>
          <p:cNvSpPr/>
          <p:nvPr/>
        </p:nvSpPr>
        <p:spPr>
          <a:xfrm>
            <a:off x="9444844" y="1337901"/>
            <a:ext cx="1371600" cy="1371600"/>
          </a:xfrm>
          <a:prstGeom prst="rect">
            <a:avLst/>
          </a:prstGeom>
          <a:solidFill>
            <a:srgbClr val="51F62A"/>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971710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4"/>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7" restart="whenNotActive" fill="hold" evtFilter="cancelBubble" nodeType="interactiveSeq">
                <p:stCondLst>
                  <p:cond evt="onClick" delay="0">
                    <p:tgtEl>
                      <p:spTgt spid="3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12" restart="whenNotActive" fill="hold" evtFilter="cancelBubble" nodeType="interactiveSeq">
                <p:stCondLst>
                  <p:cond evt="onClick" delay="0">
                    <p:tgtEl>
                      <p:spTgt spid="36"/>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7" restart="whenNotActive" fill="hold" evtFilter="cancelBubble" nodeType="interactiveSeq">
                <p:stCondLst>
                  <p:cond evt="onClick" delay="0">
                    <p:tgtEl>
                      <p:spTgt spid="37"/>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22" restart="whenNotActive" fill="hold" evtFilter="cancelBubble" nodeType="interactiveSeq">
                <p:stCondLst>
                  <p:cond evt="onClick" delay="0">
                    <p:tgtEl>
                      <p:spTgt spid="38"/>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27" restart="whenNotActive" fill="hold" evtFilter="cancelBubble" nodeType="interactiveSeq">
                <p:stCondLst>
                  <p:cond evt="onClick" delay="0">
                    <p:tgtEl>
                      <p:spTgt spid="39"/>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32" restart="whenNotActive" fill="hold" evtFilter="cancelBubble" nodeType="interactiveSeq">
                <p:stCondLst>
                  <p:cond evt="onClick" delay="0">
                    <p:tgtEl>
                      <p:spTgt spid="40"/>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0"/>
                                        </p:tgtEl>
                                        <p:attrNameLst>
                                          <p:attrName>style.visibility</p:attrName>
                                        </p:attrNameLst>
                                      </p:cBhvr>
                                      <p:to>
                                        <p:strVal val="hidden"/>
                                      </p:to>
                                    </p:set>
                                  </p:childTnLst>
                                </p:cTn>
                              </p:par>
                            </p:childTnLst>
                          </p:cTn>
                        </p:par>
                      </p:childTnLst>
                    </p:cTn>
                  </p:par>
                </p:childTnLst>
              </p:cTn>
              <p:nextCondLst>
                <p:cond evt="onClick" delay="0">
                  <p:tgtEl>
                    <p:spTgt spid="40"/>
                  </p:tgtEl>
                </p:cond>
              </p:nextCondLst>
            </p:seq>
            <p:seq concurrent="1" nextAc="seek">
              <p:cTn id="37" restart="whenNotActive" fill="hold" evtFilter="cancelBubble" nodeType="interactiveSeq">
                <p:stCondLst>
                  <p:cond evt="onClick" delay="0">
                    <p:tgtEl>
                      <p:spTgt spid="41"/>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42" restart="whenNotActive" fill="hold" evtFilter="cancelBubble" nodeType="interactiveSeq">
                <p:stCondLst>
                  <p:cond evt="onClick" delay="0">
                    <p:tgtEl>
                      <p:spTgt spid="33"/>
                    </p:tgtEl>
                  </p:cond>
                </p:stCondLst>
                <p:endSync evt="end" delay="0">
                  <p:rtn val="all"/>
                </p:endSync>
                <p:childTnLst>
                  <p:par>
                    <p:cTn id="43" fill="hold">
                      <p:stCondLst>
                        <p:cond delay="0"/>
                      </p:stCondLst>
                      <p:childTnLst>
                        <p:par>
                          <p:cTn id="44" fill="hold">
                            <p:stCondLst>
                              <p:cond delay="0"/>
                            </p:stCondLst>
                            <p:childTnLst>
                              <p:par>
                                <p:cTn id="45" presetID="1" presetClass="entr" presetSubtype="0" fill="hold" grpId="1" nodeType="clickEffect">
                                  <p:stCondLst>
                                    <p:cond delay="0"/>
                                  </p:stCondLst>
                                  <p:childTnLst>
                                    <p:set>
                                      <p:cBhvr>
                                        <p:cTn id="46"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33"/>
                  </p:tgtEl>
                </p:cond>
              </p:nextCondLst>
            </p:seq>
            <p:seq concurrent="1" nextAc="seek">
              <p:cTn id="47" restart="whenNotActive" fill="hold" evtFilter="cancelBubble" nodeType="interactiveSeq">
                <p:stCondLst>
                  <p:cond evt="onClick" delay="0">
                    <p:tgtEl>
                      <p:spTgt spid="4"/>
                    </p:tgtEl>
                  </p:cond>
                </p:stCondLst>
                <p:endSync evt="end" delay="0">
                  <p:rtn val="all"/>
                </p:endSync>
                <p:childTnLst>
                  <p:par>
                    <p:cTn id="48" fill="hold">
                      <p:stCondLst>
                        <p:cond delay="0"/>
                      </p:stCondLst>
                      <p:childTnLst>
                        <p:par>
                          <p:cTn id="49" fill="hold">
                            <p:stCondLst>
                              <p:cond delay="0"/>
                            </p:stCondLst>
                            <p:childTnLst>
                              <p:par>
                                <p:cTn id="50" presetID="1" presetClass="entr" presetSubtype="0" fill="hold" grpId="1" nodeType="clickEffect">
                                  <p:stCondLst>
                                    <p:cond delay="0"/>
                                  </p:stCondLst>
                                  <p:childTnLst>
                                    <p:set>
                                      <p:cBhvr>
                                        <p:cTn id="51"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4"/>
                  </p:tgtEl>
                </p:cond>
              </p:nextCondLst>
            </p:seq>
            <p:seq concurrent="1" nextAc="seek">
              <p:cTn id="52" restart="whenNotActive" fill="hold" evtFilter="cancelBubble" nodeType="interactiveSeq">
                <p:stCondLst>
                  <p:cond evt="onClick" delay="0">
                    <p:tgtEl>
                      <p:spTgt spid="29"/>
                    </p:tgtEl>
                  </p:cond>
                </p:stCondLst>
                <p:endSync evt="end" delay="0">
                  <p:rtn val="all"/>
                </p:endSync>
                <p:childTnLst>
                  <p:par>
                    <p:cTn id="53" fill="hold">
                      <p:stCondLst>
                        <p:cond delay="0"/>
                      </p:stCondLst>
                      <p:childTnLst>
                        <p:par>
                          <p:cTn id="54" fill="hold">
                            <p:stCondLst>
                              <p:cond delay="0"/>
                            </p:stCondLst>
                            <p:childTnLst>
                              <p:par>
                                <p:cTn id="55" presetID="1" presetClass="entr" presetSubtype="0" fill="hold" grpId="1" nodeType="click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childTnLst>
                          </p:cTn>
                        </p:par>
                      </p:childTnLst>
                    </p:cTn>
                  </p:par>
                </p:childTnLst>
              </p:cTn>
              <p:nextCondLst>
                <p:cond evt="onClick" delay="0">
                  <p:tgtEl>
                    <p:spTgt spid="29"/>
                  </p:tgtEl>
                </p:cond>
              </p:nextCondLst>
            </p:seq>
            <p:seq concurrent="1" nextAc="seek">
              <p:cTn id="57" restart="whenNotActive" fill="hold" evtFilter="cancelBubble" nodeType="interactiveSeq">
                <p:stCondLst>
                  <p:cond evt="onClick" delay="0">
                    <p:tgtEl>
                      <p:spTgt spid="31"/>
                    </p:tgtEl>
                  </p:cond>
                </p:stCondLst>
                <p:endSync evt="end" delay="0">
                  <p:rtn val="all"/>
                </p:endSync>
                <p:childTnLst>
                  <p:par>
                    <p:cTn id="58" fill="hold">
                      <p:stCondLst>
                        <p:cond delay="0"/>
                      </p:stCondLst>
                      <p:childTnLst>
                        <p:par>
                          <p:cTn id="59" fill="hold">
                            <p:stCondLst>
                              <p:cond delay="0"/>
                            </p:stCondLst>
                            <p:childTnLst>
                              <p:par>
                                <p:cTn id="60" presetID="1" presetClass="entr" presetSubtype="0" fill="hold" grpId="1" nodeType="clickEffect">
                                  <p:stCondLst>
                                    <p:cond delay="0"/>
                                  </p:stCondLst>
                                  <p:childTnLst>
                                    <p:set>
                                      <p:cBhvr>
                                        <p:cTn id="61" dur="1" fill="hold">
                                          <p:stCondLst>
                                            <p:cond delay="0"/>
                                          </p:stCondLst>
                                        </p:cTn>
                                        <p:tgtEl>
                                          <p:spTgt spid="37"/>
                                        </p:tgtEl>
                                        <p:attrNameLst>
                                          <p:attrName>style.visibility</p:attrName>
                                        </p:attrNameLst>
                                      </p:cBhvr>
                                      <p:to>
                                        <p:strVal val="visible"/>
                                      </p:to>
                                    </p:set>
                                  </p:childTnLst>
                                </p:cTn>
                              </p:par>
                            </p:childTnLst>
                          </p:cTn>
                        </p:par>
                      </p:childTnLst>
                    </p:cTn>
                  </p:par>
                </p:childTnLst>
              </p:cTn>
              <p:nextCondLst>
                <p:cond evt="onClick" delay="0">
                  <p:tgtEl>
                    <p:spTgt spid="31"/>
                  </p:tgtEl>
                </p:cond>
              </p:nextCondLst>
            </p:seq>
            <p:seq concurrent="1" nextAc="seek">
              <p:cTn id="62" restart="whenNotActive" fill="hold" evtFilter="cancelBubble" nodeType="interactiveSeq">
                <p:stCondLst>
                  <p:cond evt="onClick" delay="0">
                    <p:tgtEl>
                      <p:spTgt spid="27"/>
                    </p:tgtEl>
                  </p:cond>
                </p:stCondLst>
                <p:endSync evt="end" delay="0">
                  <p:rtn val="all"/>
                </p:endSync>
                <p:childTnLst>
                  <p:par>
                    <p:cTn id="63" fill="hold">
                      <p:stCondLst>
                        <p:cond delay="0"/>
                      </p:stCondLst>
                      <p:childTnLst>
                        <p:par>
                          <p:cTn id="64" fill="hold">
                            <p:stCondLst>
                              <p:cond delay="0"/>
                            </p:stCondLst>
                            <p:childTnLst>
                              <p:par>
                                <p:cTn id="65" presetID="1" presetClass="entr" presetSubtype="0" fill="hold" grpId="1"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childTnLst>
                          </p:cTn>
                        </p:par>
                      </p:childTnLst>
                    </p:cTn>
                  </p:par>
                </p:childTnLst>
              </p:cTn>
              <p:nextCondLst>
                <p:cond evt="onClick" delay="0">
                  <p:tgtEl>
                    <p:spTgt spid="27"/>
                  </p:tgtEl>
                </p:cond>
              </p:nextCondLst>
            </p:seq>
            <p:seq concurrent="1" nextAc="seek">
              <p:cTn id="67" restart="whenNotActive" fill="hold" evtFilter="cancelBubble" nodeType="interactiveSeq">
                <p:stCondLst>
                  <p:cond evt="onClick" delay="0">
                    <p:tgtEl>
                      <p:spTgt spid="32"/>
                    </p:tgtEl>
                  </p:cond>
                </p:stCondLst>
                <p:endSync evt="end" delay="0">
                  <p:rtn val="all"/>
                </p:endSync>
                <p:childTnLst>
                  <p:par>
                    <p:cTn id="68" fill="hold">
                      <p:stCondLst>
                        <p:cond delay="0"/>
                      </p:stCondLst>
                      <p:childTnLst>
                        <p:par>
                          <p:cTn id="69" fill="hold">
                            <p:stCondLst>
                              <p:cond delay="0"/>
                            </p:stCondLst>
                            <p:childTnLst>
                              <p:par>
                                <p:cTn id="70" presetID="1" presetClass="entr" presetSubtype="0" fill="hold" grpId="1" nodeType="clickEffect">
                                  <p:stCondLst>
                                    <p:cond delay="0"/>
                                  </p:stCondLst>
                                  <p:childTnLst>
                                    <p:set>
                                      <p:cBhvr>
                                        <p:cTn id="71" dur="1" fill="hold">
                                          <p:stCondLst>
                                            <p:cond delay="0"/>
                                          </p:stCondLst>
                                        </p:cTn>
                                        <p:tgtEl>
                                          <p:spTgt spid="3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72" restart="whenNotActive" fill="hold" evtFilter="cancelBubble" nodeType="interactiveSeq">
                <p:stCondLst>
                  <p:cond evt="onClick" delay="0">
                    <p:tgtEl>
                      <p:spTgt spid="30"/>
                    </p:tgtEl>
                  </p:cond>
                </p:stCondLst>
                <p:endSync evt="end" delay="0">
                  <p:rtn val="all"/>
                </p:endSync>
                <p:childTnLst>
                  <p:par>
                    <p:cTn id="73" fill="hold">
                      <p:stCondLst>
                        <p:cond delay="0"/>
                      </p:stCondLst>
                      <p:childTnLst>
                        <p:par>
                          <p:cTn id="74" fill="hold">
                            <p:stCondLst>
                              <p:cond delay="0"/>
                            </p:stCondLst>
                            <p:childTnLst>
                              <p:par>
                                <p:cTn id="75" presetID="1" presetClass="entr" presetSubtype="0" fill="hold" grpId="1" nodeType="clickEffect">
                                  <p:stCondLst>
                                    <p:cond delay="0"/>
                                  </p:stCondLst>
                                  <p:childTnLst>
                                    <p:set>
                                      <p:cBhvr>
                                        <p:cTn id="76" dur="1" fill="hold">
                                          <p:stCondLst>
                                            <p:cond delay="0"/>
                                          </p:stCondLst>
                                        </p:cTn>
                                        <p:tgtEl>
                                          <p:spTgt spid="40"/>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77" restart="whenNotActive" fill="hold" evtFilter="cancelBubble" nodeType="interactiveSeq">
                <p:stCondLst>
                  <p:cond evt="onClick" delay="0">
                    <p:tgtEl>
                      <p:spTgt spid="28"/>
                    </p:tgtEl>
                  </p:cond>
                </p:stCondLst>
                <p:endSync evt="end" delay="0">
                  <p:rtn val="all"/>
                </p:endSync>
                <p:childTnLst>
                  <p:par>
                    <p:cTn id="78" fill="hold">
                      <p:stCondLst>
                        <p:cond delay="0"/>
                      </p:stCondLst>
                      <p:childTnLst>
                        <p:par>
                          <p:cTn id="79" fill="hold">
                            <p:stCondLst>
                              <p:cond delay="0"/>
                            </p:stCondLst>
                            <p:childTnLst>
                              <p:par>
                                <p:cTn id="80" presetID="1" presetClass="entr" presetSubtype="0" fill="hold" grpId="1" nodeType="clickEffect">
                                  <p:stCondLst>
                                    <p:cond delay="0"/>
                                  </p:stCondLst>
                                  <p:childTnLst>
                                    <p:set>
                                      <p:cBhvr>
                                        <p:cTn id="81"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ntr" presetSubtype="0" fill="hold" grpId="1" nodeType="clickEffect">
                                  <p:stCondLst>
                                    <p:cond delay="0"/>
                                  </p:stCondLst>
                                  <p:childTnLst>
                                    <p:set>
                                      <p:cBhvr>
                                        <p:cTn id="91" dur="1" fill="hold">
                                          <p:stCondLst>
                                            <p:cond delay="0"/>
                                          </p:stCondLst>
                                        </p:cTn>
                                        <p:tgtEl>
                                          <p:spTgt spid="5"/>
                                        </p:tgtEl>
                                        <p:attrNameLst>
                                          <p:attrName>style.visibility</p:attrName>
                                        </p:attrNameLst>
                                      </p:cBhvr>
                                      <p:to>
                                        <p:strVal val="visible"/>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2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97" restart="whenNotActive" fill="hold" evtFilter="cancelBubble" nodeType="interactiveSeq">
                <p:stCondLst>
                  <p:cond evt="onClick" delay="0">
                    <p:tgtEl>
                      <p:spTgt spid="20"/>
                    </p:tgtEl>
                  </p:cond>
                </p:stCondLst>
                <p:endSync evt="end" delay="0">
                  <p:rtn val="all"/>
                </p:endSync>
                <p:childTnLst>
                  <p:par>
                    <p:cTn id="98" fill="hold">
                      <p:stCondLst>
                        <p:cond delay="0"/>
                      </p:stCondLst>
                      <p:childTnLst>
                        <p:par>
                          <p:cTn id="99" fill="hold">
                            <p:stCondLst>
                              <p:cond delay="0"/>
                            </p:stCondLst>
                            <p:childTnLst>
                              <p:par>
                                <p:cTn id="100" presetID="1" presetClass="entr" presetSubtype="0" fill="hold" grpId="1" nodeType="clickEffect">
                                  <p:stCondLst>
                                    <p:cond delay="0"/>
                                  </p:stCondLst>
                                  <p:childTnLst>
                                    <p:set>
                                      <p:cBhvr>
                                        <p:cTn id="101"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childTnLst>
        </p:cTn>
      </p:par>
    </p:tnLst>
    <p:bldLst>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5" grpId="0" animBg="1"/>
      <p:bldP spid="5" grpId="1" animBg="1"/>
      <p:bldP spid="22" grpId="0" animBg="1"/>
      <p:bldP spid="2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a:bodyPr>
          <a:lstStyle/>
          <a:p>
            <a:pPr marL="0" marR="0">
              <a:lnSpc>
                <a:spcPct val="115000"/>
              </a:lnSpc>
              <a:spcBef>
                <a:spcPts val="0"/>
              </a:spcBef>
              <a:spcAft>
                <a:spcPts val="1000"/>
              </a:spcAft>
            </a:pPr>
            <a:r>
              <a:rPr lang="en-US" sz="4400" b="1" dirty="0">
                <a:effectLst/>
                <a:latin typeface="Comic Sans MS" panose="030F0702030302020204" pitchFamily="66" charset="0"/>
                <a:ea typeface="Calibri" panose="020F0502020204030204" pitchFamily="34" charset="0"/>
                <a:cs typeface="Calibri" panose="020F0502020204030204" pitchFamily="34" charset="0"/>
              </a:rPr>
              <a:t>Main Idea and Details</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708C2D23-9A60-4BBA-96DC-672F0E106DB4}"/>
              </a:ext>
            </a:extLst>
          </p:cNvPr>
          <p:cNvSpPr/>
          <p:nvPr/>
        </p:nvSpPr>
        <p:spPr>
          <a:xfrm>
            <a:off x="445477" y="2776292"/>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Detail</a:t>
            </a:r>
          </a:p>
        </p:txBody>
      </p:sp>
      <p:sp>
        <p:nvSpPr>
          <p:cNvPr id="11" name="Rectangle 10">
            <a:extLst>
              <a:ext uri="{FF2B5EF4-FFF2-40B4-BE49-F238E27FC236}">
                <a16:creationId xmlns:a16="http://schemas.microsoft.com/office/drawing/2014/main" id="{9763A7C7-19D6-426F-8F4B-F3EDF6BD6B9E}"/>
              </a:ext>
            </a:extLst>
          </p:cNvPr>
          <p:cNvSpPr/>
          <p:nvPr/>
        </p:nvSpPr>
        <p:spPr>
          <a:xfrm>
            <a:off x="6096000" y="1568202"/>
            <a:ext cx="4970585" cy="11430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Straw</a:t>
            </a:r>
            <a:r>
              <a:rPr kumimoji="0" lang="en-US" sz="2400" b="0" i="0" u="none" strike="noStrike" kern="1200" cap="none" spc="0" normalizeH="0" noProof="0" dirty="0">
                <a:ln>
                  <a:noFill/>
                </a:ln>
                <a:solidFill>
                  <a:prstClr val="black"/>
                </a:solidFill>
                <a:effectLst/>
                <a:uLnTx/>
                <a:uFillTx/>
                <a:latin typeface="Comic Sans MS" panose="030F0702030302020204" pitchFamily="66" charset="0"/>
                <a:ea typeface="+mn-ea"/>
                <a:cs typeface="+mn-cs"/>
              </a:rPr>
              <a:t>berry plants grow to about 5 inches tall</a:t>
            </a:r>
            <a:endPar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
        <p:nvSpPr>
          <p:cNvPr id="12" name="Rectangle 11">
            <a:extLst>
              <a:ext uri="{FF2B5EF4-FFF2-40B4-BE49-F238E27FC236}">
                <a16:creationId xmlns:a16="http://schemas.microsoft.com/office/drawing/2014/main" id="{527226E9-A8DB-4BDB-BDF5-7D919D1B38C8}"/>
              </a:ext>
            </a:extLst>
          </p:cNvPr>
          <p:cNvSpPr/>
          <p:nvPr/>
        </p:nvSpPr>
        <p:spPr>
          <a:xfrm>
            <a:off x="445476" y="4059969"/>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Detail</a:t>
            </a:r>
          </a:p>
        </p:txBody>
      </p:sp>
      <p:sp>
        <p:nvSpPr>
          <p:cNvPr id="13" name="Rectangle 12">
            <a:extLst>
              <a:ext uri="{FF2B5EF4-FFF2-40B4-BE49-F238E27FC236}">
                <a16:creationId xmlns:a16="http://schemas.microsoft.com/office/drawing/2014/main" id="{8190A297-C565-41C5-8B54-908235B6320E}"/>
              </a:ext>
            </a:extLst>
          </p:cNvPr>
          <p:cNvSpPr/>
          <p:nvPr/>
        </p:nvSpPr>
        <p:spPr>
          <a:xfrm>
            <a:off x="445476" y="5440362"/>
            <a:ext cx="4970585" cy="1143000"/>
          </a:xfrm>
          <a:prstGeom prst="rect">
            <a:avLst/>
          </a:prstGeom>
          <a:solidFill>
            <a:srgbClr val="A66BD3"/>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Detail</a:t>
            </a:r>
          </a:p>
        </p:txBody>
      </p:sp>
      <p:sp>
        <p:nvSpPr>
          <p:cNvPr id="14" name="Rectangle 13">
            <a:extLst>
              <a:ext uri="{FF2B5EF4-FFF2-40B4-BE49-F238E27FC236}">
                <a16:creationId xmlns:a16="http://schemas.microsoft.com/office/drawing/2014/main" id="{B59A48EE-8458-40EA-8897-9AA9F9541292}"/>
              </a:ext>
            </a:extLst>
          </p:cNvPr>
          <p:cNvSpPr/>
          <p:nvPr/>
        </p:nvSpPr>
        <p:spPr>
          <a:xfrm>
            <a:off x="445476" y="1470022"/>
            <a:ext cx="4970585" cy="1143000"/>
          </a:xfrm>
          <a:prstGeom prst="rect">
            <a:avLst/>
          </a:prstGeom>
          <a:solidFill>
            <a:srgbClr val="FFC00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Main Idea</a:t>
            </a:r>
          </a:p>
        </p:txBody>
      </p:sp>
      <p:sp>
        <p:nvSpPr>
          <p:cNvPr id="15" name="Rectangle 14">
            <a:extLst>
              <a:ext uri="{FF2B5EF4-FFF2-40B4-BE49-F238E27FC236}">
                <a16:creationId xmlns:a16="http://schemas.microsoft.com/office/drawing/2014/main" id="{5989AB27-23DE-40BF-BEE1-E7370C9499CE}"/>
              </a:ext>
            </a:extLst>
          </p:cNvPr>
          <p:cNvSpPr/>
          <p:nvPr/>
        </p:nvSpPr>
        <p:spPr>
          <a:xfrm>
            <a:off x="6095994" y="5418963"/>
            <a:ext cx="4970585" cy="114300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How to grow strawberries</a:t>
            </a:r>
          </a:p>
        </p:txBody>
      </p:sp>
      <p:sp>
        <p:nvSpPr>
          <p:cNvPr id="16" name="Rectangle 15">
            <a:extLst>
              <a:ext uri="{FF2B5EF4-FFF2-40B4-BE49-F238E27FC236}">
                <a16:creationId xmlns:a16="http://schemas.microsoft.com/office/drawing/2014/main" id="{9FB1834B-0BF5-4B48-B709-1A388CCA049B}"/>
              </a:ext>
            </a:extLst>
          </p:cNvPr>
          <p:cNvSpPr/>
          <p:nvPr/>
        </p:nvSpPr>
        <p:spPr>
          <a:xfrm>
            <a:off x="6095994" y="2796638"/>
            <a:ext cx="4970585" cy="114300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Strawberries need sunlight and water to grow</a:t>
            </a:r>
          </a:p>
        </p:txBody>
      </p:sp>
      <p:sp>
        <p:nvSpPr>
          <p:cNvPr id="17" name="Rectangle 16">
            <a:extLst>
              <a:ext uri="{FF2B5EF4-FFF2-40B4-BE49-F238E27FC236}">
                <a16:creationId xmlns:a16="http://schemas.microsoft.com/office/drawing/2014/main" id="{6E916DCB-ACCF-481C-AD6A-487A222DCD7A}"/>
              </a:ext>
            </a:extLst>
          </p:cNvPr>
          <p:cNvSpPr/>
          <p:nvPr/>
        </p:nvSpPr>
        <p:spPr>
          <a:xfrm>
            <a:off x="6095994" y="4073331"/>
            <a:ext cx="4970585" cy="114300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Strawberries have seeds on the outside</a:t>
            </a:r>
          </a:p>
        </p:txBody>
      </p:sp>
      <p:sp>
        <p:nvSpPr>
          <p:cNvPr id="18" name="Rectangle 17">
            <a:extLst>
              <a:ext uri="{FF2B5EF4-FFF2-40B4-BE49-F238E27FC236}">
                <a16:creationId xmlns:a16="http://schemas.microsoft.com/office/drawing/2014/main" id="{BF4225AB-DCD9-4FD1-B877-EA6C35AF0D31}"/>
              </a:ext>
            </a:extLst>
          </p:cNvPr>
          <p:cNvSpPr/>
          <p:nvPr/>
        </p:nvSpPr>
        <p:spPr>
          <a:xfrm>
            <a:off x="445474" y="2753699"/>
            <a:ext cx="4970585" cy="1143000"/>
          </a:xfrm>
          <a:prstGeom prst="rect">
            <a:avLst/>
          </a:prstGeom>
          <a:solidFill>
            <a:srgbClr val="FFFF00"/>
          </a:solidFill>
          <a:ln/>
        </p:spPr>
        <p:style>
          <a:lnRef idx="2">
            <a:schemeClr val="dk1"/>
          </a:lnRef>
          <a:fillRef idx="1">
            <a:schemeClr val="lt1"/>
          </a:fillRef>
          <a:effectRef idx="0">
            <a:schemeClr val="dk1"/>
          </a:effectRef>
          <a:fontRef idx="minor">
            <a:schemeClr val="dk1"/>
          </a:fontRef>
        </p:style>
        <p:txBody>
          <a:bodyPr rtlCol="0" anchor="ctr"/>
          <a:lstStyle/>
          <a:p>
            <a:pPr lvl="0" algn="ctr">
              <a:defRPr/>
            </a:pPr>
            <a:r>
              <a:rPr lang="en-US" sz="2400" dirty="0">
                <a:solidFill>
                  <a:prstClr val="black"/>
                </a:solidFill>
                <a:latin typeface="Comic Sans MS" panose="030F0702030302020204" pitchFamily="66" charset="0"/>
              </a:rPr>
              <a:t>Strawberry plants grow to about 5 inches tall</a:t>
            </a:r>
          </a:p>
        </p:txBody>
      </p:sp>
      <p:sp>
        <p:nvSpPr>
          <p:cNvPr id="20" name="Rectangle 19">
            <a:extLst>
              <a:ext uri="{FF2B5EF4-FFF2-40B4-BE49-F238E27FC236}">
                <a16:creationId xmlns:a16="http://schemas.microsoft.com/office/drawing/2014/main" id="{10ACBF78-CEFC-4079-9F55-FE50C928D560}"/>
              </a:ext>
            </a:extLst>
          </p:cNvPr>
          <p:cNvSpPr/>
          <p:nvPr/>
        </p:nvSpPr>
        <p:spPr>
          <a:xfrm>
            <a:off x="445472" y="1470022"/>
            <a:ext cx="4970585" cy="1143000"/>
          </a:xfrm>
          <a:prstGeom prst="rect">
            <a:avLst/>
          </a:prstGeom>
          <a:solidFill>
            <a:srgbClr val="FF99CC"/>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How to grow strawberries</a:t>
            </a:r>
          </a:p>
        </p:txBody>
      </p:sp>
      <p:sp>
        <p:nvSpPr>
          <p:cNvPr id="21" name="Rectangle 20">
            <a:extLst>
              <a:ext uri="{FF2B5EF4-FFF2-40B4-BE49-F238E27FC236}">
                <a16:creationId xmlns:a16="http://schemas.microsoft.com/office/drawing/2014/main" id="{5BC5826F-AA64-464C-B80C-4CFDF42ED4D1}"/>
              </a:ext>
            </a:extLst>
          </p:cNvPr>
          <p:cNvSpPr/>
          <p:nvPr/>
        </p:nvSpPr>
        <p:spPr>
          <a:xfrm>
            <a:off x="445473" y="4059969"/>
            <a:ext cx="4970585" cy="1143000"/>
          </a:xfrm>
          <a:prstGeom prst="rect">
            <a:avLst/>
          </a:prstGeom>
          <a:solidFill>
            <a:srgbClr val="92D050"/>
          </a:solidFill>
          <a:ln/>
        </p:spPr>
        <p:style>
          <a:lnRef idx="2">
            <a:schemeClr val="dk1"/>
          </a:lnRef>
          <a:fillRef idx="1">
            <a:schemeClr val="lt1"/>
          </a:fillRef>
          <a:effectRef idx="0">
            <a:schemeClr val="dk1"/>
          </a:effectRef>
          <a:fontRef idx="minor">
            <a:schemeClr val="dk1"/>
          </a:fontRef>
        </p:style>
        <p:txBody>
          <a:bodyPr rtlCol="0" anchor="ctr"/>
          <a:lstStyle/>
          <a:p>
            <a:pPr lvl="0" algn="ctr">
              <a:defRPr/>
            </a:pPr>
            <a:r>
              <a:rPr lang="en-US" sz="2400" dirty="0">
                <a:solidFill>
                  <a:prstClr val="black"/>
                </a:solidFill>
                <a:latin typeface="Comic Sans MS" panose="030F0702030302020204" pitchFamily="66" charset="0"/>
              </a:rPr>
              <a:t>Strawberries need sunlight and water to grow</a:t>
            </a:r>
          </a:p>
        </p:txBody>
      </p:sp>
      <p:sp>
        <p:nvSpPr>
          <p:cNvPr id="22" name="Rectangle 21">
            <a:extLst>
              <a:ext uri="{FF2B5EF4-FFF2-40B4-BE49-F238E27FC236}">
                <a16:creationId xmlns:a16="http://schemas.microsoft.com/office/drawing/2014/main" id="{0F99FBAC-A110-41B1-9851-38C1DB927BE1}"/>
              </a:ext>
            </a:extLst>
          </p:cNvPr>
          <p:cNvSpPr/>
          <p:nvPr/>
        </p:nvSpPr>
        <p:spPr>
          <a:xfrm>
            <a:off x="445472" y="5418736"/>
            <a:ext cx="4970585" cy="1143000"/>
          </a:xfrm>
          <a:prstGeom prst="rect">
            <a:avLst/>
          </a:prstGeom>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lvl="0" algn="ctr">
              <a:defRPr/>
            </a:pPr>
            <a:r>
              <a:rPr lang="en-US" sz="2400" dirty="0">
                <a:solidFill>
                  <a:prstClr val="black"/>
                </a:solidFill>
                <a:latin typeface="Comic Sans MS" panose="030F0702030302020204" pitchFamily="66" charset="0"/>
              </a:rPr>
              <a:t>Strawberries have seeds on the outside</a:t>
            </a:r>
          </a:p>
        </p:txBody>
      </p:sp>
    </p:spTree>
    <p:custDataLst>
      <p:tags r:id="rId1"/>
    </p:custDataLst>
    <p:extLst>
      <p:ext uri="{BB962C8B-B14F-4D97-AF65-F5344CB8AC3E}">
        <p14:creationId xmlns:p14="http://schemas.microsoft.com/office/powerpoint/2010/main" val="103511989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hidden"/>
                                      </p:to>
                                    </p:set>
                                  </p:childTnLst>
                                </p:cTn>
                              </p:par>
                              <p:par>
                                <p:cTn id="14" presetID="1" presetClass="entr" presetSubtype="0"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16"/>
                    </p:tgtEl>
                  </p:cond>
                </p:stCondLst>
                <p:endSync evt="end" delay="0">
                  <p:rtn val="all"/>
                </p:endSync>
                <p:childTnLst>
                  <p:par>
                    <p:cTn id="17" fill="hold">
                      <p:stCondLst>
                        <p:cond delay="0"/>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nextCondLst>
                <p:cond evt="onClick" delay="0">
                  <p:tgtEl>
                    <p:spTgt spid="16"/>
                  </p:tgtEl>
                </p:cond>
              </p:nextCondLst>
            </p:seq>
            <p:seq concurrent="1" nextAc="seek">
              <p:cTn id="23" restart="whenNotActive" fill="hold" evtFilter="cancelBubble" nodeType="interactiveSeq">
                <p:stCondLst>
                  <p:cond evt="onClick" delay="0">
                    <p:tgtEl>
                      <p:spTgt spid="17"/>
                    </p:tgtEl>
                  </p:cond>
                </p:stCondLst>
                <p:endSync evt="end" delay="0">
                  <p:rtn val="all"/>
                </p:endSync>
                <p:childTnLst>
                  <p:par>
                    <p:cTn id="24" fill="hold">
                      <p:stCondLst>
                        <p:cond delay="0"/>
                      </p:stCondLst>
                      <p:childTnLst>
                        <p:par>
                          <p:cTn id="25" fill="hold">
                            <p:stCondLst>
                              <p:cond delay="0"/>
                            </p:stCondLst>
                            <p:childTnLst>
                              <p:par>
                                <p:cTn id="26" presetID="1" presetClass="exit" presetSubtype="0" fill="hold" grpId="0" nodeType="clickEffect">
                                  <p:stCondLst>
                                    <p:cond delay="0"/>
                                  </p:stCondLst>
                                  <p:childTnLst>
                                    <p:set>
                                      <p:cBhvr>
                                        <p:cTn id="27" dur="1" fill="hold">
                                          <p:stCondLst>
                                            <p:cond delay="0"/>
                                          </p:stCondLst>
                                        </p:cTn>
                                        <p:tgtEl>
                                          <p:spTgt spid="17"/>
                                        </p:tgtEl>
                                        <p:attrNameLst>
                                          <p:attrName>style.visibility</p:attrName>
                                        </p:attrNameLst>
                                      </p:cBhvr>
                                      <p:to>
                                        <p:strVal val="hidden"/>
                                      </p:to>
                                    </p:set>
                                  </p:childTnLst>
                                </p:cTn>
                              </p:par>
                              <p:par>
                                <p:cTn id="28" presetID="1" presetClass="entr" presetSubtype="0" fill="hold" grpId="0" nodeType="withEffect">
                                  <p:stCondLst>
                                    <p:cond delay="0"/>
                                  </p:stCondLst>
                                  <p:childTnLst>
                                    <p:set>
                                      <p:cBhvr>
                                        <p:cTn id="29" dur="1" fill="hold">
                                          <p:stCondLst>
                                            <p:cond delay="0"/>
                                          </p:stCondLst>
                                        </p:cTn>
                                        <p:tgtEl>
                                          <p:spTgt spid="22"/>
                                        </p:tgtEl>
                                        <p:attrNameLst>
                                          <p:attrName>style.visibility</p:attrName>
                                        </p:attrNameLst>
                                      </p:cBhvr>
                                      <p:to>
                                        <p:strVal val="visible"/>
                                      </p:to>
                                    </p:set>
                                  </p:childTnLst>
                                </p:cTn>
                              </p:par>
                            </p:childTnLst>
                          </p:cTn>
                        </p:par>
                      </p:childTnLst>
                    </p:cTn>
                  </p:par>
                </p:childTnLst>
              </p:cTn>
              <p:nextCondLst>
                <p:cond evt="onClick" delay="0">
                  <p:tgtEl>
                    <p:spTgt spid="17"/>
                  </p:tgtEl>
                </p:cond>
              </p:nextCondLst>
            </p:seq>
          </p:childTnLst>
        </p:cTn>
      </p:par>
    </p:tnLst>
    <p:bldLst>
      <p:bldP spid="11" grpId="0" animBg="1"/>
      <p:bldP spid="15" grpId="0" animBg="1"/>
      <p:bldP spid="16" grpId="0" animBg="1"/>
      <p:bldP spid="17" grpId="0" animBg="1"/>
      <p:bldP spid="18" grpId="0" animBg="1"/>
      <p:bldP spid="20" grpId="0" animBg="1"/>
      <p:bldP spid="21" grpId="0" animBg="1"/>
      <p:bldP spid="2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1155</Words>
  <Application>Microsoft Office PowerPoint</Application>
  <PresentationFormat>Widescreen</PresentationFormat>
  <Paragraphs>119</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Comic Sans MS</vt:lpstr>
      <vt:lpstr>Symbol</vt:lpstr>
      <vt:lpstr>1_Office Theme</vt:lpstr>
      <vt:lpstr>Applaud Words</vt:lpstr>
      <vt:lpstr>Pause for au and aw Review</vt:lpstr>
      <vt:lpstr>Because We Love au and aw Practice</vt:lpstr>
      <vt:lpstr>Flawless au and aw Practice</vt:lpstr>
      <vt:lpstr>Awfully Fantastic au and aw Practice</vt:lpstr>
      <vt:lpstr>I Saw au and aw Practice</vt:lpstr>
      <vt:lpstr>Launch a Sight Word Review</vt:lpstr>
      <vt:lpstr>Sight Word Memory</vt:lpstr>
      <vt:lpstr>Main Idea and Details</vt:lpstr>
      <vt:lpstr>Q &amp; 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Sharpen your Word Skills</dc:title>
  <dc:creator>Amy Perlmutter</dc:creator>
  <cp:lastModifiedBy>Shawn Mahoney</cp:lastModifiedBy>
  <cp:revision>8</cp:revision>
  <dcterms:created xsi:type="dcterms:W3CDTF">2021-07-02T00:06:48Z</dcterms:created>
  <dcterms:modified xsi:type="dcterms:W3CDTF">2021-08-11T15:40:15Z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5574D88D-38B0-4A1D-9779-351E1E41904B</vt:lpwstr>
  </property>
  <property fmtid="{D5CDD505-2E9C-101B-9397-08002B2CF9AE}" pid="3" name="ArticulatePath">
    <vt:lpwstr>ELA 1_Module 31_AP</vt:lpwstr>
  </property>
</Properties>
</file>