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4" r:id="rId4"/>
    <p:sldId id="362" r:id="rId5"/>
    <p:sldId id="363" r:id="rId6"/>
    <p:sldId id="364" r:id="rId7"/>
    <p:sldId id="349" r:id="rId8"/>
    <p:sldId id="361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  <p:cmAuthor id="2" name="Amy Perlmutter" initials="AP" lastIdx="1" clrIdx="1">
    <p:extLst>
      <p:ext uri="{19B8F6BF-5375-455C-9EA6-DF929625EA0E}">
        <p15:presenceInfo xmlns:p15="http://schemas.microsoft.com/office/powerpoint/2012/main" userId="S::aperlmutter@accelerate-academy.net::50a6ecda-f3cd-41a4-820c-672e06b7cff4" providerId="AD"/>
      </p:ext>
    </p:extLst>
  </p:cmAuthor>
  <p:cmAuthor id="3" name="Shannon Svalen" initials="SS" lastIdx="1" clrIdx="2">
    <p:extLst>
      <p:ext uri="{19B8F6BF-5375-455C-9EA6-DF929625EA0E}">
        <p15:presenceInfo xmlns:p15="http://schemas.microsoft.com/office/powerpoint/2012/main" userId="Shannon Sval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F52B"/>
    <a:srgbClr val="63D1E7"/>
    <a:srgbClr val="D60093"/>
    <a:srgbClr val="666699"/>
    <a:srgbClr val="FE82F5"/>
    <a:srgbClr val="9D6D54"/>
    <a:srgbClr val="FFD3A3"/>
    <a:srgbClr val="FF9627"/>
    <a:srgbClr val="FCFCFC"/>
    <a:srgbClr val="18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56772" autoAdjust="0"/>
  </p:normalViewPr>
  <p:slideViewPr>
    <p:cSldViewPr snapToGrid="0" snapToObjects="1">
      <p:cViewPr varScale="1">
        <p:scale>
          <a:sx n="64" d="100"/>
          <a:sy n="64" d="100"/>
        </p:scale>
        <p:origin x="310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“Today we are going to go wild with a review of es and s, our sight words, and go over the beginning, middle, and end of the story “What I Saw at the Zoo”.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adding s and es to words to make them plural. Remember plural means more than one.”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rule. Say, “</a:t>
            </a:r>
            <a:r>
              <a:rPr lang="en-US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You add the suffix -es if the word ends with s,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US" sz="1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x, or z.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word latch. Say, “this is the singular noun latch.” Click to show the word latches. Say, “latch ends in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so we need to add an es to the end to make it plural.”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for it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next rule. Say, “You add the suffix -s if the words ends in any other letter.”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word pen. Say, “this is the singular noun pen.” Click to show the word pens. Say, “pen ends in n so we need to add an s to the end to make it plural.”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will need to figure out if the singular noun needs an es or s at the end to make it plural. Are you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flower and es and s. Say, “what is this a picture of?” If the student answers incorrectly tell them, it’s a flower.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“Would you add an es or s to this word to make it plural?” Wait for the student to answer. Click to circle s and have the word flowers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“Correct, you add an s to the end of flower to make it plural. Let’s try again!”</a:t>
            </a:r>
            <a:endParaRPr lang="en-US" sz="1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watch and es and s. Say, “what is this a picture of?” If the student answers incorrectly tell them, it’s a watch.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“Would you add an es or s to this word to make it plural?” Wait for the student to answer. Click to circle es and have the word watches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“Correct, you add an es to the end of watch to make it plural. Let’s try again!”</a:t>
            </a:r>
            <a:endParaRPr lang="en-US" sz="1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9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bee buzzing and es and s. Say, “what is this a picture of?” If the student answers incorrectly tell them, it’s a bee buzzing.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“Would you add an es or s to this word to make the word buzz plural?” Wait for the student to answer. Click to circle es and have the word buzzes appear.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“Correct, you add an es to the end of buzz to make it plural. Let’s try again!”</a:t>
            </a:r>
            <a:endParaRPr lang="en-US" sz="1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89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bird and es and s. Say, “what is this a picture of?” If the student answers incorrectly tell them, it’s a bird.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“Would you add an es or s to this word to make it plural?” Wait for the student to answer. Click to circle s and have the word birds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“Correct, you add an s to the end of bird to make it plural.”</a:t>
            </a:r>
            <a:endParaRPr lang="en-US" sz="14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28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19-24. When I say the sight word you tell me which color square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square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squares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19-24. When I say the sight word you tell me which color circle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circle if the student is correct. If the student is wrong. Say, “That is not the correct sight word. Let’s try again and repeat the sight word.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circles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42178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Say, “This week you read the story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What I Saw at the Zoo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Today I am going to show you some pictures and you will need to tell me if this happened in the Beginning, Middle or End of the story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show the graphic organizer and the pictures.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Say, “First I will read you each event.”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Josh saw many different animals.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The peacock ate their snacks.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Josh and his parents went to the zoo.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happened at the beginning of the story? Correct, Josh and his parents went to the zoo.” Click the picture to move it to beginning.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happened in the middle of the story? Correct, Josh saw many different animals.” Click the picture to move it to the middle.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happened at the end of the story? Correct, the peacock ate their snacks.” Click the picture to move it to the end.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Fun at the Zoo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552700"/>
            <a:ext cx="7948246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60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Wild with es and s </a:t>
            </a:r>
            <a:endParaRPr lang="en-US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62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Roaring es and s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450E6F-EA11-42AD-9266-765FFA28A98B}"/>
              </a:ext>
            </a:extLst>
          </p:cNvPr>
          <p:cNvSpPr txBox="1"/>
          <p:nvPr/>
        </p:nvSpPr>
        <p:spPr>
          <a:xfrm>
            <a:off x="1137138" y="1576985"/>
            <a:ext cx="75496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You add the suffix -es if the word ends with s, </a:t>
            </a:r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sh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</a:t>
            </a:r>
            <a:r>
              <a:rPr lang="en-US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x, or z</a:t>
            </a:r>
            <a:endParaRPr lang="en-US" sz="4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6D3A99-13F6-4546-9B27-635F66FA41F4}"/>
              </a:ext>
            </a:extLst>
          </p:cNvPr>
          <p:cNvSpPr txBox="1"/>
          <p:nvPr/>
        </p:nvSpPr>
        <p:spPr>
          <a:xfrm>
            <a:off x="334109" y="4243754"/>
            <a:ext cx="22156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latch</a:t>
            </a:r>
          </a:p>
        </p:txBody>
      </p:sp>
      <p:sp>
        <p:nvSpPr>
          <p:cNvPr id="6" name="Arrow: Right 5" descr="arrow to the right">
            <a:extLst>
              <a:ext uri="{FF2B5EF4-FFF2-40B4-BE49-F238E27FC236}">
                <a16:creationId xmlns:a16="http://schemas.microsoft.com/office/drawing/2014/main" id="{A32BF960-DADD-4D6D-981D-B76257D6806E}"/>
              </a:ext>
            </a:extLst>
          </p:cNvPr>
          <p:cNvSpPr/>
          <p:nvPr/>
        </p:nvSpPr>
        <p:spPr>
          <a:xfrm>
            <a:off x="2784231" y="4466690"/>
            <a:ext cx="2795954" cy="662123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F87103-95CC-4F9C-9FD3-CFC6C8973FAF}"/>
              </a:ext>
            </a:extLst>
          </p:cNvPr>
          <p:cNvSpPr txBox="1"/>
          <p:nvPr/>
        </p:nvSpPr>
        <p:spPr>
          <a:xfrm>
            <a:off x="5814646" y="4172018"/>
            <a:ext cx="35755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B0F0"/>
                </a:solidFill>
                <a:latin typeface="Comic Sans MS" panose="030F0702030302020204" pitchFamily="66" charset="0"/>
              </a:rPr>
              <a:t>latches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A4EAC5-1AB3-4C92-AE79-A268788C0D7D}"/>
              </a:ext>
            </a:extLst>
          </p:cNvPr>
          <p:cNvSpPr txBox="1"/>
          <p:nvPr/>
        </p:nvSpPr>
        <p:spPr>
          <a:xfrm>
            <a:off x="1137138" y="1585293"/>
            <a:ext cx="75496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You add the suffix -s if the words ends in any other letter</a:t>
            </a:r>
            <a:endParaRPr lang="en-US" sz="4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67047F-E349-4F03-9374-71CC59DA6C76}"/>
              </a:ext>
            </a:extLst>
          </p:cNvPr>
          <p:cNvSpPr txBox="1"/>
          <p:nvPr/>
        </p:nvSpPr>
        <p:spPr>
          <a:xfrm>
            <a:off x="1093178" y="4224343"/>
            <a:ext cx="22156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pen</a:t>
            </a:r>
          </a:p>
        </p:txBody>
      </p:sp>
      <p:sp>
        <p:nvSpPr>
          <p:cNvPr id="17" name="Arrow: Right 16" descr="arrow to the right">
            <a:extLst>
              <a:ext uri="{FF2B5EF4-FFF2-40B4-BE49-F238E27FC236}">
                <a16:creationId xmlns:a16="http://schemas.microsoft.com/office/drawing/2014/main" id="{73DA43F6-4719-4F59-99D7-FA44BCF92779}"/>
              </a:ext>
            </a:extLst>
          </p:cNvPr>
          <p:cNvSpPr/>
          <p:nvPr/>
        </p:nvSpPr>
        <p:spPr>
          <a:xfrm>
            <a:off x="3018692" y="4466689"/>
            <a:ext cx="2795954" cy="662123"/>
          </a:xfrm>
          <a:prstGeom prst="righ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0B6E46-A77E-476F-AF26-E9AEE017A0B7}"/>
              </a:ext>
            </a:extLst>
          </p:cNvPr>
          <p:cNvSpPr txBox="1"/>
          <p:nvPr/>
        </p:nvSpPr>
        <p:spPr>
          <a:xfrm>
            <a:off x="6049107" y="4083666"/>
            <a:ext cx="35755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00B0F0"/>
                </a:solidFill>
                <a:latin typeface="Comic Sans MS" panose="030F0702030302020204" pitchFamily="66" charset="0"/>
              </a:rPr>
              <a:t>pens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 animBg="1"/>
      <p:bldP spid="6" grpId="1" animBg="1"/>
      <p:bldP spid="12" grpId="0"/>
      <p:bldP spid="12" grpId="1"/>
      <p:bldP spid="14" grpId="0"/>
      <p:bldP spid="15" grpId="0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Monkeying Around es and s </a:t>
            </a:r>
            <a:r>
              <a:rPr lang="en-US" sz="54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ractice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</p:txBody>
      </p:sp>
      <p:pic>
        <p:nvPicPr>
          <p:cNvPr id="4" name="Graphic 3" descr="Flower with solid fill">
            <a:extLst>
              <a:ext uri="{FF2B5EF4-FFF2-40B4-BE49-F238E27FC236}">
                <a16:creationId xmlns:a16="http://schemas.microsoft.com/office/drawing/2014/main" id="{209FCC2A-D885-4FBA-BA91-98AF31C88E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4369" y="1738492"/>
            <a:ext cx="2983523" cy="29835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8D131-3D28-454A-B103-E90C9ECB4344}"/>
              </a:ext>
            </a:extLst>
          </p:cNvPr>
          <p:cNvSpPr txBox="1"/>
          <p:nvPr/>
        </p:nvSpPr>
        <p:spPr>
          <a:xfrm>
            <a:off x="5237284" y="1465294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E46D3C-052E-4829-BFD4-38EF488553D9}"/>
              </a:ext>
            </a:extLst>
          </p:cNvPr>
          <p:cNvSpPr txBox="1"/>
          <p:nvPr/>
        </p:nvSpPr>
        <p:spPr>
          <a:xfrm>
            <a:off x="5492261" y="2992649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9" name="Oval 8" descr="circle">
            <a:extLst>
              <a:ext uri="{FF2B5EF4-FFF2-40B4-BE49-F238E27FC236}">
                <a16:creationId xmlns:a16="http://schemas.microsoft.com/office/drawing/2014/main" id="{D4FDBE8A-C7E3-42CB-88DD-BB0AF932850D}"/>
              </a:ext>
            </a:extLst>
          </p:cNvPr>
          <p:cNvSpPr/>
          <p:nvPr/>
        </p:nvSpPr>
        <p:spPr>
          <a:xfrm>
            <a:off x="5237284" y="3160865"/>
            <a:ext cx="1524000" cy="1463000"/>
          </a:xfrm>
          <a:prstGeom prst="ellipse">
            <a:avLst/>
          </a:prstGeom>
          <a:noFill/>
          <a:ln w="76200">
            <a:solidFill>
              <a:srgbClr val="D600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988BE-1179-4AD1-A201-12C6D7501D4D}"/>
              </a:ext>
            </a:extLst>
          </p:cNvPr>
          <p:cNvSpPr txBox="1"/>
          <p:nvPr/>
        </p:nvSpPr>
        <p:spPr>
          <a:xfrm>
            <a:off x="2388577" y="5063475"/>
            <a:ext cx="71569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0070C0"/>
                </a:solidFill>
                <a:latin typeface="Comic Sans MS" panose="030F0702030302020204" pitchFamily="66" charset="0"/>
              </a:rPr>
              <a:t>flowers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9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Stampede of es and s Practice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phic 3" descr="Watch with solid fill">
            <a:extLst>
              <a:ext uri="{FF2B5EF4-FFF2-40B4-BE49-F238E27FC236}">
                <a16:creationId xmlns:a16="http://schemas.microsoft.com/office/drawing/2014/main" id="{209FCC2A-D885-4FBA-BA91-98AF31C88E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54369" y="1738492"/>
            <a:ext cx="2983523" cy="29835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8D131-3D28-454A-B103-E90C9ECB4344}"/>
              </a:ext>
            </a:extLst>
          </p:cNvPr>
          <p:cNvSpPr txBox="1"/>
          <p:nvPr/>
        </p:nvSpPr>
        <p:spPr>
          <a:xfrm>
            <a:off x="5237284" y="1465294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E46D3C-052E-4829-BFD4-38EF488553D9}"/>
              </a:ext>
            </a:extLst>
          </p:cNvPr>
          <p:cNvSpPr txBox="1"/>
          <p:nvPr/>
        </p:nvSpPr>
        <p:spPr>
          <a:xfrm>
            <a:off x="5492261" y="2992649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9" name="Oval 8" descr="circle">
            <a:extLst>
              <a:ext uri="{FF2B5EF4-FFF2-40B4-BE49-F238E27FC236}">
                <a16:creationId xmlns:a16="http://schemas.microsoft.com/office/drawing/2014/main" id="{D4FDBE8A-C7E3-42CB-88DD-BB0AF932850D}"/>
              </a:ext>
            </a:extLst>
          </p:cNvPr>
          <p:cNvSpPr/>
          <p:nvPr/>
        </p:nvSpPr>
        <p:spPr>
          <a:xfrm>
            <a:off x="5103934" y="1568366"/>
            <a:ext cx="1726224" cy="1614765"/>
          </a:xfrm>
          <a:prstGeom prst="ellipse">
            <a:avLst/>
          </a:prstGeom>
          <a:noFill/>
          <a:ln w="76200">
            <a:solidFill>
              <a:srgbClr val="D600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988BE-1179-4AD1-A201-12C6D7501D4D}"/>
              </a:ext>
            </a:extLst>
          </p:cNvPr>
          <p:cNvSpPr txBox="1"/>
          <p:nvPr/>
        </p:nvSpPr>
        <p:spPr>
          <a:xfrm>
            <a:off x="2388577" y="5063475"/>
            <a:ext cx="71569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0070C0"/>
                </a:solidFill>
                <a:latin typeface="Comic Sans MS" panose="030F0702030302020204" pitchFamily="66" charset="0"/>
              </a:rPr>
              <a:t>watches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123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9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Buzzing Around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with es and s </a:t>
            </a:r>
            <a:r>
              <a:rPr lang="en-US" sz="54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ractice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 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09FCC2A-D885-4FBA-BA91-98AF31C88E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79188" y="1786971"/>
            <a:ext cx="2333884" cy="28865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8D131-3D28-454A-B103-E90C9ECB4344}"/>
              </a:ext>
            </a:extLst>
          </p:cNvPr>
          <p:cNvSpPr txBox="1"/>
          <p:nvPr/>
        </p:nvSpPr>
        <p:spPr>
          <a:xfrm>
            <a:off x="5237284" y="1465294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E46D3C-052E-4829-BFD4-38EF488553D9}"/>
              </a:ext>
            </a:extLst>
          </p:cNvPr>
          <p:cNvSpPr txBox="1"/>
          <p:nvPr/>
        </p:nvSpPr>
        <p:spPr>
          <a:xfrm>
            <a:off x="5492261" y="2992649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9" name="Oval 8" descr="circle">
            <a:extLst>
              <a:ext uri="{FF2B5EF4-FFF2-40B4-BE49-F238E27FC236}">
                <a16:creationId xmlns:a16="http://schemas.microsoft.com/office/drawing/2014/main" id="{D4FDBE8A-C7E3-42CB-88DD-BB0AF932850D}"/>
              </a:ext>
            </a:extLst>
          </p:cNvPr>
          <p:cNvSpPr/>
          <p:nvPr/>
        </p:nvSpPr>
        <p:spPr>
          <a:xfrm>
            <a:off x="5103934" y="1568366"/>
            <a:ext cx="1726224" cy="1614765"/>
          </a:xfrm>
          <a:prstGeom prst="ellipse">
            <a:avLst/>
          </a:prstGeom>
          <a:noFill/>
          <a:ln w="76200">
            <a:solidFill>
              <a:srgbClr val="D600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988BE-1179-4AD1-A201-12C6D7501D4D}"/>
              </a:ext>
            </a:extLst>
          </p:cNvPr>
          <p:cNvSpPr txBox="1"/>
          <p:nvPr/>
        </p:nvSpPr>
        <p:spPr>
          <a:xfrm>
            <a:off x="2388577" y="5063475"/>
            <a:ext cx="71569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0070C0"/>
                </a:solidFill>
                <a:latin typeface="Comic Sans MS" panose="030F0702030302020204" pitchFamily="66" charset="0"/>
              </a:rPr>
              <a:t>buzzes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006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9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Flying with es and s practice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phic 3" descr="Sparrow with solid fill">
            <a:extLst>
              <a:ext uri="{FF2B5EF4-FFF2-40B4-BE49-F238E27FC236}">
                <a16:creationId xmlns:a16="http://schemas.microsoft.com/office/drawing/2014/main" id="{209FCC2A-D885-4FBA-BA91-98AF31C88E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254369" y="1738492"/>
            <a:ext cx="2983523" cy="298352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88D131-3D28-454A-B103-E90C9ECB4344}"/>
              </a:ext>
            </a:extLst>
          </p:cNvPr>
          <p:cNvSpPr txBox="1"/>
          <p:nvPr/>
        </p:nvSpPr>
        <p:spPr>
          <a:xfrm>
            <a:off x="5237284" y="1465294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E46D3C-052E-4829-BFD4-38EF488553D9}"/>
              </a:ext>
            </a:extLst>
          </p:cNvPr>
          <p:cNvSpPr txBox="1"/>
          <p:nvPr/>
        </p:nvSpPr>
        <p:spPr>
          <a:xfrm>
            <a:off x="5492261" y="2992649"/>
            <a:ext cx="29835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9" name="Oval 8" descr="circle">
            <a:extLst>
              <a:ext uri="{FF2B5EF4-FFF2-40B4-BE49-F238E27FC236}">
                <a16:creationId xmlns:a16="http://schemas.microsoft.com/office/drawing/2014/main" id="{D4FDBE8A-C7E3-42CB-88DD-BB0AF932850D}"/>
              </a:ext>
            </a:extLst>
          </p:cNvPr>
          <p:cNvSpPr/>
          <p:nvPr/>
        </p:nvSpPr>
        <p:spPr>
          <a:xfrm>
            <a:off x="5237284" y="3160865"/>
            <a:ext cx="1524000" cy="1463000"/>
          </a:xfrm>
          <a:prstGeom prst="ellipse">
            <a:avLst/>
          </a:prstGeom>
          <a:noFill/>
          <a:ln w="76200">
            <a:solidFill>
              <a:srgbClr val="D600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7988BE-1179-4AD1-A201-12C6D7501D4D}"/>
              </a:ext>
            </a:extLst>
          </p:cNvPr>
          <p:cNvSpPr txBox="1"/>
          <p:nvPr/>
        </p:nvSpPr>
        <p:spPr>
          <a:xfrm>
            <a:off x="3182815" y="5063475"/>
            <a:ext cx="715693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0070C0"/>
                </a:solidFill>
                <a:latin typeface="Comic Sans MS" panose="030F0702030302020204" pitchFamily="66" charset="0"/>
              </a:rPr>
              <a:t>birds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698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9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Squawking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113B36-C4CF-4385-9F20-3E35DFCF333C}"/>
              </a:ext>
            </a:extLst>
          </p:cNvPr>
          <p:cNvSpPr txBox="1"/>
          <p:nvPr/>
        </p:nvSpPr>
        <p:spPr>
          <a:xfrm>
            <a:off x="1321936" y="3416583"/>
            <a:ext cx="1257300" cy="1143000"/>
          </a:xfrm>
          <a:prstGeom prst="rect">
            <a:avLst/>
          </a:prstGeom>
          <a:solidFill>
            <a:srgbClr val="FE82F5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or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E0F427-0FC3-4828-B1A6-447C24E31093}"/>
              </a:ext>
            </a:extLst>
          </p:cNvPr>
          <p:cNvSpPr txBox="1"/>
          <p:nvPr/>
        </p:nvSpPr>
        <p:spPr>
          <a:xfrm>
            <a:off x="1289149" y="1724732"/>
            <a:ext cx="12573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off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E77BB-1721-43E7-80B2-1F956C981908}"/>
              </a:ext>
            </a:extLst>
          </p:cNvPr>
          <p:cNvSpPr txBox="1"/>
          <p:nvPr/>
        </p:nvSpPr>
        <p:spPr>
          <a:xfrm>
            <a:off x="2871655" y="1756954"/>
            <a:ext cx="1257300" cy="1143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wash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F276A4-B0F1-44EC-A2CF-586FEDE63629}"/>
              </a:ext>
            </a:extLst>
          </p:cNvPr>
          <p:cNvSpPr txBox="1"/>
          <p:nvPr/>
        </p:nvSpPr>
        <p:spPr>
          <a:xfrm>
            <a:off x="4549989" y="1746320"/>
            <a:ext cx="1257300" cy="1143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buy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EBC7A4E-3770-4542-86BC-B6F0C0CF1821}"/>
              </a:ext>
            </a:extLst>
          </p:cNvPr>
          <p:cNvSpPr txBox="1"/>
          <p:nvPr/>
        </p:nvSpPr>
        <p:spPr>
          <a:xfrm>
            <a:off x="4572000" y="3364555"/>
            <a:ext cx="1257300" cy="1143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call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A57545B-E462-4092-BB75-ED280338E56B}"/>
              </a:ext>
            </a:extLst>
          </p:cNvPr>
          <p:cNvSpPr txBox="1"/>
          <p:nvPr/>
        </p:nvSpPr>
        <p:spPr>
          <a:xfrm>
            <a:off x="2243005" y="5015479"/>
            <a:ext cx="1257300" cy="1143000"/>
          </a:xfrm>
          <a:prstGeom prst="rect">
            <a:avLst/>
          </a:prstGeom>
          <a:solidFill>
            <a:schemeClr val="accent3">
              <a:lumMod val="50000"/>
              <a:lumOff val="50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pull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5CD9B2-0428-4D93-BB58-553104290C0C}"/>
              </a:ext>
            </a:extLst>
          </p:cNvPr>
          <p:cNvSpPr txBox="1"/>
          <p:nvPr/>
        </p:nvSpPr>
        <p:spPr>
          <a:xfrm>
            <a:off x="6228323" y="3364555"/>
            <a:ext cx="1257300" cy="1143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drink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852028-A52F-43F8-9A21-DA9F45718DF0}"/>
              </a:ext>
            </a:extLst>
          </p:cNvPr>
          <p:cNvSpPr txBox="1"/>
          <p:nvPr/>
        </p:nvSpPr>
        <p:spPr>
          <a:xfrm>
            <a:off x="6228323" y="1724732"/>
            <a:ext cx="1257300" cy="1143000"/>
          </a:xfrm>
          <a:prstGeom prst="rect">
            <a:avLst/>
          </a:prstGeom>
          <a:solidFill>
            <a:srgbClr val="A93CEC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today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452DCBC-7CFB-4187-9D61-6F745C72173C}"/>
              </a:ext>
            </a:extLst>
          </p:cNvPr>
          <p:cNvSpPr txBox="1"/>
          <p:nvPr/>
        </p:nvSpPr>
        <p:spPr>
          <a:xfrm>
            <a:off x="2946968" y="3429000"/>
            <a:ext cx="1257300" cy="1143000"/>
          </a:xfrm>
          <a:prstGeom prst="rect">
            <a:avLst/>
          </a:prstGeom>
          <a:solidFill>
            <a:srgbClr val="63D1E7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which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ABE08A-D464-4703-B6BB-8BA6F6C35BC6}"/>
              </a:ext>
            </a:extLst>
          </p:cNvPr>
          <p:cNvSpPr txBox="1"/>
          <p:nvPr/>
        </p:nvSpPr>
        <p:spPr>
          <a:xfrm>
            <a:off x="4128955" y="5025966"/>
            <a:ext cx="1257300" cy="1143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why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1F8BA-A5D1-464C-AF85-DBCD0D21FD7E}"/>
              </a:ext>
            </a:extLst>
          </p:cNvPr>
          <p:cNvSpPr txBox="1"/>
          <p:nvPr/>
        </p:nvSpPr>
        <p:spPr>
          <a:xfrm>
            <a:off x="5926534" y="5025966"/>
            <a:ext cx="1257300" cy="1143000"/>
          </a:xfrm>
          <a:prstGeom prst="rect">
            <a:avLst/>
          </a:prstGeom>
          <a:solidFill>
            <a:srgbClr val="35F52B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noProof="0" dirty="0">
                <a:solidFill>
                  <a:prstClr val="black"/>
                </a:solidFill>
                <a:latin typeface="Comic Sans MS" panose="030F0702030302020204" pitchFamily="66" charset="0"/>
              </a:rPr>
              <a:t>long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62" grpId="0" animBg="1"/>
      <p:bldP spid="63" grpId="0" animBg="1"/>
      <p:bldP spid="64" grpId="0" animBg="1"/>
      <p:bldP spid="65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Chirping Sight Word Review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8506703-6287-427D-A728-826A80325A2B}"/>
              </a:ext>
            </a:extLst>
          </p:cNvPr>
          <p:cNvSpPr/>
          <p:nvPr/>
        </p:nvSpPr>
        <p:spPr>
          <a:xfrm>
            <a:off x="457200" y="1800225"/>
            <a:ext cx="1504950" cy="1390650"/>
          </a:xfrm>
          <a:prstGeom prst="ellipse">
            <a:avLst/>
          </a:prstGeom>
          <a:solidFill>
            <a:srgbClr val="FE82F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cold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F8BE14-EC17-4E74-87C2-3CF52F1AA596}"/>
              </a:ext>
            </a:extLst>
          </p:cNvPr>
          <p:cNvSpPr/>
          <p:nvPr/>
        </p:nvSpPr>
        <p:spPr>
          <a:xfrm>
            <a:off x="4760001" y="3376204"/>
            <a:ext cx="1504950" cy="1390650"/>
          </a:xfrm>
          <a:prstGeom prst="ellipse">
            <a:avLst/>
          </a:prstGeom>
          <a:solidFill>
            <a:srgbClr val="CC99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together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BD9E965-4A78-40B8-9EB1-6EBE87A0EB1D}"/>
              </a:ext>
            </a:extLst>
          </p:cNvPr>
          <p:cNvSpPr/>
          <p:nvPr/>
        </p:nvSpPr>
        <p:spPr>
          <a:xfrm>
            <a:off x="2519893" y="3376204"/>
            <a:ext cx="1504950" cy="139065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does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7C4F788-8704-451F-8F1B-2483C89A7C13}"/>
              </a:ext>
            </a:extLst>
          </p:cNvPr>
          <p:cNvSpPr/>
          <p:nvPr/>
        </p:nvSpPr>
        <p:spPr>
          <a:xfrm>
            <a:off x="2568576" y="1864269"/>
            <a:ext cx="1504950" cy="139065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far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04B0357-63B6-44B1-8A25-CF199D7206CE}"/>
              </a:ext>
            </a:extLst>
          </p:cNvPr>
          <p:cNvSpPr/>
          <p:nvPr/>
        </p:nvSpPr>
        <p:spPr>
          <a:xfrm>
            <a:off x="4679952" y="1896292"/>
            <a:ext cx="1504950" cy="13906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read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5A6080-46F5-45CD-91F1-FE6623DD8051}"/>
              </a:ext>
            </a:extLst>
          </p:cNvPr>
          <p:cNvSpPr/>
          <p:nvPr/>
        </p:nvSpPr>
        <p:spPr>
          <a:xfrm>
            <a:off x="6791325" y="1832247"/>
            <a:ext cx="1504950" cy="13906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wish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372421-0624-4B90-8232-C11C443F468F}"/>
              </a:ext>
            </a:extLst>
          </p:cNvPr>
          <p:cNvSpPr/>
          <p:nvPr/>
        </p:nvSpPr>
        <p:spPr>
          <a:xfrm>
            <a:off x="457200" y="3376204"/>
            <a:ext cx="1504950" cy="139065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never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C277880-F1FF-4008-81B0-13E4E3EF5F7A}"/>
              </a:ext>
            </a:extLst>
          </p:cNvPr>
          <p:cNvSpPr/>
          <p:nvPr/>
        </p:nvSpPr>
        <p:spPr>
          <a:xfrm>
            <a:off x="457200" y="4953000"/>
            <a:ext cx="1504950" cy="139065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work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FBED5D1-5265-428B-97AF-C8532503B88D}"/>
              </a:ext>
            </a:extLst>
          </p:cNvPr>
          <p:cNvSpPr/>
          <p:nvPr/>
        </p:nvSpPr>
        <p:spPr>
          <a:xfrm>
            <a:off x="2568576" y="4953000"/>
            <a:ext cx="1504950" cy="1390650"/>
          </a:xfrm>
          <a:prstGeom prst="ellipse">
            <a:avLst/>
          </a:prstGeom>
          <a:solidFill>
            <a:schemeClr val="accent3">
              <a:lumMod val="50000"/>
              <a:lumOff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about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03F0DAF-E241-479C-9005-D8ABB62243AF}"/>
              </a:ext>
            </a:extLst>
          </p:cNvPr>
          <p:cNvSpPr/>
          <p:nvPr/>
        </p:nvSpPr>
        <p:spPr>
          <a:xfrm>
            <a:off x="6871377" y="4976813"/>
            <a:ext cx="1504950" cy="1390650"/>
          </a:xfrm>
          <a:prstGeom prst="ellipse">
            <a:avLst/>
          </a:prstGeom>
          <a:solidFill>
            <a:srgbClr val="35F52B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full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A1E6A9D-0B32-40F5-8587-7627A933E425}"/>
              </a:ext>
            </a:extLst>
          </p:cNvPr>
          <p:cNvSpPr/>
          <p:nvPr/>
        </p:nvSpPr>
        <p:spPr>
          <a:xfrm>
            <a:off x="4760001" y="4976813"/>
            <a:ext cx="1504950" cy="1390650"/>
          </a:xfrm>
          <a:prstGeom prst="ellipse">
            <a:avLst/>
          </a:prstGeom>
          <a:solidFill>
            <a:srgbClr val="D6009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eight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D1410E6-AA81-4F3A-B18C-9A98B39F4A13}"/>
              </a:ext>
            </a:extLst>
          </p:cNvPr>
          <p:cNvSpPr/>
          <p:nvPr/>
        </p:nvSpPr>
        <p:spPr>
          <a:xfrm>
            <a:off x="6791325" y="3376204"/>
            <a:ext cx="1504950" cy="1390650"/>
          </a:xfrm>
          <a:prstGeom prst="ellipse">
            <a:avLst/>
          </a:prstGeom>
          <a:solidFill>
            <a:srgbClr val="63D1E7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right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09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3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12" y="-83532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Beginning Middle End 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FC0436-E6C7-4CEF-AE5D-E2422061FE13}"/>
              </a:ext>
            </a:extLst>
          </p:cNvPr>
          <p:cNvSpPr txBox="1"/>
          <p:nvPr/>
        </p:nvSpPr>
        <p:spPr>
          <a:xfrm>
            <a:off x="433753" y="1400132"/>
            <a:ext cx="4138247" cy="15696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Beginning</a:t>
            </a:r>
          </a:p>
          <a:p>
            <a:pPr algn="ctr"/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50CFB1-EFBC-4511-9648-E3E0BF059D24}"/>
              </a:ext>
            </a:extLst>
          </p:cNvPr>
          <p:cNvSpPr txBox="1"/>
          <p:nvPr/>
        </p:nvSpPr>
        <p:spPr>
          <a:xfrm>
            <a:off x="433753" y="3188019"/>
            <a:ext cx="4138247" cy="1569660"/>
          </a:xfrm>
          <a:prstGeom prst="rect">
            <a:avLst/>
          </a:prstGeom>
          <a:solidFill>
            <a:srgbClr val="35F52B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Middle</a:t>
            </a:r>
          </a:p>
          <a:p>
            <a:pPr algn="ctr"/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A0D3944-389A-44C0-8FEF-E090B35A546A}"/>
              </a:ext>
            </a:extLst>
          </p:cNvPr>
          <p:cNvSpPr txBox="1"/>
          <p:nvPr/>
        </p:nvSpPr>
        <p:spPr>
          <a:xfrm>
            <a:off x="433753" y="5013702"/>
            <a:ext cx="4138246" cy="15696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Comic Sans MS" panose="030F0702030302020204" pitchFamily="66" charset="0"/>
              </a:rPr>
              <a:t>Ending</a:t>
            </a:r>
          </a:p>
          <a:p>
            <a:pPr algn="ctr"/>
            <a:endParaRPr lang="en-US" sz="3600" dirty="0">
              <a:latin typeface="Comic Sans MS" panose="030F0702030302020204" pitchFamily="66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09BFD3F-C119-4C4F-AF80-12D263EE909C}"/>
              </a:ext>
            </a:extLst>
          </p:cNvPr>
          <p:cNvGrpSpPr/>
          <p:nvPr/>
        </p:nvGrpSpPr>
        <p:grpSpPr>
          <a:xfrm>
            <a:off x="5036889" y="1573877"/>
            <a:ext cx="3661218" cy="1270766"/>
            <a:chOff x="5031808" y="3317582"/>
            <a:chExt cx="3661218" cy="1270766"/>
          </a:xfrm>
          <a:solidFill>
            <a:schemeClr val="bg1"/>
          </a:solidFill>
        </p:grpSpPr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64CCE278-B843-40FF-9045-1911276749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/>
          </p:blipFill>
          <p:spPr bwMode="auto">
            <a:xfrm flipH="1">
              <a:off x="5031808" y="3317582"/>
              <a:ext cx="1650346" cy="1270766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61FEAEA-8958-40D9-A24A-EFCA1BA825B2}"/>
                </a:ext>
              </a:extLst>
            </p:cNvPr>
            <p:cNvSpPr txBox="1"/>
            <p:nvPr/>
          </p:nvSpPr>
          <p:spPr>
            <a:xfrm>
              <a:off x="6898668" y="3422608"/>
              <a:ext cx="1794358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Josh saw many different animals</a:t>
              </a:r>
              <a:endParaRPr lang="en-US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D746633-0501-407D-8003-488E9806A5ED}"/>
              </a:ext>
            </a:extLst>
          </p:cNvPr>
          <p:cNvGrpSpPr/>
          <p:nvPr/>
        </p:nvGrpSpPr>
        <p:grpSpPr>
          <a:xfrm>
            <a:off x="4821207" y="4825273"/>
            <a:ext cx="4232937" cy="1386403"/>
            <a:chOff x="4538056" y="1283474"/>
            <a:chExt cx="4138491" cy="1386403"/>
          </a:xfrm>
          <a:solidFill>
            <a:schemeClr val="bg1"/>
          </a:solidFill>
        </p:grpSpPr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2DFA2380-FAF1-401D-8D64-B86D44FDC4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4538056" y="1283474"/>
              <a:ext cx="2411867" cy="1386403"/>
            </a:xfrm>
            <a:prstGeom prst="rect">
              <a:avLst/>
            </a:prstGeom>
            <a:grpFill/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2F4AED4-BA40-43D6-97DD-A2D0D0B03A27}"/>
                </a:ext>
              </a:extLst>
            </p:cNvPr>
            <p:cNvSpPr txBox="1"/>
            <p:nvPr/>
          </p:nvSpPr>
          <p:spPr>
            <a:xfrm>
              <a:off x="7026200" y="1598024"/>
              <a:ext cx="1650347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Josh and his parents went to the zoo.</a:t>
              </a:r>
              <a:endParaRPr lang="en-US" dirty="0"/>
            </a:p>
          </p:txBody>
        </p:sp>
      </p:grpSp>
      <p:grpSp>
        <p:nvGrpSpPr>
          <p:cNvPr id="35" name="Group 34" descr="zoo animals">
            <a:extLst>
              <a:ext uri="{FF2B5EF4-FFF2-40B4-BE49-F238E27FC236}">
                <a16:creationId xmlns:a16="http://schemas.microsoft.com/office/drawing/2014/main" id="{318CB09C-23EE-435A-A731-69C14AE16628}"/>
              </a:ext>
            </a:extLst>
          </p:cNvPr>
          <p:cNvGrpSpPr/>
          <p:nvPr/>
        </p:nvGrpSpPr>
        <p:grpSpPr>
          <a:xfrm>
            <a:off x="672267" y="3309316"/>
            <a:ext cx="3661218" cy="1270766"/>
            <a:chOff x="5031808" y="3317582"/>
            <a:chExt cx="3661218" cy="1270766"/>
          </a:xfrm>
          <a:solidFill>
            <a:schemeClr val="bg1"/>
          </a:solidFill>
        </p:grpSpPr>
        <p:pic>
          <p:nvPicPr>
            <p:cNvPr id="36" name="Picture 4">
              <a:extLst>
                <a:ext uri="{FF2B5EF4-FFF2-40B4-BE49-F238E27FC236}">
                  <a16:creationId xmlns:a16="http://schemas.microsoft.com/office/drawing/2014/main" id="{A9405F85-D2FA-42DF-8B7B-000182B3A9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/>
          </p:blipFill>
          <p:spPr bwMode="auto">
            <a:xfrm flipH="1">
              <a:off x="5031808" y="3317582"/>
              <a:ext cx="1650346" cy="1270766"/>
            </a:xfrm>
            <a:prstGeom prst="rect">
              <a:avLst/>
            </a:prstGeom>
            <a:grpFill/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552B5B4E-626B-43B4-9A85-D4E711EDE225}"/>
                </a:ext>
              </a:extLst>
            </p:cNvPr>
            <p:cNvSpPr txBox="1"/>
            <p:nvPr/>
          </p:nvSpPr>
          <p:spPr>
            <a:xfrm>
              <a:off x="6898668" y="3422608"/>
              <a:ext cx="1794358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Josh saw many different animals</a:t>
              </a:r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47DF601-2302-4045-8C68-657892259B85}"/>
              </a:ext>
            </a:extLst>
          </p:cNvPr>
          <p:cNvGrpSpPr/>
          <p:nvPr/>
        </p:nvGrpSpPr>
        <p:grpSpPr>
          <a:xfrm>
            <a:off x="339062" y="1516058"/>
            <a:ext cx="4232937" cy="1386403"/>
            <a:chOff x="4538056" y="1283474"/>
            <a:chExt cx="4138491" cy="1386403"/>
          </a:xfrm>
          <a:solidFill>
            <a:schemeClr val="bg1"/>
          </a:solidFill>
        </p:grpSpPr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2F7E5962-4D0E-4AB5-B07E-7B519CA00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4538056" y="1283474"/>
              <a:ext cx="2411867" cy="1386403"/>
            </a:xfrm>
            <a:prstGeom prst="rect">
              <a:avLst/>
            </a:prstGeom>
            <a:grpFill/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7BDC4FB-4C0D-44C5-9995-1A90D2327E19}"/>
                </a:ext>
              </a:extLst>
            </p:cNvPr>
            <p:cNvSpPr txBox="1"/>
            <p:nvPr/>
          </p:nvSpPr>
          <p:spPr>
            <a:xfrm>
              <a:off x="7026200" y="1598024"/>
              <a:ext cx="1650347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Josh and his parents went to the zoo.</a:t>
              </a:r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E982816-AF17-4753-B1E8-1DABAFA3FB83}"/>
              </a:ext>
            </a:extLst>
          </p:cNvPr>
          <p:cNvGrpSpPr/>
          <p:nvPr/>
        </p:nvGrpSpPr>
        <p:grpSpPr>
          <a:xfrm>
            <a:off x="4657596" y="3225425"/>
            <a:ext cx="4016517" cy="1506623"/>
            <a:chOff x="4676509" y="5039332"/>
            <a:chExt cx="4016517" cy="1506623"/>
          </a:xfrm>
          <a:solidFill>
            <a:schemeClr val="bg1"/>
          </a:solidFill>
        </p:grpSpPr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D3EF9A68-DBBD-4F0C-B60F-E266DE804D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/>
          </p:blipFill>
          <p:spPr bwMode="auto">
            <a:xfrm>
              <a:off x="4676509" y="5039332"/>
              <a:ext cx="2222159" cy="1506623"/>
            </a:xfrm>
            <a:prstGeom prst="rect">
              <a:avLst/>
            </a:prstGeom>
            <a:grpFill/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1B2D7E2-EC0E-4886-B449-30DEB218E679}"/>
                </a:ext>
              </a:extLst>
            </p:cNvPr>
            <p:cNvSpPr txBox="1"/>
            <p:nvPr/>
          </p:nvSpPr>
          <p:spPr>
            <a:xfrm>
              <a:off x="7003178" y="5330979"/>
              <a:ext cx="1689848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The peacock ate their snacks</a:t>
              </a:r>
              <a:endParaRPr lang="en-US" dirty="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4094CD85-2A38-488D-8B6A-E012B10F7F97}"/>
              </a:ext>
            </a:extLst>
          </p:cNvPr>
          <p:cNvGrpSpPr/>
          <p:nvPr/>
        </p:nvGrpSpPr>
        <p:grpSpPr>
          <a:xfrm>
            <a:off x="433753" y="5021408"/>
            <a:ext cx="4016517" cy="1506623"/>
            <a:chOff x="4676509" y="5039332"/>
            <a:chExt cx="4016517" cy="1506623"/>
          </a:xfrm>
          <a:solidFill>
            <a:schemeClr val="bg1"/>
          </a:solidFill>
        </p:grpSpPr>
        <p:pic>
          <p:nvPicPr>
            <p:cNvPr id="45" name="Picture 6">
              <a:extLst>
                <a:ext uri="{FF2B5EF4-FFF2-40B4-BE49-F238E27FC236}">
                  <a16:creationId xmlns:a16="http://schemas.microsoft.com/office/drawing/2014/main" id="{C1F9F526-C54E-4C9E-84B3-4C3321E17F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/>
          </p:blipFill>
          <p:spPr bwMode="auto">
            <a:xfrm>
              <a:off x="4676509" y="5039332"/>
              <a:ext cx="2222159" cy="1506623"/>
            </a:xfrm>
            <a:prstGeom prst="rect">
              <a:avLst/>
            </a:prstGeom>
            <a:grpFill/>
          </p:spPr>
        </p:pic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9A17683-37B9-472A-AAA4-BE1396AE7A74}"/>
                </a:ext>
              </a:extLst>
            </p:cNvPr>
            <p:cNvSpPr txBox="1"/>
            <p:nvPr/>
          </p:nvSpPr>
          <p:spPr>
            <a:xfrm>
              <a:off x="7003178" y="5330979"/>
              <a:ext cx="1689848" cy="92333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rPr>
                <a:t>The peacock ate their snacks</a:t>
              </a:r>
              <a:endParaRPr 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  <p:bldLst>
      <p:bldP spid="3" grpId="0" animBg="1"/>
      <p:bldP spid="19" grpId="0" animBg="1"/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12602</TotalTime>
  <Words>1140</Words>
  <Application>Microsoft Office PowerPoint</Application>
  <PresentationFormat>On-screen Show (4:3)</PresentationFormat>
  <Paragraphs>127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Fun at the Zoo</vt:lpstr>
      <vt:lpstr>Roaring es and s Review</vt:lpstr>
      <vt:lpstr>Monkeying Around es and s Practice  .  </vt:lpstr>
      <vt:lpstr>Stampede of es and s Practice </vt:lpstr>
      <vt:lpstr>Buzzing Around  with es and s Practice   </vt:lpstr>
      <vt:lpstr>Flying with es and s practice </vt:lpstr>
      <vt:lpstr>Squawking Sight Word Review</vt:lpstr>
      <vt:lpstr>Chirping Sight Word Review</vt:lpstr>
      <vt:lpstr>Beginning Middle End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221</cp:revision>
  <dcterms:created xsi:type="dcterms:W3CDTF">2012-04-20T18:25:02Z</dcterms:created>
  <dcterms:modified xsi:type="dcterms:W3CDTF">2021-08-11T15:29:41Z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