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13"/>
  </p:notesMasterIdLst>
  <p:sldIdLst>
    <p:sldId id="344" r:id="rId3"/>
    <p:sldId id="362" r:id="rId4"/>
    <p:sldId id="354" r:id="rId5"/>
    <p:sldId id="367" r:id="rId6"/>
    <p:sldId id="366" r:id="rId7"/>
    <p:sldId id="365" r:id="rId8"/>
    <p:sldId id="368" r:id="rId9"/>
    <p:sldId id="363" r:id="rId10"/>
    <p:sldId id="364" r:id="rId11"/>
    <p:sldId id="352" r:id="rId12"/>
  </p:sldIdLst>
  <p:sldSz cx="9144000" cy="6858000" type="screen4x3"/>
  <p:notesSz cx="6858000" cy="9144000"/>
  <p:custDataLst>
    <p:tags r:id="rId1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im Kalos" initials="JK" lastIdx="2" clrIdx="0">
    <p:extLst>
      <p:ext uri="{19B8F6BF-5375-455C-9EA6-DF929625EA0E}">
        <p15:presenceInfo xmlns:p15="http://schemas.microsoft.com/office/powerpoint/2012/main" userId="88f479c315fdb209" providerId="Windows Live"/>
      </p:ext>
    </p:extLst>
  </p:cmAuthor>
  <p:cmAuthor id="2" name="Amy Perlmutter" initials="AP" lastIdx="1" clrIdx="1">
    <p:extLst>
      <p:ext uri="{19B8F6BF-5375-455C-9EA6-DF929625EA0E}">
        <p15:presenceInfo xmlns:p15="http://schemas.microsoft.com/office/powerpoint/2012/main" userId="S::aperlmutter@accelerate-academy.net::50a6ecda-f3cd-41a4-820c-672e06b7cff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627"/>
    <a:srgbClr val="9D6D54"/>
    <a:srgbClr val="E94909"/>
    <a:srgbClr val="D60093"/>
    <a:srgbClr val="666699"/>
    <a:srgbClr val="FE82F5"/>
    <a:srgbClr val="FFD3A3"/>
    <a:srgbClr val="FCFCFC"/>
    <a:srgbClr val="182C6F"/>
    <a:srgbClr val="3B7AB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06" autoAdjust="0"/>
    <p:restoredTop sz="48794" autoAdjust="0"/>
  </p:normalViewPr>
  <p:slideViewPr>
    <p:cSldViewPr snapToGrid="0" snapToObjects="1">
      <p:cViewPr varScale="1">
        <p:scale>
          <a:sx n="55" d="100"/>
          <a:sy n="55" d="100"/>
        </p:scale>
        <p:origin x="3372" y="78"/>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A8D203-957B-4E0D-BFEF-AC11BFDF7A2F}" type="datetimeFigureOut">
              <a:rPr lang="en-US" smtClean="0"/>
              <a:t>8/11/2021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13B794-5A4F-4F47-9EB8-2D6C2FE8DF19}" type="slidenum">
              <a:rPr lang="en-US" smtClean="0"/>
              <a:t>‹#›</a:t>
            </a:fld>
            <a:endParaRPr lang="en-US"/>
          </a:p>
        </p:txBody>
      </p:sp>
    </p:spTree>
    <p:extLst>
      <p:ext uri="{BB962C8B-B14F-4D97-AF65-F5344CB8AC3E}">
        <p14:creationId xmlns:p14="http://schemas.microsoft.com/office/powerpoint/2010/main" val="688666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Say, “Today we are going to make a mess with words and review double consonants, our sight words, and the 5 finger retell of the story “Tess is a Mess”. </a:t>
            </a:r>
          </a:p>
        </p:txBody>
      </p:sp>
      <p:sp>
        <p:nvSpPr>
          <p:cNvPr id="4" name="Slide Number Placeholder 3"/>
          <p:cNvSpPr>
            <a:spLocks noGrp="1"/>
          </p:cNvSpPr>
          <p:nvPr>
            <p:ph type="sldNum" sz="quarter" idx="5"/>
          </p:nvPr>
        </p:nvSpPr>
        <p:spPr/>
        <p:txBody>
          <a:bodyPr/>
          <a:lstStyle/>
          <a:p>
            <a:fld id="{1813B794-5A4F-4F47-9EB8-2D6C2FE8DF19}" type="slidenum">
              <a:rPr lang="en-US" smtClean="0"/>
              <a:t>1</a:t>
            </a:fld>
            <a:endParaRPr lang="en-US"/>
          </a:p>
        </p:txBody>
      </p:sp>
    </p:spTree>
    <p:extLst>
      <p:ext uri="{BB962C8B-B14F-4D97-AF65-F5344CB8AC3E}">
        <p14:creationId xmlns:p14="http://schemas.microsoft.com/office/powerpoint/2010/main" val="18934047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10</a:t>
            </a:fld>
            <a:endParaRPr lang="en-US"/>
          </a:p>
        </p:txBody>
      </p:sp>
    </p:spTree>
    <p:extLst>
      <p:ext uri="{BB962C8B-B14F-4D97-AF65-F5344CB8AC3E}">
        <p14:creationId xmlns:p14="http://schemas.microsoft.com/office/powerpoint/2010/main" val="4161536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“Today we are going to review double consonants.”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first rule. Say, “In our first rule, we double the consonants f, l, s, and z when they appear after a short vowel in a one syllable word.”</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ball and the word ball. Say, “What is this a picture of? Yes, a ball. Ball has the double consonant l and the short a vowel sound in it!</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next rule. Say, “In the </a:t>
            </a:r>
            <a:r>
              <a:rPr lang="en-US" sz="1800">
                <a:effectLst/>
                <a:latin typeface="Comic Sans MS" panose="030F0702030302020204" pitchFamily="66" charset="0"/>
                <a:ea typeface="Calibri" panose="020F0502020204030204" pitchFamily="34" charset="0"/>
                <a:cs typeface="Calibri" panose="020F0502020204030204" pitchFamily="34" charset="0"/>
              </a:rPr>
              <a:t>2</a:t>
            </a:r>
            <a:r>
              <a:rPr lang="en-US" sz="1800" baseline="30000">
                <a:effectLst/>
                <a:latin typeface="Comic Sans MS" panose="030F0702030302020204" pitchFamily="66" charset="0"/>
                <a:ea typeface="Calibri" panose="020F0502020204030204" pitchFamily="34" charset="0"/>
                <a:cs typeface="Calibri" panose="020F0502020204030204" pitchFamily="34" charset="0"/>
              </a:rPr>
              <a:t>nd</a:t>
            </a:r>
            <a:r>
              <a:rPr lang="en-US" sz="1800">
                <a:effectLst/>
                <a:latin typeface="Comic Sans MS" panose="030F0702030302020204" pitchFamily="66" charset="0"/>
                <a:ea typeface="Calibri" panose="020F0502020204030204" pitchFamily="34" charset="0"/>
                <a:cs typeface="Calibri" panose="020F0502020204030204" pitchFamily="34" charset="0"/>
              </a:rPr>
              <a:t> rule, we </a:t>
            </a:r>
            <a:r>
              <a:rPr lang="en-US" sz="1800" dirty="0">
                <a:effectLst/>
                <a:latin typeface="Comic Sans MS" panose="030F0702030302020204" pitchFamily="66" charset="0"/>
                <a:ea typeface="Calibri" panose="020F0502020204030204" pitchFamily="34" charset="0"/>
                <a:cs typeface="Calibri" panose="020F0502020204030204" pitchFamily="34" charset="0"/>
              </a:rPr>
              <a:t>double the middle consonant when a word has two syllables, and the first vowel is short.”</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muffin and the word muffin. Say, “What is this a picture of? Yes, it’s a muffin. Muffin has the double consonant f in the middle and a short u vowel sound in it. Let’s Practice!”</a:t>
            </a:r>
            <a:endParaRPr lang="en-US" b="0"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045381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“I am going to show you a picture and a word with the double consonant missing. You need to tell me which double consonant completes the word.”</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dress, word with missing letters, and choices. </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this a picture of?” Wait for the student to answer.  Say, “Correct, it is a dress.” If the student answers incorrectly tell them, it is a picture of a dress.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“Which double consonant goes in the missing boxes?” Wait for the student to answer. Click the ss to disappear and appear in the boxes. Say, “Great job, ss goes in the boxes to make the word dress. Let’s try again!”</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813B794-5A4F-4F47-9EB8-2D6C2FE8DF19}" type="slidenum">
              <a:rPr lang="en-US" smtClean="0"/>
              <a:t>3</a:t>
            </a:fld>
            <a:endParaRPr lang="en-US"/>
          </a:p>
        </p:txBody>
      </p:sp>
    </p:spTree>
    <p:extLst>
      <p:ext uri="{BB962C8B-B14F-4D97-AF65-F5344CB8AC3E}">
        <p14:creationId xmlns:p14="http://schemas.microsoft.com/office/powerpoint/2010/main" val="11080800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bubbles, word with missing letters, and choices. </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this a picture of?” Wait for the student to answer.  Say, “Correct, it is bubbles.” If the student answers incorrectly tell them, it is a picture of bubbles.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“Which double consonant goes in the missing boxes?” Wait for the student to answer. Click the bb to disappear and appear in the boxes. Say, “Great job, bb goes in the boxes to make the word bubbles. Let’s try again!”</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813B794-5A4F-4F47-9EB8-2D6C2FE8DF19}" type="slidenum">
              <a:rPr lang="en-US" smtClean="0"/>
              <a:t>4</a:t>
            </a:fld>
            <a:endParaRPr lang="en-US"/>
          </a:p>
        </p:txBody>
      </p:sp>
    </p:spTree>
    <p:extLst>
      <p:ext uri="{BB962C8B-B14F-4D97-AF65-F5344CB8AC3E}">
        <p14:creationId xmlns:p14="http://schemas.microsoft.com/office/powerpoint/2010/main" val="16194785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cliff, word with missing letters, and choices. </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this a picture of?” Wait for the student to answer.  Say, “Correct, it is a cliff.” If the student answers incorrectly tell them, it is a picture of a cliff.</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“Which double consonant goes in the missing boxes?” Wait for the student to answer. Click the ff to disappear and appear in the boxes. Say, “Great job, ff goes in the boxes to make the word cliff. Let’s try again!”</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813B794-5A4F-4F47-9EB8-2D6C2FE8DF19}" type="slidenum">
              <a:rPr lang="en-US" smtClean="0"/>
              <a:t>5</a:t>
            </a:fld>
            <a:endParaRPr lang="en-US"/>
          </a:p>
        </p:txBody>
      </p:sp>
    </p:spTree>
    <p:extLst>
      <p:ext uri="{BB962C8B-B14F-4D97-AF65-F5344CB8AC3E}">
        <p14:creationId xmlns:p14="http://schemas.microsoft.com/office/powerpoint/2010/main" val="35640296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carrot, word with missing letters, and choices. </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this a picture of?” Wait for the student to answer.  Say, “Correct, it is a carrot.” If the student answers incorrectly tell them, it is a picture of a carrot.</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“Which double consonant goes in the missing boxes?” Wait for the student to answer. Click the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rr</a:t>
            </a:r>
            <a:r>
              <a:rPr lang="en-US" sz="1800" dirty="0">
                <a:effectLst/>
                <a:latin typeface="Comic Sans MS" panose="030F0702030302020204" pitchFamily="66" charset="0"/>
                <a:ea typeface="Calibri" panose="020F0502020204030204" pitchFamily="34" charset="0"/>
                <a:cs typeface="Calibri" panose="020F0502020204030204" pitchFamily="34" charset="0"/>
              </a:rPr>
              <a:t> to disappear and appear in the boxes. Say, “Great job,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rr</a:t>
            </a:r>
            <a:r>
              <a:rPr lang="en-US" sz="1800" dirty="0">
                <a:effectLst/>
                <a:latin typeface="Comic Sans MS" panose="030F0702030302020204" pitchFamily="66" charset="0"/>
                <a:ea typeface="Calibri" panose="020F0502020204030204" pitchFamily="34" charset="0"/>
                <a:cs typeface="Calibri" panose="020F0502020204030204" pitchFamily="34" charset="0"/>
              </a:rPr>
              <a:t> goes in the boxes to make the word carrot.”</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813B794-5A4F-4F47-9EB8-2D6C2FE8DF19}" type="slidenum">
              <a:rPr lang="en-US" smtClean="0"/>
              <a:t>6</a:t>
            </a:fld>
            <a:endParaRPr lang="en-US"/>
          </a:p>
        </p:txBody>
      </p:sp>
    </p:spTree>
    <p:extLst>
      <p:ext uri="{BB962C8B-B14F-4D97-AF65-F5344CB8AC3E}">
        <p14:creationId xmlns:p14="http://schemas.microsoft.com/office/powerpoint/2010/main" val="1329924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“Today we are going to review our sight words. When I say the sight word you tell me which color square to click.”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Only click that square if the student is correct. If the student is wrong. Say, “That is not the correct sight word. Let’s try again and repeat the sight word.</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Continue until all the squares have disappeared.</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54744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Tell the student, “You are going to practice your sight words using silly voices. I am going to show you the sight word, tell you the type of silly voice I want hear, and then you say it in that silly voice. Are you ready?”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word right. Say, “Can you read this word in a squeaky voice?”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word work. Say “Can you read this word in a mad voice?”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word about. Say, “Can you read this word in a surprised voice?”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word eight. Say, “Can you read this word in a sleepy voice?”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word full. Say, “Can you read this word in a whisper voice?” </a:t>
            </a:r>
            <a:endParaRPr lang="en-US" b="0" dirty="0"/>
          </a:p>
        </p:txBody>
      </p:sp>
      <p:sp>
        <p:nvSpPr>
          <p:cNvPr id="4" name="Slide Number Placeholder 3"/>
          <p:cNvSpPr>
            <a:spLocks noGrp="1"/>
          </p:cNvSpPr>
          <p:nvPr>
            <p:ph type="sldNum" sz="quarter" idx="5"/>
          </p:nvPr>
        </p:nvSpPr>
        <p:spPr/>
        <p:txBody>
          <a:bodyPr/>
          <a:lstStyle/>
          <a:p>
            <a:fld id="{1813B794-5A4F-4F47-9EB8-2D6C2FE8DF19}" type="slidenum">
              <a:rPr lang="en-US" smtClean="0"/>
              <a:t>8</a:t>
            </a:fld>
            <a:endParaRPr lang="en-US"/>
          </a:p>
        </p:txBody>
      </p:sp>
    </p:spTree>
    <p:extLst>
      <p:ext uri="{BB962C8B-B14F-4D97-AF65-F5344CB8AC3E}">
        <p14:creationId xmlns:p14="http://schemas.microsoft.com/office/powerpoint/2010/main" val="13387753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“Look at the 5 finger retell chart. Use the chart to help you retell the story </a:t>
            </a:r>
            <a:r>
              <a:rPr lang="en-US" sz="1800" b="0" u="sng" dirty="0">
                <a:effectLst/>
                <a:latin typeface="Comic Sans MS" panose="030F0702030302020204" pitchFamily="66" charset="0"/>
                <a:ea typeface="Calibri" panose="020F0502020204030204" pitchFamily="34" charset="0"/>
                <a:cs typeface="Calibri" panose="020F0502020204030204" pitchFamily="34" charset="0"/>
              </a:rPr>
              <a:t>Tess is a Mess</a:t>
            </a:r>
            <a:r>
              <a:rPr lang="en-US" sz="1800" b="0" dirty="0">
                <a:effectLst/>
                <a:latin typeface="Comic Sans MS" panose="030F0702030302020204" pitchFamily="66" charset="0"/>
                <a:ea typeface="Calibri" panose="020F0502020204030204" pitchFamily="34" charset="0"/>
                <a:cs typeface="Calibri" panose="020F0502020204030204" pitchFamily="34" charset="0"/>
              </a:rPr>
              <a:t>.”</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“Hold up your thumb, tell me the character.” (Tess)</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“Hold up your pointer, tell me the setting.” (House)</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“Hold up your tall finger, tell me the problem.”  (Tess makes a mess)</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“Hold up your ring finger, tell me the events.” (She gets into the trash, she howls when she hears the doorbell, brings in grime when its time for dinner, she chews up slippers at night, she loves playing ball, and she will drink your drink and eat your dinner)</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“Hold up your little finger, tell me the ending/solution.” (They still love Tess)</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Say, “Make a heart with your fingers, do you have a pet? Is your pet messy?</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3096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84619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522024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3292458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6676437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992088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8388519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2773006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170904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4344342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2986280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1409282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4051382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159701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14281399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761126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670158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42635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23600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807458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110805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78628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030092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378957" y="6126163"/>
            <a:ext cx="469245" cy="595311"/>
          </a:xfrm>
          <a:prstGeom prst="rect">
            <a:avLst/>
          </a:prstGeom>
        </p:spPr>
      </p:pic>
      <p:sp>
        <p:nvSpPr>
          <p:cNvPr id="9" name="Rectangle 8"/>
          <p:cNvSpPr/>
          <p:nvPr userDrawn="1"/>
        </p:nvSpPr>
        <p:spPr>
          <a:xfrm>
            <a:off x="6364853" y="6413698"/>
            <a:ext cx="2089494" cy="307777"/>
          </a:xfrm>
          <a:prstGeom prst="rect">
            <a:avLst/>
          </a:prstGeom>
        </p:spPr>
        <p:txBody>
          <a:bodyPr wrap="square">
            <a:spAutoFit/>
          </a:bodyPr>
          <a:lstStyle/>
          <a:p>
            <a:pPr algn="l"/>
            <a:r>
              <a:rPr lang="en-US" sz="1400" dirty="0">
                <a:solidFill>
                  <a:schemeClr val="bg1">
                    <a:lumMod val="65000"/>
                  </a:schemeClr>
                </a:solidFill>
              </a:rPr>
              <a:t>HOST: MOLLY ENOCKSON </a:t>
            </a:r>
          </a:p>
        </p:txBody>
      </p:sp>
    </p:spTree>
    <p:extLst>
      <p:ext uri="{BB962C8B-B14F-4D97-AF65-F5344CB8AC3E}">
        <p14:creationId xmlns:p14="http://schemas.microsoft.com/office/powerpoint/2010/main" val="1540261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rgbClr val="182C6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3B7ABE"/>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3B7ABE"/>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3B7ABE"/>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3B7ABE"/>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3B7ABE"/>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378957" y="6126165"/>
            <a:ext cx="469245" cy="595311"/>
          </a:xfrm>
          <a:prstGeom prst="rect">
            <a:avLst/>
          </a:prstGeom>
        </p:spPr>
      </p:pic>
      <p:sp>
        <p:nvSpPr>
          <p:cNvPr id="9" name="Rectangle 8"/>
          <p:cNvSpPr/>
          <p:nvPr userDrawn="1"/>
        </p:nvSpPr>
        <p:spPr>
          <a:xfrm>
            <a:off x="6364853" y="6413699"/>
            <a:ext cx="2089494" cy="253916"/>
          </a:xfrm>
          <a:prstGeom prst="rect">
            <a:avLst/>
          </a:prstGeom>
        </p:spPr>
        <p:txBody>
          <a:bodyPr wrap="square">
            <a:spAutoFit/>
          </a:bodyPr>
          <a:lstStyle/>
          <a:p>
            <a:pPr algn="l"/>
            <a:r>
              <a:rPr lang="en-US" sz="1050" dirty="0">
                <a:solidFill>
                  <a:schemeClr val="bg1">
                    <a:lumMod val="65000"/>
                  </a:schemeClr>
                </a:solidFill>
              </a:rPr>
              <a:t>HOST: MOLLY ENOCKSON </a:t>
            </a:r>
          </a:p>
        </p:txBody>
      </p:sp>
    </p:spTree>
    <p:extLst>
      <p:ext uri="{BB962C8B-B14F-4D97-AF65-F5344CB8AC3E}">
        <p14:creationId xmlns:p14="http://schemas.microsoft.com/office/powerpoint/2010/main" val="40555363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342900" rtl="0" eaLnBrk="1" latinLnBrk="0" hangingPunct="1">
        <a:spcBef>
          <a:spcPct val="0"/>
        </a:spcBef>
        <a:buNone/>
        <a:defRPr sz="3300" kern="1200">
          <a:solidFill>
            <a:srgbClr val="182C6F"/>
          </a:solidFill>
          <a:latin typeface="+mj-lt"/>
          <a:ea typeface="+mj-ea"/>
          <a:cs typeface="+mj-cs"/>
        </a:defRPr>
      </a:lvl1pPr>
    </p:titleStyle>
    <p:bodyStyle>
      <a:lvl1pPr marL="257175" indent="-257175" algn="l" defTabSz="342900" rtl="0" eaLnBrk="1" latinLnBrk="0" hangingPunct="1">
        <a:spcBef>
          <a:spcPct val="20000"/>
        </a:spcBef>
        <a:buFont typeface="Arial"/>
        <a:buChar char="•"/>
        <a:defRPr sz="2400" kern="1200">
          <a:solidFill>
            <a:srgbClr val="3B7ABE"/>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rgbClr val="3B7ABE"/>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rgbClr val="3B7ABE"/>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rgbClr val="3B7ABE"/>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rgbClr val="3B7ABE"/>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6.svg"/><Relationship Id="rId2" Type="http://schemas.openxmlformats.org/officeDocument/2006/relationships/slideLayout" Target="../slideLayouts/slideLayout6.xml"/><Relationship Id="rId1" Type="http://schemas.openxmlformats.org/officeDocument/2006/relationships/tags" Target="../tags/tag3.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ags" Target="../tags/tag4.xml"/><Relationship Id="rId5" Type="http://schemas.openxmlformats.org/officeDocument/2006/relationships/image" Target="../media/image8.sv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tags" Target="../tags/tag5.xml"/><Relationship Id="rId5" Type="http://schemas.openxmlformats.org/officeDocument/2006/relationships/image" Target="../media/image10.sv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6.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ags" Target="../tags/tag7.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7.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6.xml"/><Relationship Id="rId1" Type="http://schemas.openxmlformats.org/officeDocument/2006/relationships/tags" Target="../tags/tag10.xml"/><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a:xfrm>
            <a:off x="685800" y="1219200"/>
            <a:ext cx="7772400" cy="1470025"/>
          </a:xfrm>
        </p:spPr>
        <p:txBody>
          <a:bodyPr>
            <a:normAutofit fontScale="90000"/>
          </a:bodyPr>
          <a:lstStyle/>
          <a:p>
            <a:pPr marL="0" marR="0">
              <a:lnSpc>
                <a:spcPct val="115000"/>
              </a:lnSpc>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Making a Mess of Words</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a:xfrm>
            <a:off x="1371600" y="2734945"/>
            <a:ext cx="6400800" cy="1752600"/>
          </a:xfrm>
        </p:spPr>
        <p:txBody>
          <a:bodyPr>
            <a:normAutofit fontScale="92500" lnSpcReduction="20000"/>
          </a:bodyPr>
          <a:lstStyle/>
          <a:p>
            <a:pPr marL="0" marR="0">
              <a:lnSpc>
                <a:spcPct val="115000"/>
              </a:lnSpc>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Sloppy Double Consonants</a:t>
            </a:r>
            <a:r>
              <a:rPr lang="en-US" sz="4000" dirty="0">
                <a:effectLst/>
                <a:latin typeface="Calibri" panose="020F0502020204030204" pitchFamily="34" charset="0"/>
                <a:ea typeface="Calibri" panose="020F0502020204030204" pitchFamily="34" charset="0"/>
                <a:cs typeface="Times New Roman" panose="02020603050405020304" pitchFamily="18" charset="0"/>
              </a:rPr>
              <a:t> </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3328551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r>
              <a:rPr lang="en-US" sz="6000" dirty="0">
                <a:latin typeface="Comic Sans MS" panose="030F0902030302020204" pitchFamily="66" charset="0"/>
              </a:rPr>
              <a:t>Q &amp; A</a:t>
            </a: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p:txBody>
          <a:bodyPr>
            <a:normAutofit/>
          </a:bodyPr>
          <a:lstStyle/>
          <a:p>
            <a:r>
              <a:rPr lang="en-US" sz="4000" dirty="0">
                <a:latin typeface="Comic Sans MS" panose="030F0902030302020204" pitchFamily="66" charset="0"/>
              </a:rPr>
              <a:t>Any Questions?</a:t>
            </a:r>
          </a:p>
        </p:txBody>
      </p:sp>
    </p:spTree>
    <p:custDataLst>
      <p:tags r:id="rId1"/>
    </p:custDataLst>
    <p:extLst>
      <p:ext uri="{BB962C8B-B14F-4D97-AF65-F5344CB8AC3E}">
        <p14:creationId xmlns:p14="http://schemas.microsoft.com/office/powerpoint/2010/main" val="3717781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717C2-5DBC-4E59-8BB3-763F8AC63E22}"/>
              </a:ext>
            </a:extLst>
          </p:cNvPr>
          <p:cNvSpPr>
            <a:spLocks noGrp="1"/>
          </p:cNvSpPr>
          <p:nvPr>
            <p:ph type="title"/>
          </p:nvPr>
        </p:nvSpPr>
        <p:spPr>
          <a:xfrm>
            <a:off x="228600" y="198107"/>
            <a:ext cx="8686800" cy="1143000"/>
          </a:xfrm>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Cluttered Double Consonant Review</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362318EA-1853-4457-A4BB-432E839F1BEE}"/>
              </a:ext>
            </a:extLst>
          </p:cNvPr>
          <p:cNvSpPr txBox="1"/>
          <p:nvPr/>
        </p:nvSpPr>
        <p:spPr>
          <a:xfrm>
            <a:off x="692727" y="1749138"/>
            <a:ext cx="7952509" cy="1754326"/>
          </a:xfrm>
          <a:prstGeom prst="rect">
            <a:avLst/>
          </a:prstGeom>
          <a:noFill/>
        </p:spPr>
        <p:txBody>
          <a:bodyPr wrap="square" rtlCol="0">
            <a:spAutoFit/>
          </a:bodyPr>
          <a:lstStyle/>
          <a:p>
            <a:r>
              <a:rPr lang="en-US" sz="3600" dirty="0">
                <a:latin typeface="Comic Sans MS" panose="030F0702030302020204" pitchFamily="66" charset="0"/>
              </a:rPr>
              <a:t>Double the consonants </a:t>
            </a:r>
            <a:r>
              <a:rPr lang="en-US" sz="3600" u="sng" dirty="0">
                <a:latin typeface="Comic Sans MS" panose="030F0702030302020204" pitchFamily="66" charset="0"/>
              </a:rPr>
              <a:t>f, l, s, and z </a:t>
            </a:r>
            <a:r>
              <a:rPr lang="en-US" sz="3600" dirty="0">
                <a:latin typeface="Comic Sans MS" panose="030F0702030302020204" pitchFamily="66" charset="0"/>
              </a:rPr>
              <a:t>when they </a:t>
            </a:r>
            <a:r>
              <a:rPr lang="en-US" sz="3600" u="sng" dirty="0">
                <a:latin typeface="Comic Sans MS" panose="030F0702030302020204" pitchFamily="66" charset="0"/>
              </a:rPr>
              <a:t>appear after a short vowel </a:t>
            </a:r>
            <a:r>
              <a:rPr lang="en-US" sz="3600" dirty="0">
                <a:latin typeface="Comic Sans MS" panose="030F0702030302020204" pitchFamily="66" charset="0"/>
              </a:rPr>
              <a:t>in a </a:t>
            </a:r>
            <a:r>
              <a:rPr lang="en-US" sz="3600" u="sng" dirty="0">
                <a:latin typeface="Comic Sans MS" panose="030F0702030302020204" pitchFamily="66" charset="0"/>
              </a:rPr>
              <a:t>one syllable word</a:t>
            </a:r>
            <a:r>
              <a:rPr lang="en-US" sz="3600" dirty="0">
                <a:latin typeface="Comic Sans MS" panose="030F0702030302020204" pitchFamily="66" charset="0"/>
              </a:rPr>
              <a:t>.</a:t>
            </a:r>
          </a:p>
        </p:txBody>
      </p:sp>
      <p:pic>
        <p:nvPicPr>
          <p:cNvPr id="9" name="Graphic 8" descr="Beach ball with solid fill">
            <a:extLst>
              <a:ext uri="{FF2B5EF4-FFF2-40B4-BE49-F238E27FC236}">
                <a16:creationId xmlns:a16="http://schemas.microsoft.com/office/drawing/2014/main" id="{DE0B8746-692D-49E4-ACD0-E8F0D92EDBC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98764" y="3628531"/>
            <a:ext cx="2646218" cy="2646218"/>
          </a:xfrm>
          <a:prstGeom prst="rect">
            <a:avLst/>
          </a:prstGeom>
        </p:spPr>
      </p:pic>
      <p:sp>
        <p:nvSpPr>
          <p:cNvPr id="10" name="TextBox 9">
            <a:extLst>
              <a:ext uri="{FF2B5EF4-FFF2-40B4-BE49-F238E27FC236}">
                <a16:creationId xmlns:a16="http://schemas.microsoft.com/office/drawing/2014/main" id="{EA808539-3153-429E-8AD8-3784435416D6}"/>
              </a:ext>
            </a:extLst>
          </p:cNvPr>
          <p:cNvSpPr txBox="1"/>
          <p:nvPr/>
        </p:nvSpPr>
        <p:spPr>
          <a:xfrm>
            <a:off x="3532908" y="3606861"/>
            <a:ext cx="3879273" cy="2400657"/>
          </a:xfrm>
          <a:prstGeom prst="rect">
            <a:avLst/>
          </a:prstGeom>
          <a:noFill/>
        </p:spPr>
        <p:txBody>
          <a:bodyPr wrap="square" rtlCol="0">
            <a:spAutoFit/>
          </a:bodyPr>
          <a:lstStyle/>
          <a:p>
            <a:r>
              <a:rPr lang="en-US" sz="15000" dirty="0">
                <a:latin typeface="Comic Sans MS" panose="030F0702030302020204" pitchFamily="66" charset="0"/>
              </a:rPr>
              <a:t>ba</a:t>
            </a:r>
            <a:r>
              <a:rPr lang="en-US" sz="15000" dirty="0">
                <a:solidFill>
                  <a:srgbClr val="FF0000"/>
                </a:solidFill>
                <a:latin typeface="Comic Sans MS" panose="030F0702030302020204" pitchFamily="66" charset="0"/>
              </a:rPr>
              <a:t>ll</a:t>
            </a:r>
          </a:p>
        </p:txBody>
      </p:sp>
      <p:sp>
        <p:nvSpPr>
          <p:cNvPr id="11" name="TextBox 10">
            <a:extLst>
              <a:ext uri="{FF2B5EF4-FFF2-40B4-BE49-F238E27FC236}">
                <a16:creationId xmlns:a16="http://schemas.microsoft.com/office/drawing/2014/main" id="{3415F518-94A3-4A76-8C15-A2BD015642BF}"/>
              </a:ext>
            </a:extLst>
          </p:cNvPr>
          <p:cNvSpPr txBox="1"/>
          <p:nvPr/>
        </p:nvSpPr>
        <p:spPr>
          <a:xfrm>
            <a:off x="692727" y="1661781"/>
            <a:ext cx="7952509" cy="1754326"/>
          </a:xfrm>
          <a:prstGeom prst="rect">
            <a:avLst/>
          </a:prstGeom>
          <a:noFill/>
        </p:spPr>
        <p:txBody>
          <a:bodyPr wrap="square" rtlCol="0">
            <a:spAutoFit/>
          </a:bodyPr>
          <a:lstStyle/>
          <a:p>
            <a:r>
              <a:rPr lang="en-US" sz="3600" dirty="0">
                <a:latin typeface="Comic Sans MS" panose="030F0702030302020204" pitchFamily="66" charset="0"/>
              </a:rPr>
              <a:t>Double the </a:t>
            </a:r>
            <a:r>
              <a:rPr lang="en-US" sz="3600" u="sng" dirty="0">
                <a:latin typeface="Comic Sans MS" panose="030F0702030302020204" pitchFamily="66" charset="0"/>
              </a:rPr>
              <a:t>middle consonant </a:t>
            </a:r>
            <a:r>
              <a:rPr lang="en-US" sz="3600" dirty="0">
                <a:latin typeface="Comic Sans MS" panose="030F0702030302020204" pitchFamily="66" charset="0"/>
              </a:rPr>
              <a:t>when a word has </a:t>
            </a:r>
            <a:r>
              <a:rPr lang="en-US" sz="3600" u="sng" dirty="0">
                <a:latin typeface="Comic Sans MS" panose="030F0702030302020204" pitchFamily="66" charset="0"/>
              </a:rPr>
              <a:t>two syllables</a:t>
            </a:r>
            <a:r>
              <a:rPr lang="en-US" sz="3600" dirty="0">
                <a:latin typeface="Comic Sans MS" panose="030F0702030302020204" pitchFamily="66" charset="0"/>
              </a:rPr>
              <a:t>, and the </a:t>
            </a:r>
            <a:r>
              <a:rPr lang="en-US" sz="3600" u="sng" dirty="0">
                <a:latin typeface="Comic Sans MS" panose="030F0702030302020204" pitchFamily="66" charset="0"/>
              </a:rPr>
              <a:t>first vowel is short</a:t>
            </a:r>
            <a:r>
              <a:rPr lang="en-US" sz="3600" dirty="0">
                <a:latin typeface="Comic Sans MS" panose="030F0702030302020204" pitchFamily="66" charset="0"/>
              </a:rPr>
              <a:t>. </a:t>
            </a:r>
          </a:p>
        </p:txBody>
      </p:sp>
      <p:pic>
        <p:nvPicPr>
          <p:cNvPr id="12" name="Graphic 11" descr="Cupcake with solid fill">
            <a:extLst>
              <a:ext uri="{FF2B5EF4-FFF2-40B4-BE49-F238E27FC236}">
                <a16:creationId xmlns:a16="http://schemas.microsoft.com/office/drawing/2014/main" id="{0A2D6073-211D-450A-8BE7-BF7BFE1A9AA4}"/>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498764" y="3526764"/>
            <a:ext cx="2646218" cy="2646218"/>
          </a:xfrm>
          <a:prstGeom prst="rect">
            <a:avLst/>
          </a:prstGeom>
        </p:spPr>
      </p:pic>
      <p:sp>
        <p:nvSpPr>
          <p:cNvPr id="13" name="TextBox 12">
            <a:extLst>
              <a:ext uri="{FF2B5EF4-FFF2-40B4-BE49-F238E27FC236}">
                <a16:creationId xmlns:a16="http://schemas.microsoft.com/office/drawing/2014/main" id="{0FE53641-F12B-4CC0-97A1-AFB4C8901E14}"/>
              </a:ext>
            </a:extLst>
          </p:cNvPr>
          <p:cNvSpPr txBox="1"/>
          <p:nvPr/>
        </p:nvSpPr>
        <p:spPr>
          <a:xfrm>
            <a:off x="2916382" y="3951613"/>
            <a:ext cx="5999018" cy="2015936"/>
          </a:xfrm>
          <a:prstGeom prst="rect">
            <a:avLst/>
          </a:prstGeom>
          <a:noFill/>
        </p:spPr>
        <p:txBody>
          <a:bodyPr wrap="square" rtlCol="0">
            <a:spAutoFit/>
          </a:bodyPr>
          <a:lstStyle/>
          <a:p>
            <a:r>
              <a:rPr lang="en-US" sz="12500" dirty="0">
                <a:latin typeface="Comic Sans MS" panose="030F0702030302020204" pitchFamily="66" charset="0"/>
              </a:rPr>
              <a:t>mu</a:t>
            </a:r>
            <a:r>
              <a:rPr lang="en-US" sz="12500" dirty="0">
                <a:solidFill>
                  <a:srgbClr val="9D6D54"/>
                </a:solidFill>
                <a:latin typeface="Comic Sans MS" panose="030F0702030302020204" pitchFamily="66" charset="0"/>
              </a:rPr>
              <a:t>ff</a:t>
            </a:r>
            <a:r>
              <a:rPr lang="en-US" sz="12500" dirty="0">
                <a:latin typeface="Comic Sans MS" panose="030F0702030302020204" pitchFamily="66" charset="0"/>
              </a:rPr>
              <a:t>in</a:t>
            </a:r>
          </a:p>
        </p:txBody>
      </p:sp>
    </p:spTree>
    <p:custDataLst>
      <p:tags r:id="rId1"/>
    </p:custDataLst>
    <p:extLst>
      <p:ext uri="{BB962C8B-B14F-4D97-AF65-F5344CB8AC3E}">
        <p14:creationId xmlns:p14="http://schemas.microsoft.com/office/powerpoint/2010/main" val="887610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xit" presetSubtype="4" fill="hold" grpId="1" nodeType="clickEffect">
                                  <p:stCondLst>
                                    <p:cond delay="0"/>
                                  </p:stCondLst>
                                  <p:childTnLst>
                                    <p:anim calcmode="lin" valueType="num">
                                      <p:cBhvr additive="base">
                                        <p:cTn id="22" dur="500"/>
                                        <p:tgtEl>
                                          <p:spTgt spid="4"/>
                                        </p:tgtEl>
                                        <p:attrNameLst>
                                          <p:attrName>ppt_x</p:attrName>
                                        </p:attrNameLst>
                                      </p:cBhvr>
                                      <p:tavLst>
                                        <p:tav tm="0">
                                          <p:val>
                                            <p:strVal val="ppt_x"/>
                                          </p:val>
                                        </p:tav>
                                        <p:tav tm="100000">
                                          <p:val>
                                            <p:strVal val="ppt_x"/>
                                          </p:val>
                                        </p:tav>
                                      </p:tavLst>
                                    </p:anim>
                                    <p:anim calcmode="lin" valueType="num">
                                      <p:cBhvr additive="base">
                                        <p:cTn id="23" dur="500"/>
                                        <p:tgtEl>
                                          <p:spTgt spid="4"/>
                                        </p:tgtEl>
                                        <p:attrNameLst>
                                          <p:attrName>ppt_y</p:attrName>
                                        </p:attrNameLst>
                                      </p:cBhvr>
                                      <p:tavLst>
                                        <p:tav tm="0">
                                          <p:val>
                                            <p:strVal val="ppt_y"/>
                                          </p:val>
                                        </p:tav>
                                        <p:tav tm="100000">
                                          <p:val>
                                            <p:strVal val="1+ppt_h/2"/>
                                          </p:val>
                                        </p:tav>
                                      </p:tavLst>
                                    </p:anim>
                                    <p:set>
                                      <p:cBhvr>
                                        <p:cTn id="24" dur="1" fill="hold">
                                          <p:stCondLst>
                                            <p:cond delay="499"/>
                                          </p:stCondLst>
                                        </p:cTn>
                                        <p:tgtEl>
                                          <p:spTgt spid="4"/>
                                        </p:tgtEl>
                                        <p:attrNameLst>
                                          <p:attrName>style.visibility</p:attrName>
                                        </p:attrNameLst>
                                      </p:cBhvr>
                                      <p:to>
                                        <p:strVal val="hidden"/>
                                      </p:to>
                                    </p:set>
                                  </p:childTnLst>
                                </p:cTn>
                              </p:par>
                              <p:par>
                                <p:cTn id="25" presetID="2" presetClass="exit" presetSubtype="4" fill="hold" nodeType="withEffect">
                                  <p:stCondLst>
                                    <p:cond delay="0"/>
                                  </p:stCondLst>
                                  <p:childTnLst>
                                    <p:anim calcmode="lin" valueType="num">
                                      <p:cBhvr additive="base">
                                        <p:cTn id="26" dur="500"/>
                                        <p:tgtEl>
                                          <p:spTgt spid="9"/>
                                        </p:tgtEl>
                                        <p:attrNameLst>
                                          <p:attrName>ppt_x</p:attrName>
                                        </p:attrNameLst>
                                      </p:cBhvr>
                                      <p:tavLst>
                                        <p:tav tm="0">
                                          <p:val>
                                            <p:strVal val="ppt_x"/>
                                          </p:val>
                                        </p:tav>
                                        <p:tav tm="100000">
                                          <p:val>
                                            <p:strVal val="ppt_x"/>
                                          </p:val>
                                        </p:tav>
                                      </p:tavLst>
                                    </p:anim>
                                    <p:anim calcmode="lin" valueType="num">
                                      <p:cBhvr additive="base">
                                        <p:cTn id="27" dur="500"/>
                                        <p:tgtEl>
                                          <p:spTgt spid="9"/>
                                        </p:tgtEl>
                                        <p:attrNameLst>
                                          <p:attrName>ppt_y</p:attrName>
                                        </p:attrNameLst>
                                      </p:cBhvr>
                                      <p:tavLst>
                                        <p:tav tm="0">
                                          <p:val>
                                            <p:strVal val="ppt_y"/>
                                          </p:val>
                                        </p:tav>
                                        <p:tav tm="100000">
                                          <p:val>
                                            <p:strVal val="1+ppt_h/2"/>
                                          </p:val>
                                        </p:tav>
                                      </p:tavLst>
                                    </p:anim>
                                    <p:set>
                                      <p:cBhvr>
                                        <p:cTn id="28" dur="1" fill="hold">
                                          <p:stCondLst>
                                            <p:cond delay="499"/>
                                          </p:stCondLst>
                                        </p:cTn>
                                        <p:tgtEl>
                                          <p:spTgt spid="9"/>
                                        </p:tgtEl>
                                        <p:attrNameLst>
                                          <p:attrName>style.visibility</p:attrName>
                                        </p:attrNameLst>
                                      </p:cBhvr>
                                      <p:to>
                                        <p:strVal val="hidden"/>
                                      </p:to>
                                    </p:set>
                                  </p:childTnLst>
                                </p:cTn>
                              </p:par>
                              <p:par>
                                <p:cTn id="29" presetID="2" presetClass="exit" presetSubtype="4" fill="hold" grpId="1" nodeType="withEffect">
                                  <p:stCondLst>
                                    <p:cond delay="0"/>
                                  </p:stCondLst>
                                  <p:childTnLst>
                                    <p:anim calcmode="lin" valueType="num">
                                      <p:cBhvr additive="base">
                                        <p:cTn id="30" dur="500"/>
                                        <p:tgtEl>
                                          <p:spTgt spid="10"/>
                                        </p:tgtEl>
                                        <p:attrNameLst>
                                          <p:attrName>ppt_x</p:attrName>
                                        </p:attrNameLst>
                                      </p:cBhvr>
                                      <p:tavLst>
                                        <p:tav tm="0">
                                          <p:val>
                                            <p:strVal val="ppt_x"/>
                                          </p:val>
                                        </p:tav>
                                        <p:tav tm="100000">
                                          <p:val>
                                            <p:strVal val="ppt_x"/>
                                          </p:val>
                                        </p:tav>
                                      </p:tavLst>
                                    </p:anim>
                                    <p:anim calcmode="lin" valueType="num">
                                      <p:cBhvr additive="base">
                                        <p:cTn id="31" dur="500"/>
                                        <p:tgtEl>
                                          <p:spTgt spid="10"/>
                                        </p:tgtEl>
                                        <p:attrNameLst>
                                          <p:attrName>ppt_y</p:attrName>
                                        </p:attrNameLst>
                                      </p:cBhvr>
                                      <p:tavLst>
                                        <p:tav tm="0">
                                          <p:val>
                                            <p:strVal val="ppt_y"/>
                                          </p:val>
                                        </p:tav>
                                        <p:tav tm="100000">
                                          <p:val>
                                            <p:strVal val="1+ppt_h/2"/>
                                          </p:val>
                                        </p:tav>
                                      </p:tavLst>
                                    </p:anim>
                                    <p:set>
                                      <p:cBhvr>
                                        <p:cTn id="32" dur="1" fill="hold">
                                          <p:stCondLst>
                                            <p:cond delay="499"/>
                                          </p:stCondLst>
                                        </p:cTn>
                                        <p:tgtEl>
                                          <p:spTgt spid="10"/>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3"/>
                                        </p:tgtEl>
                                        <p:attrNameLst>
                                          <p:attrName>style.visibility</p:attrName>
                                        </p:attrNameLst>
                                      </p:cBhvr>
                                      <p:to>
                                        <p:strVal val="visible"/>
                                      </p:to>
                                    </p:set>
                                    <p:anim calcmode="lin" valueType="num">
                                      <p:cBhvr additive="base">
                                        <p:cTn id="47" dur="500" fill="hold"/>
                                        <p:tgtEl>
                                          <p:spTgt spid="13"/>
                                        </p:tgtEl>
                                        <p:attrNameLst>
                                          <p:attrName>ppt_x</p:attrName>
                                        </p:attrNameLst>
                                      </p:cBhvr>
                                      <p:tavLst>
                                        <p:tav tm="0">
                                          <p:val>
                                            <p:strVal val="#ppt_x"/>
                                          </p:val>
                                        </p:tav>
                                        <p:tav tm="100000">
                                          <p:val>
                                            <p:strVal val="#ppt_x"/>
                                          </p:val>
                                        </p:tav>
                                      </p:tavLst>
                                    </p:anim>
                                    <p:anim calcmode="lin" valueType="num">
                                      <p:cBhvr additive="base">
                                        <p:cTn id="4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10" grpId="0"/>
      <p:bldP spid="10" grpId="1"/>
      <p:bldP spid="11"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457200" y="159789"/>
            <a:ext cx="8229600" cy="1143000"/>
          </a:xfrm>
        </p:spPr>
        <p:txBody>
          <a:bodyPr>
            <a:noAutofit/>
          </a:bodyPr>
          <a:lstStyle/>
          <a:p>
            <a:pPr marL="0" marR="0">
              <a:lnSpc>
                <a:spcPct val="115000"/>
              </a:lnSpc>
              <a:spcBef>
                <a:spcPts val="0"/>
              </a:spcBef>
              <a:spcAft>
                <a:spcPts val="1000"/>
              </a:spcAft>
            </a:pPr>
            <a:r>
              <a:rPr lang="en-US" sz="4000" b="1" dirty="0">
                <a:effectLst/>
                <a:latin typeface="Comic Sans MS" panose="030F0702030302020204" pitchFamily="66" charset="0"/>
                <a:ea typeface="Calibri" panose="020F0502020204030204" pitchFamily="34" charset="0"/>
                <a:cs typeface="Calibri" panose="020F0502020204030204" pitchFamily="34" charset="0"/>
              </a:rPr>
              <a:t>Muddled Double Consonant Practice</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Graphic 4" descr="Dress with solid fill">
            <a:extLst>
              <a:ext uri="{FF2B5EF4-FFF2-40B4-BE49-F238E27FC236}">
                <a16:creationId xmlns:a16="http://schemas.microsoft.com/office/drawing/2014/main" id="{3A6D1EED-364F-4F48-97DE-2369B72F794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11728" y="2015836"/>
            <a:ext cx="3622963" cy="3622963"/>
          </a:xfrm>
          <a:prstGeom prst="rect">
            <a:avLst/>
          </a:prstGeom>
        </p:spPr>
      </p:pic>
      <p:sp>
        <p:nvSpPr>
          <p:cNvPr id="6" name="TextBox 5">
            <a:extLst>
              <a:ext uri="{FF2B5EF4-FFF2-40B4-BE49-F238E27FC236}">
                <a16:creationId xmlns:a16="http://schemas.microsoft.com/office/drawing/2014/main" id="{259AD0F8-E75F-4730-ADE5-04BC4B4B74CA}"/>
              </a:ext>
            </a:extLst>
          </p:cNvPr>
          <p:cNvSpPr txBox="1"/>
          <p:nvPr/>
        </p:nvSpPr>
        <p:spPr>
          <a:xfrm>
            <a:off x="4987636" y="2299855"/>
            <a:ext cx="3699164" cy="1107996"/>
          </a:xfrm>
          <a:prstGeom prst="rect">
            <a:avLst/>
          </a:prstGeom>
          <a:noFill/>
        </p:spPr>
        <p:txBody>
          <a:bodyPr wrap="square" rtlCol="0">
            <a:spAutoFit/>
          </a:bodyPr>
          <a:lstStyle/>
          <a:p>
            <a:r>
              <a:rPr lang="en-US" sz="6600" dirty="0" err="1">
                <a:latin typeface="Comic Sans MS" panose="030F0702030302020204" pitchFamily="66" charset="0"/>
              </a:rPr>
              <a:t>dre</a:t>
            </a:r>
            <a:r>
              <a:rPr lang="en-US" sz="6600" dirty="0">
                <a:latin typeface="Comic Sans MS" panose="030F0702030302020204" pitchFamily="66" charset="0"/>
              </a:rPr>
              <a:t> __</a:t>
            </a:r>
          </a:p>
        </p:txBody>
      </p:sp>
      <p:sp>
        <p:nvSpPr>
          <p:cNvPr id="8" name="TextBox 7">
            <a:extLst>
              <a:ext uri="{FF2B5EF4-FFF2-40B4-BE49-F238E27FC236}">
                <a16:creationId xmlns:a16="http://schemas.microsoft.com/office/drawing/2014/main" id="{E9E43827-FF9E-44E2-A8BC-18B88F508976}"/>
              </a:ext>
            </a:extLst>
          </p:cNvPr>
          <p:cNvSpPr txBox="1"/>
          <p:nvPr/>
        </p:nvSpPr>
        <p:spPr>
          <a:xfrm>
            <a:off x="381001" y="5569527"/>
            <a:ext cx="1087581" cy="1107996"/>
          </a:xfrm>
          <a:prstGeom prst="rect">
            <a:avLst/>
          </a:prstGeom>
          <a:noFill/>
        </p:spPr>
        <p:txBody>
          <a:bodyPr wrap="square" rtlCol="0">
            <a:spAutoFit/>
          </a:bodyPr>
          <a:lstStyle/>
          <a:p>
            <a:r>
              <a:rPr lang="en-US" sz="6600" dirty="0">
                <a:latin typeface="Comic Sans MS" panose="030F0702030302020204" pitchFamily="66" charset="0"/>
              </a:rPr>
              <a:t>ss</a:t>
            </a:r>
          </a:p>
        </p:txBody>
      </p:sp>
      <p:sp>
        <p:nvSpPr>
          <p:cNvPr id="17" name="TextBox 16">
            <a:extLst>
              <a:ext uri="{FF2B5EF4-FFF2-40B4-BE49-F238E27FC236}">
                <a16:creationId xmlns:a16="http://schemas.microsoft.com/office/drawing/2014/main" id="{DCC12CF8-1862-4896-846E-2999CC8A467C}"/>
              </a:ext>
            </a:extLst>
          </p:cNvPr>
          <p:cNvSpPr txBox="1"/>
          <p:nvPr/>
        </p:nvSpPr>
        <p:spPr>
          <a:xfrm>
            <a:off x="2639293" y="5590215"/>
            <a:ext cx="1087581" cy="1107996"/>
          </a:xfrm>
          <a:prstGeom prst="rect">
            <a:avLst/>
          </a:prstGeom>
          <a:noFill/>
        </p:spPr>
        <p:txBody>
          <a:bodyPr wrap="square" rtlCol="0">
            <a:spAutoFit/>
          </a:bodyPr>
          <a:lstStyle/>
          <a:p>
            <a:r>
              <a:rPr lang="en-US" sz="6600" dirty="0" err="1">
                <a:latin typeface="Comic Sans MS" panose="030F0702030302020204" pitchFamily="66" charset="0"/>
              </a:rPr>
              <a:t>ll</a:t>
            </a:r>
            <a:endParaRPr lang="en-US" sz="6600" dirty="0">
              <a:latin typeface="Comic Sans MS" panose="030F0702030302020204" pitchFamily="66" charset="0"/>
            </a:endParaRPr>
          </a:p>
        </p:txBody>
      </p:sp>
      <p:sp>
        <p:nvSpPr>
          <p:cNvPr id="18" name="TextBox 17">
            <a:extLst>
              <a:ext uri="{FF2B5EF4-FFF2-40B4-BE49-F238E27FC236}">
                <a16:creationId xmlns:a16="http://schemas.microsoft.com/office/drawing/2014/main" id="{717B223E-8188-44F3-8DA2-9CB23C9878B7}"/>
              </a:ext>
            </a:extLst>
          </p:cNvPr>
          <p:cNvSpPr txBox="1"/>
          <p:nvPr/>
        </p:nvSpPr>
        <p:spPr>
          <a:xfrm>
            <a:off x="5029200" y="5638799"/>
            <a:ext cx="1087581" cy="1107996"/>
          </a:xfrm>
          <a:prstGeom prst="rect">
            <a:avLst/>
          </a:prstGeom>
          <a:noFill/>
        </p:spPr>
        <p:txBody>
          <a:bodyPr wrap="square" rtlCol="0">
            <a:spAutoFit/>
          </a:bodyPr>
          <a:lstStyle/>
          <a:p>
            <a:r>
              <a:rPr lang="en-US" sz="6600" dirty="0">
                <a:latin typeface="Comic Sans MS" panose="030F0702030302020204" pitchFamily="66" charset="0"/>
              </a:rPr>
              <a:t>ff</a:t>
            </a:r>
          </a:p>
        </p:txBody>
      </p:sp>
      <p:sp>
        <p:nvSpPr>
          <p:cNvPr id="19" name="TextBox 18">
            <a:extLst>
              <a:ext uri="{FF2B5EF4-FFF2-40B4-BE49-F238E27FC236}">
                <a16:creationId xmlns:a16="http://schemas.microsoft.com/office/drawing/2014/main" id="{C4FB9FF5-A15C-499C-B3DB-1B308F2B7A90}"/>
              </a:ext>
            </a:extLst>
          </p:cNvPr>
          <p:cNvSpPr txBox="1"/>
          <p:nvPr/>
        </p:nvSpPr>
        <p:spPr>
          <a:xfrm>
            <a:off x="7072747" y="5590215"/>
            <a:ext cx="1087581" cy="1107996"/>
          </a:xfrm>
          <a:prstGeom prst="rect">
            <a:avLst/>
          </a:prstGeom>
          <a:noFill/>
        </p:spPr>
        <p:txBody>
          <a:bodyPr wrap="square" rtlCol="0">
            <a:spAutoFit/>
          </a:bodyPr>
          <a:lstStyle/>
          <a:p>
            <a:r>
              <a:rPr lang="en-US" sz="6600" dirty="0" err="1">
                <a:latin typeface="Comic Sans MS" panose="030F0702030302020204" pitchFamily="66" charset="0"/>
              </a:rPr>
              <a:t>zz</a:t>
            </a:r>
            <a:endParaRPr lang="en-US" sz="6600" dirty="0">
              <a:latin typeface="Comic Sans MS" panose="030F0702030302020204" pitchFamily="66" charset="0"/>
            </a:endParaRPr>
          </a:p>
        </p:txBody>
      </p:sp>
      <p:sp>
        <p:nvSpPr>
          <p:cNvPr id="20" name="TextBox 19">
            <a:extLst>
              <a:ext uri="{FF2B5EF4-FFF2-40B4-BE49-F238E27FC236}">
                <a16:creationId xmlns:a16="http://schemas.microsoft.com/office/drawing/2014/main" id="{ADDF3BA3-3D06-4090-AAF5-E33418642610}"/>
              </a:ext>
            </a:extLst>
          </p:cNvPr>
          <p:cNvSpPr txBox="1"/>
          <p:nvPr/>
        </p:nvSpPr>
        <p:spPr>
          <a:xfrm>
            <a:off x="6546275" y="2299855"/>
            <a:ext cx="1087581" cy="1107996"/>
          </a:xfrm>
          <a:prstGeom prst="rect">
            <a:avLst/>
          </a:prstGeom>
          <a:noFill/>
        </p:spPr>
        <p:txBody>
          <a:bodyPr wrap="square" rtlCol="0">
            <a:spAutoFit/>
          </a:bodyPr>
          <a:lstStyle/>
          <a:p>
            <a:r>
              <a:rPr lang="en-US" sz="6600" dirty="0">
                <a:solidFill>
                  <a:srgbClr val="7030A0"/>
                </a:solidFill>
                <a:latin typeface="Comic Sans MS" panose="030F0702030302020204" pitchFamily="66" charset="0"/>
              </a:rPr>
              <a:t>ss</a:t>
            </a:r>
          </a:p>
        </p:txBody>
      </p:sp>
    </p:spTree>
    <p:custDataLst>
      <p:tags r:id="rId1"/>
    </p:custDataLst>
    <p:extLst>
      <p:ext uri="{BB962C8B-B14F-4D97-AF65-F5344CB8AC3E}">
        <p14:creationId xmlns:p14="http://schemas.microsoft.com/office/powerpoint/2010/main" val="2449235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 fill="hold"/>
                                        <p:tgtEl>
                                          <p:spTgt spid="6"/>
                                        </p:tgtEl>
                                        <p:attrNameLst>
                                          <p:attrName>ppt_w</p:attrName>
                                        </p:attrNameLst>
                                      </p:cBhvr>
                                      <p:tavLst>
                                        <p:tav tm="0">
                                          <p:val>
                                            <p:fltVal val="0"/>
                                          </p:val>
                                        </p:tav>
                                        <p:tav tm="100000">
                                          <p:val>
                                            <p:strVal val="#ppt_w"/>
                                          </p:val>
                                        </p:tav>
                                      </p:tavLst>
                                    </p:anim>
                                    <p:anim calcmode="lin" valueType="num">
                                      <p:cBhvr>
                                        <p:cTn id="13" dur="500" fill="hold"/>
                                        <p:tgtEl>
                                          <p:spTgt spid="6"/>
                                        </p:tgtEl>
                                        <p:attrNameLst>
                                          <p:attrName>ppt_h</p:attrName>
                                        </p:attrNameLst>
                                      </p:cBhvr>
                                      <p:tavLst>
                                        <p:tav tm="0">
                                          <p:val>
                                            <p:fltVal val="0"/>
                                          </p:val>
                                        </p:tav>
                                        <p:tav tm="100000">
                                          <p:val>
                                            <p:strVal val="#ppt_h"/>
                                          </p:val>
                                        </p:tav>
                                      </p:tavLst>
                                    </p:anim>
                                    <p:animEffect transition="in" filter="fade">
                                      <p:cBhvr>
                                        <p:cTn id="14" dur="500"/>
                                        <p:tgtEl>
                                          <p:spTgt spid="6"/>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p:cTn id="17" dur="500" fill="hold"/>
                                        <p:tgtEl>
                                          <p:spTgt spid="8"/>
                                        </p:tgtEl>
                                        <p:attrNameLst>
                                          <p:attrName>ppt_w</p:attrName>
                                        </p:attrNameLst>
                                      </p:cBhvr>
                                      <p:tavLst>
                                        <p:tav tm="0">
                                          <p:val>
                                            <p:fltVal val="0"/>
                                          </p:val>
                                        </p:tav>
                                        <p:tav tm="100000">
                                          <p:val>
                                            <p:strVal val="#ppt_w"/>
                                          </p:val>
                                        </p:tav>
                                      </p:tavLst>
                                    </p:anim>
                                    <p:anim calcmode="lin" valueType="num">
                                      <p:cBhvr>
                                        <p:cTn id="18" dur="500" fill="hold"/>
                                        <p:tgtEl>
                                          <p:spTgt spid="8"/>
                                        </p:tgtEl>
                                        <p:attrNameLst>
                                          <p:attrName>ppt_h</p:attrName>
                                        </p:attrNameLst>
                                      </p:cBhvr>
                                      <p:tavLst>
                                        <p:tav tm="0">
                                          <p:val>
                                            <p:fltVal val="0"/>
                                          </p:val>
                                        </p:tav>
                                        <p:tav tm="100000">
                                          <p:val>
                                            <p:strVal val="#ppt_h"/>
                                          </p:val>
                                        </p:tav>
                                      </p:tavLst>
                                    </p:anim>
                                    <p:animEffect transition="in" filter="fade">
                                      <p:cBhvr>
                                        <p:cTn id="19" dur="500"/>
                                        <p:tgtEl>
                                          <p:spTgt spid="8"/>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17"/>
                                        </p:tgtEl>
                                        <p:attrNameLst>
                                          <p:attrName>style.visibility</p:attrName>
                                        </p:attrNameLst>
                                      </p:cBhvr>
                                      <p:to>
                                        <p:strVal val="visible"/>
                                      </p:to>
                                    </p:set>
                                    <p:anim calcmode="lin" valueType="num">
                                      <p:cBhvr>
                                        <p:cTn id="22" dur="500" fill="hold"/>
                                        <p:tgtEl>
                                          <p:spTgt spid="17"/>
                                        </p:tgtEl>
                                        <p:attrNameLst>
                                          <p:attrName>ppt_w</p:attrName>
                                        </p:attrNameLst>
                                      </p:cBhvr>
                                      <p:tavLst>
                                        <p:tav tm="0">
                                          <p:val>
                                            <p:fltVal val="0"/>
                                          </p:val>
                                        </p:tav>
                                        <p:tav tm="100000">
                                          <p:val>
                                            <p:strVal val="#ppt_w"/>
                                          </p:val>
                                        </p:tav>
                                      </p:tavLst>
                                    </p:anim>
                                    <p:anim calcmode="lin" valueType="num">
                                      <p:cBhvr>
                                        <p:cTn id="23" dur="500" fill="hold"/>
                                        <p:tgtEl>
                                          <p:spTgt spid="17"/>
                                        </p:tgtEl>
                                        <p:attrNameLst>
                                          <p:attrName>ppt_h</p:attrName>
                                        </p:attrNameLst>
                                      </p:cBhvr>
                                      <p:tavLst>
                                        <p:tav tm="0">
                                          <p:val>
                                            <p:fltVal val="0"/>
                                          </p:val>
                                        </p:tav>
                                        <p:tav tm="100000">
                                          <p:val>
                                            <p:strVal val="#ppt_h"/>
                                          </p:val>
                                        </p:tav>
                                      </p:tavLst>
                                    </p:anim>
                                    <p:animEffect transition="in" filter="fade">
                                      <p:cBhvr>
                                        <p:cTn id="24" dur="500"/>
                                        <p:tgtEl>
                                          <p:spTgt spid="17"/>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anim calcmode="lin" valueType="num">
                                      <p:cBhvr>
                                        <p:cTn id="27" dur="500" fill="hold"/>
                                        <p:tgtEl>
                                          <p:spTgt spid="18"/>
                                        </p:tgtEl>
                                        <p:attrNameLst>
                                          <p:attrName>ppt_w</p:attrName>
                                        </p:attrNameLst>
                                      </p:cBhvr>
                                      <p:tavLst>
                                        <p:tav tm="0">
                                          <p:val>
                                            <p:fltVal val="0"/>
                                          </p:val>
                                        </p:tav>
                                        <p:tav tm="100000">
                                          <p:val>
                                            <p:strVal val="#ppt_w"/>
                                          </p:val>
                                        </p:tav>
                                      </p:tavLst>
                                    </p:anim>
                                    <p:anim calcmode="lin" valueType="num">
                                      <p:cBhvr>
                                        <p:cTn id="28" dur="500" fill="hold"/>
                                        <p:tgtEl>
                                          <p:spTgt spid="18"/>
                                        </p:tgtEl>
                                        <p:attrNameLst>
                                          <p:attrName>ppt_h</p:attrName>
                                        </p:attrNameLst>
                                      </p:cBhvr>
                                      <p:tavLst>
                                        <p:tav tm="0">
                                          <p:val>
                                            <p:fltVal val="0"/>
                                          </p:val>
                                        </p:tav>
                                        <p:tav tm="100000">
                                          <p:val>
                                            <p:strVal val="#ppt_h"/>
                                          </p:val>
                                        </p:tav>
                                      </p:tavLst>
                                    </p:anim>
                                    <p:animEffect transition="in" filter="fade">
                                      <p:cBhvr>
                                        <p:cTn id="29" dur="500"/>
                                        <p:tgtEl>
                                          <p:spTgt spid="18"/>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19"/>
                                        </p:tgtEl>
                                        <p:attrNameLst>
                                          <p:attrName>style.visibility</p:attrName>
                                        </p:attrNameLst>
                                      </p:cBhvr>
                                      <p:to>
                                        <p:strVal val="visible"/>
                                      </p:to>
                                    </p:set>
                                    <p:anim calcmode="lin" valueType="num">
                                      <p:cBhvr>
                                        <p:cTn id="32" dur="500" fill="hold"/>
                                        <p:tgtEl>
                                          <p:spTgt spid="19"/>
                                        </p:tgtEl>
                                        <p:attrNameLst>
                                          <p:attrName>ppt_w</p:attrName>
                                        </p:attrNameLst>
                                      </p:cBhvr>
                                      <p:tavLst>
                                        <p:tav tm="0">
                                          <p:val>
                                            <p:fltVal val="0"/>
                                          </p:val>
                                        </p:tav>
                                        <p:tav tm="100000">
                                          <p:val>
                                            <p:strVal val="#ppt_w"/>
                                          </p:val>
                                        </p:tav>
                                      </p:tavLst>
                                    </p:anim>
                                    <p:anim calcmode="lin" valueType="num">
                                      <p:cBhvr>
                                        <p:cTn id="33" dur="500" fill="hold"/>
                                        <p:tgtEl>
                                          <p:spTgt spid="19"/>
                                        </p:tgtEl>
                                        <p:attrNameLst>
                                          <p:attrName>ppt_h</p:attrName>
                                        </p:attrNameLst>
                                      </p:cBhvr>
                                      <p:tavLst>
                                        <p:tav tm="0">
                                          <p:val>
                                            <p:fltVal val="0"/>
                                          </p:val>
                                        </p:tav>
                                        <p:tav tm="100000">
                                          <p:val>
                                            <p:strVal val="#ppt_h"/>
                                          </p:val>
                                        </p:tav>
                                      </p:tavLst>
                                    </p:anim>
                                    <p:animEffect transition="in" filter="fade">
                                      <p:cBhvr>
                                        <p:cTn id="3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5" restart="whenNotActive" fill="hold" evtFilter="cancelBubble" nodeType="interactiveSeq">
                <p:stCondLst>
                  <p:cond evt="onClick" delay="0">
                    <p:tgtEl>
                      <p:spTgt spid="8"/>
                    </p:tgtEl>
                  </p:cond>
                </p:stCondLst>
                <p:endSync evt="end" delay="0">
                  <p:rtn val="all"/>
                </p:endSync>
                <p:childTnLst>
                  <p:par>
                    <p:cTn id="36" fill="hold">
                      <p:stCondLst>
                        <p:cond delay="0"/>
                      </p:stCondLst>
                      <p:childTnLst>
                        <p:par>
                          <p:cTn id="37" fill="hold">
                            <p:stCondLst>
                              <p:cond delay="0"/>
                            </p:stCondLst>
                            <p:childTnLst>
                              <p:par>
                                <p:cTn id="38" presetID="1" presetClass="exit" presetSubtype="0" fill="hold" grpId="1" nodeType="clickEffect">
                                  <p:stCondLst>
                                    <p:cond delay="0"/>
                                  </p:stCondLst>
                                  <p:childTnLst>
                                    <p:set>
                                      <p:cBhvr>
                                        <p:cTn id="39" dur="1" fill="hold">
                                          <p:stCondLst>
                                            <p:cond delay="0"/>
                                          </p:stCondLst>
                                        </p:cTn>
                                        <p:tgtEl>
                                          <p:spTgt spid="8"/>
                                        </p:tgtEl>
                                        <p:attrNameLst>
                                          <p:attrName>style.visibility</p:attrName>
                                        </p:attrNameLst>
                                      </p:cBhvr>
                                      <p:to>
                                        <p:strVal val="hidden"/>
                                      </p:to>
                                    </p:set>
                                  </p:childTnLst>
                                </p:cTn>
                              </p:par>
                              <p:par>
                                <p:cTn id="40" presetID="1" presetClass="entr" presetSubtype="0" fill="hold" grpId="0" nodeType="withEffect">
                                  <p:stCondLst>
                                    <p:cond delay="0"/>
                                  </p:stCondLst>
                                  <p:childTnLst>
                                    <p:set>
                                      <p:cBhvr>
                                        <p:cTn id="41" dur="1" fill="hold">
                                          <p:stCondLst>
                                            <p:cond delay="0"/>
                                          </p:stCondLst>
                                        </p:cTn>
                                        <p:tgtEl>
                                          <p:spTgt spid="20"/>
                                        </p:tgtEl>
                                        <p:attrNameLst>
                                          <p:attrName>style.visibility</p:attrName>
                                        </p:attrNameLst>
                                      </p:cBhvr>
                                      <p:to>
                                        <p:strVal val="visible"/>
                                      </p:to>
                                    </p:set>
                                  </p:childTnLst>
                                </p:cTn>
                              </p:par>
                            </p:childTnLst>
                          </p:cTn>
                        </p:par>
                      </p:childTnLst>
                    </p:cTn>
                  </p:par>
                </p:childTnLst>
              </p:cTn>
              <p:nextCondLst>
                <p:cond evt="onClick" delay="0">
                  <p:tgtEl>
                    <p:spTgt spid="8"/>
                  </p:tgtEl>
                </p:cond>
              </p:nextCondLst>
            </p:seq>
          </p:childTnLst>
        </p:cTn>
      </p:par>
    </p:tnLst>
    <p:bldLst>
      <p:bldP spid="6" grpId="0"/>
      <p:bldP spid="8" grpId="0"/>
      <p:bldP spid="8" grpId="1"/>
      <p:bldP spid="17" grpId="0"/>
      <p:bldP spid="18" grpId="0"/>
      <p:bldP spid="19" grpId="0"/>
      <p:bldP spid="2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457200" y="159789"/>
            <a:ext cx="8229600" cy="1143000"/>
          </a:xfrm>
        </p:spPr>
        <p:txBody>
          <a:bodyPr>
            <a:noAutofit/>
          </a:bodyPr>
          <a:lstStyle/>
          <a:p>
            <a:pPr marL="0" marR="0">
              <a:lnSpc>
                <a:spcPct val="115000"/>
              </a:lnSpc>
              <a:spcBef>
                <a:spcPts val="0"/>
              </a:spcBef>
              <a:spcAft>
                <a:spcPts val="1000"/>
              </a:spcAft>
            </a:pPr>
            <a:r>
              <a:rPr lang="en-US" sz="4000" b="1" dirty="0">
                <a:effectLst/>
                <a:latin typeface="Comic Sans MS" panose="030F0702030302020204" pitchFamily="66" charset="0"/>
                <a:ea typeface="Calibri" panose="020F0502020204030204" pitchFamily="34" charset="0"/>
                <a:cs typeface="Calibri" panose="020F0502020204030204" pitchFamily="34" charset="0"/>
              </a:rPr>
              <a:t>Messy Double Consonant Practice</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Graphic 4" descr="Bubbles outline">
            <a:extLst>
              <a:ext uri="{FF2B5EF4-FFF2-40B4-BE49-F238E27FC236}">
                <a16:creationId xmlns:a16="http://schemas.microsoft.com/office/drawing/2014/main" id="{3A6D1EED-364F-4F48-97DE-2369B72F7946}"/>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311728" y="2015836"/>
            <a:ext cx="3622963" cy="3622963"/>
          </a:xfrm>
          <a:prstGeom prst="rect">
            <a:avLst/>
          </a:prstGeom>
        </p:spPr>
      </p:pic>
      <p:sp>
        <p:nvSpPr>
          <p:cNvPr id="6" name="TextBox 5">
            <a:extLst>
              <a:ext uri="{FF2B5EF4-FFF2-40B4-BE49-F238E27FC236}">
                <a16:creationId xmlns:a16="http://schemas.microsoft.com/office/drawing/2014/main" id="{259AD0F8-E75F-4730-ADE5-04BC4B4B74CA}"/>
              </a:ext>
            </a:extLst>
          </p:cNvPr>
          <p:cNvSpPr txBox="1"/>
          <p:nvPr/>
        </p:nvSpPr>
        <p:spPr>
          <a:xfrm>
            <a:off x="4391891" y="2292561"/>
            <a:ext cx="4752109" cy="1107996"/>
          </a:xfrm>
          <a:prstGeom prst="rect">
            <a:avLst/>
          </a:prstGeom>
          <a:noFill/>
        </p:spPr>
        <p:txBody>
          <a:bodyPr wrap="square" rtlCol="0">
            <a:spAutoFit/>
          </a:bodyPr>
          <a:lstStyle/>
          <a:p>
            <a:r>
              <a:rPr lang="en-US" sz="6600" dirty="0" err="1">
                <a:latin typeface="Comic Sans MS" panose="030F0702030302020204" pitchFamily="66" charset="0"/>
              </a:rPr>
              <a:t>bu</a:t>
            </a:r>
            <a:r>
              <a:rPr lang="en-US" sz="6600" dirty="0">
                <a:latin typeface="Comic Sans MS" panose="030F0702030302020204" pitchFamily="66" charset="0"/>
              </a:rPr>
              <a:t> __ les</a:t>
            </a:r>
          </a:p>
        </p:txBody>
      </p:sp>
      <p:sp>
        <p:nvSpPr>
          <p:cNvPr id="8" name="TextBox 7">
            <a:extLst>
              <a:ext uri="{FF2B5EF4-FFF2-40B4-BE49-F238E27FC236}">
                <a16:creationId xmlns:a16="http://schemas.microsoft.com/office/drawing/2014/main" id="{E9E43827-FF9E-44E2-A8BC-18B88F508976}"/>
              </a:ext>
            </a:extLst>
          </p:cNvPr>
          <p:cNvSpPr txBox="1"/>
          <p:nvPr/>
        </p:nvSpPr>
        <p:spPr>
          <a:xfrm>
            <a:off x="381001" y="5569527"/>
            <a:ext cx="1087581" cy="1107996"/>
          </a:xfrm>
          <a:prstGeom prst="rect">
            <a:avLst/>
          </a:prstGeom>
          <a:noFill/>
        </p:spPr>
        <p:txBody>
          <a:bodyPr wrap="square" rtlCol="0">
            <a:spAutoFit/>
          </a:bodyPr>
          <a:lstStyle/>
          <a:p>
            <a:r>
              <a:rPr lang="en-US" sz="6600" dirty="0" err="1">
                <a:latin typeface="Comic Sans MS" panose="030F0702030302020204" pitchFamily="66" charset="0"/>
              </a:rPr>
              <a:t>tt</a:t>
            </a:r>
            <a:endParaRPr lang="en-US" sz="6600" dirty="0">
              <a:latin typeface="Comic Sans MS" panose="030F0702030302020204" pitchFamily="66" charset="0"/>
            </a:endParaRPr>
          </a:p>
        </p:txBody>
      </p:sp>
      <p:sp>
        <p:nvSpPr>
          <p:cNvPr id="17" name="TextBox 16">
            <a:extLst>
              <a:ext uri="{FF2B5EF4-FFF2-40B4-BE49-F238E27FC236}">
                <a16:creationId xmlns:a16="http://schemas.microsoft.com/office/drawing/2014/main" id="{DCC12CF8-1862-4896-846E-2999CC8A467C}"/>
              </a:ext>
            </a:extLst>
          </p:cNvPr>
          <p:cNvSpPr txBox="1"/>
          <p:nvPr/>
        </p:nvSpPr>
        <p:spPr>
          <a:xfrm>
            <a:off x="2639293" y="5590215"/>
            <a:ext cx="1087581" cy="1107996"/>
          </a:xfrm>
          <a:prstGeom prst="rect">
            <a:avLst/>
          </a:prstGeom>
          <a:noFill/>
        </p:spPr>
        <p:txBody>
          <a:bodyPr wrap="square" rtlCol="0">
            <a:spAutoFit/>
          </a:bodyPr>
          <a:lstStyle/>
          <a:p>
            <a:r>
              <a:rPr lang="en-US" sz="6600" dirty="0" err="1">
                <a:latin typeface="Comic Sans MS" panose="030F0702030302020204" pitchFamily="66" charset="0"/>
              </a:rPr>
              <a:t>nn</a:t>
            </a:r>
            <a:endParaRPr lang="en-US" sz="6600" dirty="0">
              <a:latin typeface="Comic Sans MS" panose="030F0702030302020204" pitchFamily="66" charset="0"/>
            </a:endParaRPr>
          </a:p>
        </p:txBody>
      </p:sp>
      <p:sp>
        <p:nvSpPr>
          <p:cNvPr id="18" name="TextBox 17">
            <a:extLst>
              <a:ext uri="{FF2B5EF4-FFF2-40B4-BE49-F238E27FC236}">
                <a16:creationId xmlns:a16="http://schemas.microsoft.com/office/drawing/2014/main" id="{717B223E-8188-44F3-8DA2-9CB23C9878B7}"/>
              </a:ext>
            </a:extLst>
          </p:cNvPr>
          <p:cNvSpPr txBox="1"/>
          <p:nvPr/>
        </p:nvSpPr>
        <p:spPr>
          <a:xfrm>
            <a:off x="5029200" y="5638799"/>
            <a:ext cx="1392383" cy="1107996"/>
          </a:xfrm>
          <a:prstGeom prst="rect">
            <a:avLst/>
          </a:prstGeom>
          <a:noFill/>
        </p:spPr>
        <p:txBody>
          <a:bodyPr wrap="square" rtlCol="0">
            <a:spAutoFit/>
          </a:bodyPr>
          <a:lstStyle/>
          <a:p>
            <a:r>
              <a:rPr lang="en-US" sz="6600" dirty="0">
                <a:latin typeface="Comic Sans MS" panose="030F0702030302020204" pitchFamily="66" charset="0"/>
              </a:rPr>
              <a:t>bb</a:t>
            </a:r>
          </a:p>
        </p:txBody>
      </p:sp>
      <p:sp>
        <p:nvSpPr>
          <p:cNvPr id="19" name="TextBox 18">
            <a:extLst>
              <a:ext uri="{FF2B5EF4-FFF2-40B4-BE49-F238E27FC236}">
                <a16:creationId xmlns:a16="http://schemas.microsoft.com/office/drawing/2014/main" id="{C4FB9FF5-A15C-499C-B3DB-1B308F2B7A90}"/>
              </a:ext>
            </a:extLst>
          </p:cNvPr>
          <p:cNvSpPr txBox="1"/>
          <p:nvPr/>
        </p:nvSpPr>
        <p:spPr>
          <a:xfrm>
            <a:off x="7072747" y="5590215"/>
            <a:ext cx="1087581" cy="1107996"/>
          </a:xfrm>
          <a:prstGeom prst="rect">
            <a:avLst/>
          </a:prstGeom>
          <a:noFill/>
        </p:spPr>
        <p:txBody>
          <a:bodyPr wrap="square" rtlCol="0">
            <a:spAutoFit/>
          </a:bodyPr>
          <a:lstStyle/>
          <a:p>
            <a:r>
              <a:rPr lang="en-US" sz="6600" dirty="0" err="1">
                <a:latin typeface="Comic Sans MS" panose="030F0702030302020204" pitchFamily="66" charset="0"/>
              </a:rPr>
              <a:t>rr</a:t>
            </a:r>
            <a:endParaRPr lang="en-US" sz="6600" dirty="0">
              <a:latin typeface="Comic Sans MS" panose="030F0702030302020204" pitchFamily="66" charset="0"/>
            </a:endParaRPr>
          </a:p>
        </p:txBody>
      </p:sp>
      <p:sp>
        <p:nvSpPr>
          <p:cNvPr id="20" name="TextBox 19">
            <a:extLst>
              <a:ext uri="{FF2B5EF4-FFF2-40B4-BE49-F238E27FC236}">
                <a16:creationId xmlns:a16="http://schemas.microsoft.com/office/drawing/2014/main" id="{ADDF3BA3-3D06-4090-AAF5-E33418642610}"/>
              </a:ext>
            </a:extLst>
          </p:cNvPr>
          <p:cNvSpPr txBox="1"/>
          <p:nvPr/>
        </p:nvSpPr>
        <p:spPr>
          <a:xfrm>
            <a:off x="5680364" y="2292561"/>
            <a:ext cx="1392383" cy="1107996"/>
          </a:xfrm>
          <a:prstGeom prst="rect">
            <a:avLst/>
          </a:prstGeom>
          <a:noFill/>
        </p:spPr>
        <p:txBody>
          <a:bodyPr wrap="square" rtlCol="0">
            <a:spAutoFit/>
          </a:bodyPr>
          <a:lstStyle/>
          <a:p>
            <a:r>
              <a:rPr lang="en-US" sz="6600" dirty="0">
                <a:solidFill>
                  <a:srgbClr val="00B0F0"/>
                </a:solidFill>
                <a:latin typeface="Comic Sans MS" panose="030F0702030302020204" pitchFamily="66" charset="0"/>
              </a:rPr>
              <a:t>bb</a:t>
            </a:r>
          </a:p>
        </p:txBody>
      </p:sp>
    </p:spTree>
    <p:custDataLst>
      <p:tags r:id="rId1"/>
    </p:custDataLst>
    <p:extLst>
      <p:ext uri="{BB962C8B-B14F-4D97-AF65-F5344CB8AC3E}">
        <p14:creationId xmlns:p14="http://schemas.microsoft.com/office/powerpoint/2010/main" val="1424332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 fill="hold"/>
                                        <p:tgtEl>
                                          <p:spTgt spid="6"/>
                                        </p:tgtEl>
                                        <p:attrNameLst>
                                          <p:attrName>ppt_w</p:attrName>
                                        </p:attrNameLst>
                                      </p:cBhvr>
                                      <p:tavLst>
                                        <p:tav tm="0">
                                          <p:val>
                                            <p:fltVal val="0"/>
                                          </p:val>
                                        </p:tav>
                                        <p:tav tm="100000">
                                          <p:val>
                                            <p:strVal val="#ppt_w"/>
                                          </p:val>
                                        </p:tav>
                                      </p:tavLst>
                                    </p:anim>
                                    <p:anim calcmode="lin" valueType="num">
                                      <p:cBhvr>
                                        <p:cTn id="13" dur="500" fill="hold"/>
                                        <p:tgtEl>
                                          <p:spTgt spid="6"/>
                                        </p:tgtEl>
                                        <p:attrNameLst>
                                          <p:attrName>ppt_h</p:attrName>
                                        </p:attrNameLst>
                                      </p:cBhvr>
                                      <p:tavLst>
                                        <p:tav tm="0">
                                          <p:val>
                                            <p:fltVal val="0"/>
                                          </p:val>
                                        </p:tav>
                                        <p:tav tm="100000">
                                          <p:val>
                                            <p:strVal val="#ppt_h"/>
                                          </p:val>
                                        </p:tav>
                                      </p:tavLst>
                                    </p:anim>
                                    <p:animEffect transition="in" filter="fade">
                                      <p:cBhvr>
                                        <p:cTn id="14" dur="500"/>
                                        <p:tgtEl>
                                          <p:spTgt spid="6"/>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p:cTn id="17" dur="500" fill="hold"/>
                                        <p:tgtEl>
                                          <p:spTgt spid="8"/>
                                        </p:tgtEl>
                                        <p:attrNameLst>
                                          <p:attrName>ppt_w</p:attrName>
                                        </p:attrNameLst>
                                      </p:cBhvr>
                                      <p:tavLst>
                                        <p:tav tm="0">
                                          <p:val>
                                            <p:fltVal val="0"/>
                                          </p:val>
                                        </p:tav>
                                        <p:tav tm="100000">
                                          <p:val>
                                            <p:strVal val="#ppt_w"/>
                                          </p:val>
                                        </p:tav>
                                      </p:tavLst>
                                    </p:anim>
                                    <p:anim calcmode="lin" valueType="num">
                                      <p:cBhvr>
                                        <p:cTn id="18" dur="500" fill="hold"/>
                                        <p:tgtEl>
                                          <p:spTgt spid="8"/>
                                        </p:tgtEl>
                                        <p:attrNameLst>
                                          <p:attrName>ppt_h</p:attrName>
                                        </p:attrNameLst>
                                      </p:cBhvr>
                                      <p:tavLst>
                                        <p:tav tm="0">
                                          <p:val>
                                            <p:fltVal val="0"/>
                                          </p:val>
                                        </p:tav>
                                        <p:tav tm="100000">
                                          <p:val>
                                            <p:strVal val="#ppt_h"/>
                                          </p:val>
                                        </p:tav>
                                      </p:tavLst>
                                    </p:anim>
                                    <p:animEffect transition="in" filter="fade">
                                      <p:cBhvr>
                                        <p:cTn id="19" dur="500"/>
                                        <p:tgtEl>
                                          <p:spTgt spid="8"/>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17"/>
                                        </p:tgtEl>
                                        <p:attrNameLst>
                                          <p:attrName>style.visibility</p:attrName>
                                        </p:attrNameLst>
                                      </p:cBhvr>
                                      <p:to>
                                        <p:strVal val="visible"/>
                                      </p:to>
                                    </p:set>
                                    <p:anim calcmode="lin" valueType="num">
                                      <p:cBhvr>
                                        <p:cTn id="22" dur="500" fill="hold"/>
                                        <p:tgtEl>
                                          <p:spTgt spid="17"/>
                                        </p:tgtEl>
                                        <p:attrNameLst>
                                          <p:attrName>ppt_w</p:attrName>
                                        </p:attrNameLst>
                                      </p:cBhvr>
                                      <p:tavLst>
                                        <p:tav tm="0">
                                          <p:val>
                                            <p:fltVal val="0"/>
                                          </p:val>
                                        </p:tav>
                                        <p:tav tm="100000">
                                          <p:val>
                                            <p:strVal val="#ppt_w"/>
                                          </p:val>
                                        </p:tav>
                                      </p:tavLst>
                                    </p:anim>
                                    <p:anim calcmode="lin" valueType="num">
                                      <p:cBhvr>
                                        <p:cTn id="23" dur="500" fill="hold"/>
                                        <p:tgtEl>
                                          <p:spTgt spid="17"/>
                                        </p:tgtEl>
                                        <p:attrNameLst>
                                          <p:attrName>ppt_h</p:attrName>
                                        </p:attrNameLst>
                                      </p:cBhvr>
                                      <p:tavLst>
                                        <p:tav tm="0">
                                          <p:val>
                                            <p:fltVal val="0"/>
                                          </p:val>
                                        </p:tav>
                                        <p:tav tm="100000">
                                          <p:val>
                                            <p:strVal val="#ppt_h"/>
                                          </p:val>
                                        </p:tav>
                                      </p:tavLst>
                                    </p:anim>
                                    <p:animEffect transition="in" filter="fade">
                                      <p:cBhvr>
                                        <p:cTn id="24" dur="500"/>
                                        <p:tgtEl>
                                          <p:spTgt spid="17"/>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anim calcmode="lin" valueType="num">
                                      <p:cBhvr>
                                        <p:cTn id="27" dur="500" fill="hold"/>
                                        <p:tgtEl>
                                          <p:spTgt spid="18"/>
                                        </p:tgtEl>
                                        <p:attrNameLst>
                                          <p:attrName>ppt_w</p:attrName>
                                        </p:attrNameLst>
                                      </p:cBhvr>
                                      <p:tavLst>
                                        <p:tav tm="0">
                                          <p:val>
                                            <p:fltVal val="0"/>
                                          </p:val>
                                        </p:tav>
                                        <p:tav tm="100000">
                                          <p:val>
                                            <p:strVal val="#ppt_w"/>
                                          </p:val>
                                        </p:tav>
                                      </p:tavLst>
                                    </p:anim>
                                    <p:anim calcmode="lin" valueType="num">
                                      <p:cBhvr>
                                        <p:cTn id="28" dur="500" fill="hold"/>
                                        <p:tgtEl>
                                          <p:spTgt spid="18"/>
                                        </p:tgtEl>
                                        <p:attrNameLst>
                                          <p:attrName>ppt_h</p:attrName>
                                        </p:attrNameLst>
                                      </p:cBhvr>
                                      <p:tavLst>
                                        <p:tav tm="0">
                                          <p:val>
                                            <p:fltVal val="0"/>
                                          </p:val>
                                        </p:tav>
                                        <p:tav tm="100000">
                                          <p:val>
                                            <p:strVal val="#ppt_h"/>
                                          </p:val>
                                        </p:tav>
                                      </p:tavLst>
                                    </p:anim>
                                    <p:animEffect transition="in" filter="fade">
                                      <p:cBhvr>
                                        <p:cTn id="29" dur="500"/>
                                        <p:tgtEl>
                                          <p:spTgt spid="18"/>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19"/>
                                        </p:tgtEl>
                                        <p:attrNameLst>
                                          <p:attrName>style.visibility</p:attrName>
                                        </p:attrNameLst>
                                      </p:cBhvr>
                                      <p:to>
                                        <p:strVal val="visible"/>
                                      </p:to>
                                    </p:set>
                                    <p:anim calcmode="lin" valueType="num">
                                      <p:cBhvr>
                                        <p:cTn id="32" dur="500" fill="hold"/>
                                        <p:tgtEl>
                                          <p:spTgt spid="19"/>
                                        </p:tgtEl>
                                        <p:attrNameLst>
                                          <p:attrName>ppt_w</p:attrName>
                                        </p:attrNameLst>
                                      </p:cBhvr>
                                      <p:tavLst>
                                        <p:tav tm="0">
                                          <p:val>
                                            <p:fltVal val="0"/>
                                          </p:val>
                                        </p:tav>
                                        <p:tav tm="100000">
                                          <p:val>
                                            <p:strVal val="#ppt_w"/>
                                          </p:val>
                                        </p:tav>
                                      </p:tavLst>
                                    </p:anim>
                                    <p:anim calcmode="lin" valueType="num">
                                      <p:cBhvr>
                                        <p:cTn id="33" dur="500" fill="hold"/>
                                        <p:tgtEl>
                                          <p:spTgt spid="19"/>
                                        </p:tgtEl>
                                        <p:attrNameLst>
                                          <p:attrName>ppt_h</p:attrName>
                                        </p:attrNameLst>
                                      </p:cBhvr>
                                      <p:tavLst>
                                        <p:tav tm="0">
                                          <p:val>
                                            <p:fltVal val="0"/>
                                          </p:val>
                                        </p:tav>
                                        <p:tav tm="100000">
                                          <p:val>
                                            <p:strVal val="#ppt_h"/>
                                          </p:val>
                                        </p:tav>
                                      </p:tavLst>
                                    </p:anim>
                                    <p:animEffect transition="in" filter="fade">
                                      <p:cBhvr>
                                        <p:cTn id="3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5" restart="whenNotActive" fill="hold" evtFilter="cancelBubble" nodeType="interactiveSeq">
                <p:stCondLst>
                  <p:cond evt="onClick" delay="0">
                    <p:tgtEl>
                      <p:spTgt spid="18"/>
                    </p:tgtEl>
                  </p:cond>
                </p:stCondLst>
                <p:endSync evt="end" delay="0">
                  <p:rtn val="all"/>
                </p:endSync>
                <p:childTnLst>
                  <p:par>
                    <p:cTn id="36" fill="hold">
                      <p:stCondLst>
                        <p:cond delay="0"/>
                      </p:stCondLst>
                      <p:childTnLst>
                        <p:par>
                          <p:cTn id="37" fill="hold">
                            <p:stCondLst>
                              <p:cond delay="0"/>
                            </p:stCondLst>
                            <p:childTnLst>
                              <p:par>
                                <p:cTn id="38" presetID="1" presetClass="exit" presetSubtype="0" fill="hold" grpId="1" nodeType="clickEffect">
                                  <p:stCondLst>
                                    <p:cond delay="0"/>
                                  </p:stCondLst>
                                  <p:childTnLst>
                                    <p:set>
                                      <p:cBhvr>
                                        <p:cTn id="39" dur="1" fill="hold">
                                          <p:stCondLst>
                                            <p:cond delay="0"/>
                                          </p:stCondLst>
                                        </p:cTn>
                                        <p:tgtEl>
                                          <p:spTgt spid="18"/>
                                        </p:tgtEl>
                                        <p:attrNameLst>
                                          <p:attrName>style.visibility</p:attrName>
                                        </p:attrNameLst>
                                      </p:cBhvr>
                                      <p:to>
                                        <p:strVal val="hidden"/>
                                      </p:to>
                                    </p:set>
                                  </p:childTnLst>
                                </p:cTn>
                              </p:par>
                              <p:par>
                                <p:cTn id="40" presetID="1" presetClass="entr" presetSubtype="0" fill="hold" grpId="0" nodeType="withEffect">
                                  <p:stCondLst>
                                    <p:cond delay="0"/>
                                  </p:stCondLst>
                                  <p:childTnLst>
                                    <p:set>
                                      <p:cBhvr>
                                        <p:cTn id="41" dur="1" fill="hold">
                                          <p:stCondLst>
                                            <p:cond delay="0"/>
                                          </p:stCondLst>
                                        </p:cTn>
                                        <p:tgtEl>
                                          <p:spTgt spid="20"/>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childTnLst>
        </p:cTn>
      </p:par>
    </p:tnLst>
    <p:bldLst>
      <p:bldP spid="6" grpId="0"/>
      <p:bldP spid="8" grpId="0"/>
      <p:bldP spid="17" grpId="0"/>
      <p:bldP spid="18" grpId="0"/>
      <p:bldP spid="18" grpId="1"/>
      <p:bldP spid="19" grpId="0"/>
      <p:bldP spid="2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457200" y="159789"/>
            <a:ext cx="8229600" cy="1143000"/>
          </a:xfrm>
        </p:spPr>
        <p:txBody>
          <a:bodyPr>
            <a:noAutofit/>
          </a:bodyPr>
          <a:lstStyle/>
          <a:p>
            <a:pPr marL="0" marR="0">
              <a:lnSpc>
                <a:spcPct val="115000"/>
              </a:lnSpc>
              <a:spcBef>
                <a:spcPts val="0"/>
              </a:spcBef>
              <a:spcAft>
                <a:spcPts val="1000"/>
              </a:spcAft>
            </a:pPr>
            <a:r>
              <a:rPr lang="en-US" sz="4000" b="1" dirty="0">
                <a:effectLst/>
                <a:latin typeface="Comic Sans MS" panose="030F0702030302020204" pitchFamily="66" charset="0"/>
                <a:ea typeface="Calibri" panose="020F0502020204030204" pitchFamily="34" charset="0"/>
                <a:cs typeface="Calibri" panose="020F0502020204030204" pitchFamily="34" charset="0"/>
              </a:rPr>
              <a:t>Disarray of Double Consonant Practice</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Graphic 4">
            <a:extLst>
              <a:ext uri="{FF2B5EF4-FFF2-40B4-BE49-F238E27FC236}">
                <a16:creationId xmlns:a16="http://schemas.microsoft.com/office/drawing/2014/main" id="{3A6D1EED-364F-4F48-97DE-2369B72F7946}"/>
              </a:ext>
            </a:extLst>
          </p:cNvPr>
          <p:cNvPicPr>
            <a:picLocks noChangeAspect="1"/>
          </p:cNvPicPr>
          <p:nvPr/>
        </p:nvPicPr>
        <p:blipFill>
          <a:blip r:embed="rId4"/>
          <a:srcRect/>
          <a:stretch/>
        </p:blipFill>
        <p:spPr>
          <a:xfrm>
            <a:off x="311728" y="2711445"/>
            <a:ext cx="3622963" cy="2231745"/>
          </a:xfrm>
          <a:prstGeom prst="rect">
            <a:avLst/>
          </a:prstGeom>
        </p:spPr>
      </p:pic>
      <p:sp>
        <p:nvSpPr>
          <p:cNvPr id="6" name="TextBox 5">
            <a:extLst>
              <a:ext uri="{FF2B5EF4-FFF2-40B4-BE49-F238E27FC236}">
                <a16:creationId xmlns:a16="http://schemas.microsoft.com/office/drawing/2014/main" id="{259AD0F8-E75F-4730-ADE5-04BC4B4B74CA}"/>
              </a:ext>
            </a:extLst>
          </p:cNvPr>
          <p:cNvSpPr txBox="1"/>
          <p:nvPr/>
        </p:nvSpPr>
        <p:spPr>
          <a:xfrm>
            <a:off x="4987636" y="2299855"/>
            <a:ext cx="3699164" cy="1107996"/>
          </a:xfrm>
          <a:prstGeom prst="rect">
            <a:avLst/>
          </a:prstGeom>
          <a:noFill/>
        </p:spPr>
        <p:txBody>
          <a:bodyPr wrap="square" rtlCol="0">
            <a:spAutoFit/>
          </a:bodyPr>
          <a:lstStyle/>
          <a:p>
            <a:r>
              <a:rPr lang="en-US" sz="6600" dirty="0">
                <a:latin typeface="Comic Sans MS" panose="030F0702030302020204" pitchFamily="66" charset="0"/>
              </a:rPr>
              <a:t>cli __</a:t>
            </a:r>
          </a:p>
        </p:txBody>
      </p:sp>
      <p:sp>
        <p:nvSpPr>
          <p:cNvPr id="8" name="TextBox 7">
            <a:extLst>
              <a:ext uri="{FF2B5EF4-FFF2-40B4-BE49-F238E27FC236}">
                <a16:creationId xmlns:a16="http://schemas.microsoft.com/office/drawing/2014/main" id="{E9E43827-FF9E-44E2-A8BC-18B88F508976}"/>
              </a:ext>
            </a:extLst>
          </p:cNvPr>
          <p:cNvSpPr txBox="1"/>
          <p:nvPr/>
        </p:nvSpPr>
        <p:spPr>
          <a:xfrm>
            <a:off x="381001" y="5569527"/>
            <a:ext cx="1087581" cy="1107996"/>
          </a:xfrm>
          <a:prstGeom prst="rect">
            <a:avLst/>
          </a:prstGeom>
          <a:noFill/>
        </p:spPr>
        <p:txBody>
          <a:bodyPr wrap="square" rtlCol="0">
            <a:spAutoFit/>
          </a:bodyPr>
          <a:lstStyle/>
          <a:p>
            <a:r>
              <a:rPr lang="en-US" sz="6600" dirty="0">
                <a:latin typeface="Comic Sans MS" panose="030F0702030302020204" pitchFamily="66" charset="0"/>
              </a:rPr>
              <a:t>ss</a:t>
            </a:r>
          </a:p>
        </p:txBody>
      </p:sp>
      <p:sp>
        <p:nvSpPr>
          <p:cNvPr id="17" name="TextBox 16">
            <a:extLst>
              <a:ext uri="{FF2B5EF4-FFF2-40B4-BE49-F238E27FC236}">
                <a16:creationId xmlns:a16="http://schemas.microsoft.com/office/drawing/2014/main" id="{DCC12CF8-1862-4896-846E-2999CC8A467C}"/>
              </a:ext>
            </a:extLst>
          </p:cNvPr>
          <p:cNvSpPr txBox="1"/>
          <p:nvPr/>
        </p:nvSpPr>
        <p:spPr>
          <a:xfrm>
            <a:off x="2639293" y="5590215"/>
            <a:ext cx="1087581" cy="1107996"/>
          </a:xfrm>
          <a:prstGeom prst="rect">
            <a:avLst/>
          </a:prstGeom>
          <a:noFill/>
        </p:spPr>
        <p:txBody>
          <a:bodyPr wrap="square" rtlCol="0">
            <a:spAutoFit/>
          </a:bodyPr>
          <a:lstStyle/>
          <a:p>
            <a:r>
              <a:rPr lang="en-US" sz="6600" dirty="0" err="1">
                <a:latin typeface="Comic Sans MS" panose="030F0702030302020204" pitchFamily="66" charset="0"/>
              </a:rPr>
              <a:t>ll</a:t>
            </a:r>
            <a:endParaRPr lang="en-US" sz="6600" dirty="0">
              <a:latin typeface="Comic Sans MS" panose="030F0702030302020204" pitchFamily="66" charset="0"/>
            </a:endParaRPr>
          </a:p>
        </p:txBody>
      </p:sp>
      <p:sp>
        <p:nvSpPr>
          <p:cNvPr id="18" name="TextBox 17">
            <a:extLst>
              <a:ext uri="{FF2B5EF4-FFF2-40B4-BE49-F238E27FC236}">
                <a16:creationId xmlns:a16="http://schemas.microsoft.com/office/drawing/2014/main" id="{717B223E-8188-44F3-8DA2-9CB23C9878B7}"/>
              </a:ext>
            </a:extLst>
          </p:cNvPr>
          <p:cNvSpPr txBox="1"/>
          <p:nvPr/>
        </p:nvSpPr>
        <p:spPr>
          <a:xfrm>
            <a:off x="5029200" y="5638799"/>
            <a:ext cx="1087581" cy="1107996"/>
          </a:xfrm>
          <a:prstGeom prst="rect">
            <a:avLst/>
          </a:prstGeom>
          <a:noFill/>
        </p:spPr>
        <p:txBody>
          <a:bodyPr wrap="square" rtlCol="0">
            <a:spAutoFit/>
          </a:bodyPr>
          <a:lstStyle/>
          <a:p>
            <a:r>
              <a:rPr lang="en-US" sz="6600" dirty="0">
                <a:latin typeface="Comic Sans MS" panose="030F0702030302020204" pitchFamily="66" charset="0"/>
              </a:rPr>
              <a:t>ff</a:t>
            </a:r>
          </a:p>
        </p:txBody>
      </p:sp>
      <p:sp>
        <p:nvSpPr>
          <p:cNvPr id="19" name="TextBox 18">
            <a:extLst>
              <a:ext uri="{FF2B5EF4-FFF2-40B4-BE49-F238E27FC236}">
                <a16:creationId xmlns:a16="http://schemas.microsoft.com/office/drawing/2014/main" id="{C4FB9FF5-A15C-499C-B3DB-1B308F2B7A90}"/>
              </a:ext>
            </a:extLst>
          </p:cNvPr>
          <p:cNvSpPr txBox="1"/>
          <p:nvPr/>
        </p:nvSpPr>
        <p:spPr>
          <a:xfrm>
            <a:off x="7072747" y="5590215"/>
            <a:ext cx="1087581" cy="1107996"/>
          </a:xfrm>
          <a:prstGeom prst="rect">
            <a:avLst/>
          </a:prstGeom>
          <a:noFill/>
        </p:spPr>
        <p:txBody>
          <a:bodyPr wrap="square" rtlCol="0">
            <a:spAutoFit/>
          </a:bodyPr>
          <a:lstStyle/>
          <a:p>
            <a:r>
              <a:rPr lang="en-US" sz="6600" dirty="0">
                <a:latin typeface="Comic Sans MS" panose="030F0702030302020204" pitchFamily="66" charset="0"/>
              </a:rPr>
              <a:t>ss</a:t>
            </a:r>
          </a:p>
        </p:txBody>
      </p:sp>
      <p:sp>
        <p:nvSpPr>
          <p:cNvPr id="20" name="TextBox 19">
            <a:extLst>
              <a:ext uri="{FF2B5EF4-FFF2-40B4-BE49-F238E27FC236}">
                <a16:creationId xmlns:a16="http://schemas.microsoft.com/office/drawing/2014/main" id="{ADDF3BA3-3D06-4090-AAF5-E33418642610}"/>
              </a:ext>
            </a:extLst>
          </p:cNvPr>
          <p:cNvSpPr txBox="1"/>
          <p:nvPr/>
        </p:nvSpPr>
        <p:spPr>
          <a:xfrm>
            <a:off x="6293427" y="2299855"/>
            <a:ext cx="1087581" cy="1107996"/>
          </a:xfrm>
          <a:prstGeom prst="rect">
            <a:avLst/>
          </a:prstGeom>
          <a:noFill/>
        </p:spPr>
        <p:txBody>
          <a:bodyPr wrap="square" rtlCol="0">
            <a:spAutoFit/>
          </a:bodyPr>
          <a:lstStyle/>
          <a:p>
            <a:r>
              <a:rPr lang="en-US" sz="6600" dirty="0">
                <a:solidFill>
                  <a:srgbClr val="00B050"/>
                </a:solidFill>
                <a:latin typeface="Comic Sans MS" panose="030F0702030302020204" pitchFamily="66" charset="0"/>
              </a:rPr>
              <a:t>ff</a:t>
            </a:r>
          </a:p>
        </p:txBody>
      </p:sp>
    </p:spTree>
    <p:custDataLst>
      <p:tags r:id="rId1"/>
    </p:custDataLst>
    <p:extLst>
      <p:ext uri="{BB962C8B-B14F-4D97-AF65-F5344CB8AC3E}">
        <p14:creationId xmlns:p14="http://schemas.microsoft.com/office/powerpoint/2010/main" val="3092117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 fill="hold"/>
                                        <p:tgtEl>
                                          <p:spTgt spid="6"/>
                                        </p:tgtEl>
                                        <p:attrNameLst>
                                          <p:attrName>ppt_w</p:attrName>
                                        </p:attrNameLst>
                                      </p:cBhvr>
                                      <p:tavLst>
                                        <p:tav tm="0">
                                          <p:val>
                                            <p:fltVal val="0"/>
                                          </p:val>
                                        </p:tav>
                                        <p:tav tm="100000">
                                          <p:val>
                                            <p:strVal val="#ppt_w"/>
                                          </p:val>
                                        </p:tav>
                                      </p:tavLst>
                                    </p:anim>
                                    <p:anim calcmode="lin" valueType="num">
                                      <p:cBhvr>
                                        <p:cTn id="13" dur="500" fill="hold"/>
                                        <p:tgtEl>
                                          <p:spTgt spid="6"/>
                                        </p:tgtEl>
                                        <p:attrNameLst>
                                          <p:attrName>ppt_h</p:attrName>
                                        </p:attrNameLst>
                                      </p:cBhvr>
                                      <p:tavLst>
                                        <p:tav tm="0">
                                          <p:val>
                                            <p:fltVal val="0"/>
                                          </p:val>
                                        </p:tav>
                                        <p:tav tm="100000">
                                          <p:val>
                                            <p:strVal val="#ppt_h"/>
                                          </p:val>
                                        </p:tav>
                                      </p:tavLst>
                                    </p:anim>
                                    <p:animEffect transition="in" filter="fade">
                                      <p:cBhvr>
                                        <p:cTn id="14" dur="500"/>
                                        <p:tgtEl>
                                          <p:spTgt spid="6"/>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p:cTn id="17" dur="500" fill="hold"/>
                                        <p:tgtEl>
                                          <p:spTgt spid="8"/>
                                        </p:tgtEl>
                                        <p:attrNameLst>
                                          <p:attrName>ppt_w</p:attrName>
                                        </p:attrNameLst>
                                      </p:cBhvr>
                                      <p:tavLst>
                                        <p:tav tm="0">
                                          <p:val>
                                            <p:fltVal val="0"/>
                                          </p:val>
                                        </p:tav>
                                        <p:tav tm="100000">
                                          <p:val>
                                            <p:strVal val="#ppt_w"/>
                                          </p:val>
                                        </p:tav>
                                      </p:tavLst>
                                    </p:anim>
                                    <p:anim calcmode="lin" valueType="num">
                                      <p:cBhvr>
                                        <p:cTn id="18" dur="500" fill="hold"/>
                                        <p:tgtEl>
                                          <p:spTgt spid="8"/>
                                        </p:tgtEl>
                                        <p:attrNameLst>
                                          <p:attrName>ppt_h</p:attrName>
                                        </p:attrNameLst>
                                      </p:cBhvr>
                                      <p:tavLst>
                                        <p:tav tm="0">
                                          <p:val>
                                            <p:fltVal val="0"/>
                                          </p:val>
                                        </p:tav>
                                        <p:tav tm="100000">
                                          <p:val>
                                            <p:strVal val="#ppt_h"/>
                                          </p:val>
                                        </p:tav>
                                      </p:tavLst>
                                    </p:anim>
                                    <p:animEffect transition="in" filter="fade">
                                      <p:cBhvr>
                                        <p:cTn id="19" dur="500"/>
                                        <p:tgtEl>
                                          <p:spTgt spid="8"/>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17"/>
                                        </p:tgtEl>
                                        <p:attrNameLst>
                                          <p:attrName>style.visibility</p:attrName>
                                        </p:attrNameLst>
                                      </p:cBhvr>
                                      <p:to>
                                        <p:strVal val="visible"/>
                                      </p:to>
                                    </p:set>
                                    <p:anim calcmode="lin" valueType="num">
                                      <p:cBhvr>
                                        <p:cTn id="22" dur="500" fill="hold"/>
                                        <p:tgtEl>
                                          <p:spTgt spid="17"/>
                                        </p:tgtEl>
                                        <p:attrNameLst>
                                          <p:attrName>ppt_w</p:attrName>
                                        </p:attrNameLst>
                                      </p:cBhvr>
                                      <p:tavLst>
                                        <p:tav tm="0">
                                          <p:val>
                                            <p:fltVal val="0"/>
                                          </p:val>
                                        </p:tav>
                                        <p:tav tm="100000">
                                          <p:val>
                                            <p:strVal val="#ppt_w"/>
                                          </p:val>
                                        </p:tav>
                                      </p:tavLst>
                                    </p:anim>
                                    <p:anim calcmode="lin" valueType="num">
                                      <p:cBhvr>
                                        <p:cTn id="23" dur="500" fill="hold"/>
                                        <p:tgtEl>
                                          <p:spTgt spid="17"/>
                                        </p:tgtEl>
                                        <p:attrNameLst>
                                          <p:attrName>ppt_h</p:attrName>
                                        </p:attrNameLst>
                                      </p:cBhvr>
                                      <p:tavLst>
                                        <p:tav tm="0">
                                          <p:val>
                                            <p:fltVal val="0"/>
                                          </p:val>
                                        </p:tav>
                                        <p:tav tm="100000">
                                          <p:val>
                                            <p:strVal val="#ppt_h"/>
                                          </p:val>
                                        </p:tav>
                                      </p:tavLst>
                                    </p:anim>
                                    <p:animEffect transition="in" filter="fade">
                                      <p:cBhvr>
                                        <p:cTn id="24" dur="500"/>
                                        <p:tgtEl>
                                          <p:spTgt spid="17"/>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anim calcmode="lin" valueType="num">
                                      <p:cBhvr>
                                        <p:cTn id="27" dur="500" fill="hold"/>
                                        <p:tgtEl>
                                          <p:spTgt spid="18"/>
                                        </p:tgtEl>
                                        <p:attrNameLst>
                                          <p:attrName>ppt_w</p:attrName>
                                        </p:attrNameLst>
                                      </p:cBhvr>
                                      <p:tavLst>
                                        <p:tav tm="0">
                                          <p:val>
                                            <p:fltVal val="0"/>
                                          </p:val>
                                        </p:tav>
                                        <p:tav tm="100000">
                                          <p:val>
                                            <p:strVal val="#ppt_w"/>
                                          </p:val>
                                        </p:tav>
                                      </p:tavLst>
                                    </p:anim>
                                    <p:anim calcmode="lin" valueType="num">
                                      <p:cBhvr>
                                        <p:cTn id="28" dur="500" fill="hold"/>
                                        <p:tgtEl>
                                          <p:spTgt spid="18"/>
                                        </p:tgtEl>
                                        <p:attrNameLst>
                                          <p:attrName>ppt_h</p:attrName>
                                        </p:attrNameLst>
                                      </p:cBhvr>
                                      <p:tavLst>
                                        <p:tav tm="0">
                                          <p:val>
                                            <p:fltVal val="0"/>
                                          </p:val>
                                        </p:tav>
                                        <p:tav tm="100000">
                                          <p:val>
                                            <p:strVal val="#ppt_h"/>
                                          </p:val>
                                        </p:tav>
                                      </p:tavLst>
                                    </p:anim>
                                    <p:animEffect transition="in" filter="fade">
                                      <p:cBhvr>
                                        <p:cTn id="29" dur="500"/>
                                        <p:tgtEl>
                                          <p:spTgt spid="18"/>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19"/>
                                        </p:tgtEl>
                                        <p:attrNameLst>
                                          <p:attrName>style.visibility</p:attrName>
                                        </p:attrNameLst>
                                      </p:cBhvr>
                                      <p:to>
                                        <p:strVal val="visible"/>
                                      </p:to>
                                    </p:set>
                                    <p:anim calcmode="lin" valueType="num">
                                      <p:cBhvr>
                                        <p:cTn id="32" dur="500" fill="hold"/>
                                        <p:tgtEl>
                                          <p:spTgt spid="19"/>
                                        </p:tgtEl>
                                        <p:attrNameLst>
                                          <p:attrName>ppt_w</p:attrName>
                                        </p:attrNameLst>
                                      </p:cBhvr>
                                      <p:tavLst>
                                        <p:tav tm="0">
                                          <p:val>
                                            <p:fltVal val="0"/>
                                          </p:val>
                                        </p:tav>
                                        <p:tav tm="100000">
                                          <p:val>
                                            <p:strVal val="#ppt_w"/>
                                          </p:val>
                                        </p:tav>
                                      </p:tavLst>
                                    </p:anim>
                                    <p:anim calcmode="lin" valueType="num">
                                      <p:cBhvr>
                                        <p:cTn id="33" dur="500" fill="hold"/>
                                        <p:tgtEl>
                                          <p:spTgt spid="19"/>
                                        </p:tgtEl>
                                        <p:attrNameLst>
                                          <p:attrName>ppt_h</p:attrName>
                                        </p:attrNameLst>
                                      </p:cBhvr>
                                      <p:tavLst>
                                        <p:tav tm="0">
                                          <p:val>
                                            <p:fltVal val="0"/>
                                          </p:val>
                                        </p:tav>
                                        <p:tav tm="100000">
                                          <p:val>
                                            <p:strVal val="#ppt_h"/>
                                          </p:val>
                                        </p:tav>
                                      </p:tavLst>
                                    </p:anim>
                                    <p:animEffect transition="in" filter="fade">
                                      <p:cBhvr>
                                        <p:cTn id="3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5" restart="whenNotActive" fill="hold" evtFilter="cancelBubble" nodeType="interactiveSeq">
                <p:stCondLst>
                  <p:cond evt="onClick" delay="0">
                    <p:tgtEl>
                      <p:spTgt spid="18"/>
                    </p:tgtEl>
                  </p:cond>
                </p:stCondLst>
                <p:endSync evt="end" delay="0">
                  <p:rtn val="all"/>
                </p:endSync>
                <p:childTnLst>
                  <p:par>
                    <p:cTn id="36" fill="hold">
                      <p:stCondLst>
                        <p:cond delay="0"/>
                      </p:stCondLst>
                      <p:childTnLst>
                        <p:par>
                          <p:cTn id="37" fill="hold">
                            <p:stCondLst>
                              <p:cond delay="0"/>
                            </p:stCondLst>
                            <p:childTnLst>
                              <p:par>
                                <p:cTn id="38" presetID="1" presetClass="exit" presetSubtype="0" fill="hold" grpId="1" nodeType="clickEffect">
                                  <p:stCondLst>
                                    <p:cond delay="0"/>
                                  </p:stCondLst>
                                  <p:childTnLst>
                                    <p:set>
                                      <p:cBhvr>
                                        <p:cTn id="39" dur="1" fill="hold">
                                          <p:stCondLst>
                                            <p:cond delay="0"/>
                                          </p:stCondLst>
                                        </p:cTn>
                                        <p:tgtEl>
                                          <p:spTgt spid="18"/>
                                        </p:tgtEl>
                                        <p:attrNameLst>
                                          <p:attrName>style.visibility</p:attrName>
                                        </p:attrNameLst>
                                      </p:cBhvr>
                                      <p:to>
                                        <p:strVal val="hidden"/>
                                      </p:to>
                                    </p:set>
                                  </p:childTnLst>
                                </p:cTn>
                              </p:par>
                              <p:par>
                                <p:cTn id="40" presetID="1" presetClass="entr" presetSubtype="0" fill="hold" grpId="0" nodeType="withEffect">
                                  <p:stCondLst>
                                    <p:cond delay="0"/>
                                  </p:stCondLst>
                                  <p:childTnLst>
                                    <p:set>
                                      <p:cBhvr>
                                        <p:cTn id="41" dur="1" fill="hold">
                                          <p:stCondLst>
                                            <p:cond delay="0"/>
                                          </p:stCondLst>
                                        </p:cTn>
                                        <p:tgtEl>
                                          <p:spTgt spid="20"/>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childTnLst>
        </p:cTn>
      </p:par>
    </p:tnLst>
    <p:bldLst>
      <p:bldP spid="6" grpId="0"/>
      <p:bldP spid="8" grpId="0"/>
      <p:bldP spid="17" grpId="0"/>
      <p:bldP spid="18" grpId="0"/>
      <p:bldP spid="18" grpId="1"/>
      <p:bldP spid="19"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457200" y="159789"/>
            <a:ext cx="8229600" cy="1143000"/>
          </a:xfrm>
        </p:spPr>
        <p:txBody>
          <a:bodyPr>
            <a:noAutofit/>
          </a:bodyPr>
          <a:lstStyle/>
          <a:p>
            <a:pPr marL="0" marR="0">
              <a:lnSpc>
                <a:spcPct val="115000"/>
              </a:lnSpc>
              <a:spcBef>
                <a:spcPts val="0"/>
              </a:spcBef>
              <a:spcAft>
                <a:spcPts val="1000"/>
              </a:spcAft>
            </a:pPr>
            <a:r>
              <a:rPr lang="en-US" sz="4000" b="1" dirty="0">
                <a:latin typeface="Comic Sans MS" panose="030F0702030302020204" pitchFamily="66" charset="0"/>
                <a:ea typeface="Calibri" panose="020F0502020204030204" pitchFamily="34" charset="0"/>
                <a:cs typeface="Calibri" panose="020F0502020204030204" pitchFamily="34" charset="0"/>
              </a:rPr>
              <a:t>Dirty Double Consonant Practice</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Graphic 4">
            <a:extLst>
              <a:ext uri="{FF2B5EF4-FFF2-40B4-BE49-F238E27FC236}">
                <a16:creationId xmlns:a16="http://schemas.microsoft.com/office/drawing/2014/main" id="{3A6D1EED-364F-4F48-97DE-2369B72F7946}"/>
              </a:ext>
            </a:extLst>
          </p:cNvPr>
          <p:cNvPicPr>
            <a:picLocks noChangeAspect="1"/>
          </p:cNvPicPr>
          <p:nvPr/>
        </p:nvPicPr>
        <p:blipFill>
          <a:blip r:embed="rId4"/>
          <a:srcRect/>
          <a:stretch/>
        </p:blipFill>
        <p:spPr>
          <a:xfrm>
            <a:off x="370163" y="2074271"/>
            <a:ext cx="3506093" cy="3506093"/>
          </a:xfrm>
          <a:prstGeom prst="rect">
            <a:avLst/>
          </a:prstGeom>
        </p:spPr>
      </p:pic>
      <p:sp>
        <p:nvSpPr>
          <p:cNvPr id="6" name="TextBox 5">
            <a:extLst>
              <a:ext uri="{FF2B5EF4-FFF2-40B4-BE49-F238E27FC236}">
                <a16:creationId xmlns:a16="http://schemas.microsoft.com/office/drawing/2014/main" id="{259AD0F8-E75F-4730-ADE5-04BC4B4B74CA}"/>
              </a:ext>
            </a:extLst>
          </p:cNvPr>
          <p:cNvSpPr txBox="1"/>
          <p:nvPr/>
        </p:nvSpPr>
        <p:spPr>
          <a:xfrm>
            <a:off x="4391891" y="2292561"/>
            <a:ext cx="4752109" cy="1107996"/>
          </a:xfrm>
          <a:prstGeom prst="rect">
            <a:avLst/>
          </a:prstGeom>
          <a:noFill/>
        </p:spPr>
        <p:txBody>
          <a:bodyPr wrap="square" rtlCol="0">
            <a:spAutoFit/>
          </a:bodyPr>
          <a:lstStyle/>
          <a:p>
            <a:r>
              <a:rPr lang="en-US" sz="6600" dirty="0">
                <a:latin typeface="Comic Sans MS" panose="030F0702030302020204" pitchFamily="66" charset="0"/>
              </a:rPr>
              <a:t>ca __ </a:t>
            </a:r>
            <a:r>
              <a:rPr lang="en-US" sz="6600" dirty="0" err="1">
                <a:latin typeface="Comic Sans MS" panose="030F0702030302020204" pitchFamily="66" charset="0"/>
              </a:rPr>
              <a:t>ot</a:t>
            </a:r>
            <a:endParaRPr lang="en-US" sz="6600" dirty="0">
              <a:latin typeface="Comic Sans MS" panose="030F0702030302020204" pitchFamily="66" charset="0"/>
            </a:endParaRPr>
          </a:p>
        </p:txBody>
      </p:sp>
      <p:sp>
        <p:nvSpPr>
          <p:cNvPr id="8" name="TextBox 7">
            <a:extLst>
              <a:ext uri="{FF2B5EF4-FFF2-40B4-BE49-F238E27FC236}">
                <a16:creationId xmlns:a16="http://schemas.microsoft.com/office/drawing/2014/main" id="{E9E43827-FF9E-44E2-A8BC-18B88F508976}"/>
              </a:ext>
            </a:extLst>
          </p:cNvPr>
          <p:cNvSpPr txBox="1"/>
          <p:nvPr/>
        </p:nvSpPr>
        <p:spPr>
          <a:xfrm>
            <a:off x="381001" y="5569527"/>
            <a:ext cx="1087581" cy="1107996"/>
          </a:xfrm>
          <a:prstGeom prst="rect">
            <a:avLst/>
          </a:prstGeom>
          <a:noFill/>
        </p:spPr>
        <p:txBody>
          <a:bodyPr wrap="square" rtlCol="0">
            <a:spAutoFit/>
          </a:bodyPr>
          <a:lstStyle/>
          <a:p>
            <a:r>
              <a:rPr lang="en-US" sz="6600" dirty="0" err="1">
                <a:latin typeface="Comic Sans MS" panose="030F0702030302020204" pitchFamily="66" charset="0"/>
              </a:rPr>
              <a:t>tt</a:t>
            </a:r>
            <a:endParaRPr lang="en-US" sz="6600" dirty="0">
              <a:latin typeface="Comic Sans MS" panose="030F0702030302020204" pitchFamily="66" charset="0"/>
            </a:endParaRPr>
          </a:p>
        </p:txBody>
      </p:sp>
      <p:sp>
        <p:nvSpPr>
          <p:cNvPr id="17" name="TextBox 16">
            <a:extLst>
              <a:ext uri="{FF2B5EF4-FFF2-40B4-BE49-F238E27FC236}">
                <a16:creationId xmlns:a16="http://schemas.microsoft.com/office/drawing/2014/main" id="{DCC12CF8-1862-4896-846E-2999CC8A467C}"/>
              </a:ext>
            </a:extLst>
          </p:cNvPr>
          <p:cNvSpPr txBox="1"/>
          <p:nvPr/>
        </p:nvSpPr>
        <p:spPr>
          <a:xfrm>
            <a:off x="2639293" y="5590215"/>
            <a:ext cx="1087581" cy="1107996"/>
          </a:xfrm>
          <a:prstGeom prst="rect">
            <a:avLst/>
          </a:prstGeom>
          <a:noFill/>
        </p:spPr>
        <p:txBody>
          <a:bodyPr wrap="square" rtlCol="0">
            <a:spAutoFit/>
          </a:bodyPr>
          <a:lstStyle/>
          <a:p>
            <a:r>
              <a:rPr lang="en-US" sz="6600" dirty="0" err="1">
                <a:latin typeface="Comic Sans MS" panose="030F0702030302020204" pitchFamily="66" charset="0"/>
              </a:rPr>
              <a:t>nn</a:t>
            </a:r>
            <a:endParaRPr lang="en-US" sz="6600" dirty="0">
              <a:latin typeface="Comic Sans MS" panose="030F0702030302020204" pitchFamily="66" charset="0"/>
            </a:endParaRPr>
          </a:p>
        </p:txBody>
      </p:sp>
      <p:sp>
        <p:nvSpPr>
          <p:cNvPr id="18" name="TextBox 17">
            <a:extLst>
              <a:ext uri="{FF2B5EF4-FFF2-40B4-BE49-F238E27FC236}">
                <a16:creationId xmlns:a16="http://schemas.microsoft.com/office/drawing/2014/main" id="{717B223E-8188-44F3-8DA2-9CB23C9878B7}"/>
              </a:ext>
            </a:extLst>
          </p:cNvPr>
          <p:cNvSpPr txBox="1"/>
          <p:nvPr/>
        </p:nvSpPr>
        <p:spPr>
          <a:xfrm>
            <a:off x="5029200" y="5638799"/>
            <a:ext cx="1392383" cy="1107996"/>
          </a:xfrm>
          <a:prstGeom prst="rect">
            <a:avLst/>
          </a:prstGeom>
          <a:noFill/>
        </p:spPr>
        <p:txBody>
          <a:bodyPr wrap="square" rtlCol="0">
            <a:spAutoFit/>
          </a:bodyPr>
          <a:lstStyle/>
          <a:p>
            <a:r>
              <a:rPr lang="en-US" sz="6600" dirty="0">
                <a:latin typeface="Comic Sans MS" panose="030F0702030302020204" pitchFamily="66" charset="0"/>
              </a:rPr>
              <a:t>bb</a:t>
            </a:r>
          </a:p>
        </p:txBody>
      </p:sp>
      <p:sp>
        <p:nvSpPr>
          <p:cNvPr id="19" name="TextBox 18">
            <a:extLst>
              <a:ext uri="{FF2B5EF4-FFF2-40B4-BE49-F238E27FC236}">
                <a16:creationId xmlns:a16="http://schemas.microsoft.com/office/drawing/2014/main" id="{C4FB9FF5-A15C-499C-B3DB-1B308F2B7A90}"/>
              </a:ext>
            </a:extLst>
          </p:cNvPr>
          <p:cNvSpPr txBox="1"/>
          <p:nvPr/>
        </p:nvSpPr>
        <p:spPr>
          <a:xfrm>
            <a:off x="7072747" y="5590215"/>
            <a:ext cx="1087581" cy="1107996"/>
          </a:xfrm>
          <a:prstGeom prst="rect">
            <a:avLst/>
          </a:prstGeom>
          <a:noFill/>
        </p:spPr>
        <p:txBody>
          <a:bodyPr wrap="square" rtlCol="0">
            <a:spAutoFit/>
          </a:bodyPr>
          <a:lstStyle/>
          <a:p>
            <a:r>
              <a:rPr lang="en-US" sz="6600" dirty="0" err="1">
                <a:latin typeface="Comic Sans MS" panose="030F0702030302020204" pitchFamily="66" charset="0"/>
              </a:rPr>
              <a:t>rr</a:t>
            </a:r>
            <a:endParaRPr lang="en-US" sz="6600" dirty="0">
              <a:latin typeface="Comic Sans MS" panose="030F0702030302020204" pitchFamily="66" charset="0"/>
            </a:endParaRPr>
          </a:p>
        </p:txBody>
      </p:sp>
      <p:sp>
        <p:nvSpPr>
          <p:cNvPr id="20" name="TextBox 19">
            <a:extLst>
              <a:ext uri="{FF2B5EF4-FFF2-40B4-BE49-F238E27FC236}">
                <a16:creationId xmlns:a16="http://schemas.microsoft.com/office/drawing/2014/main" id="{ADDF3BA3-3D06-4090-AAF5-E33418642610}"/>
              </a:ext>
            </a:extLst>
          </p:cNvPr>
          <p:cNvSpPr txBox="1"/>
          <p:nvPr/>
        </p:nvSpPr>
        <p:spPr>
          <a:xfrm>
            <a:off x="5680364" y="2292561"/>
            <a:ext cx="1392383" cy="1107996"/>
          </a:xfrm>
          <a:prstGeom prst="rect">
            <a:avLst/>
          </a:prstGeom>
          <a:noFill/>
        </p:spPr>
        <p:txBody>
          <a:bodyPr wrap="square" rtlCol="0">
            <a:spAutoFit/>
          </a:bodyPr>
          <a:lstStyle/>
          <a:p>
            <a:r>
              <a:rPr lang="en-US" sz="6600" dirty="0" err="1">
                <a:solidFill>
                  <a:srgbClr val="FF9627"/>
                </a:solidFill>
                <a:latin typeface="Comic Sans MS" panose="030F0702030302020204" pitchFamily="66" charset="0"/>
              </a:rPr>
              <a:t>rr</a:t>
            </a:r>
            <a:endParaRPr lang="en-US" sz="6600" dirty="0">
              <a:solidFill>
                <a:srgbClr val="FF9627"/>
              </a:solidFill>
              <a:latin typeface="Comic Sans MS" panose="030F0702030302020204" pitchFamily="66" charset="0"/>
            </a:endParaRPr>
          </a:p>
        </p:txBody>
      </p:sp>
    </p:spTree>
    <p:custDataLst>
      <p:tags r:id="rId1"/>
    </p:custDataLst>
    <p:extLst>
      <p:ext uri="{BB962C8B-B14F-4D97-AF65-F5344CB8AC3E}">
        <p14:creationId xmlns:p14="http://schemas.microsoft.com/office/powerpoint/2010/main" val="2640121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 fill="hold"/>
                                        <p:tgtEl>
                                          <p:spTgt spid="6"/>
                                        </p:tgtEl>
                                        <p:attrNameLst>
                                          <p:attrName>ppt_w</p:attrName>
                                        </p:attrNameLst>
                                      </p:cBhvr>
                                      <p:tavLst>
                                        <p:tav tm="0">
                                          <p:val>
                                            <p:fltVal val="0"/>
                                          </p:val>
                                        </p:tav>
                                        <p:tav tm="100000">
                                          <p:val>
                                            <p:strVal val="#ppt_w"/>
                                          </p:val>
                                        </p:tav>
                                      </p:tavLst>
                                    </p:anim>
                                    <p:anim calcmode="lin" valueType="num">
                                      <p:cBhvr>
                                        <p:cTn id="13" dur="500" fill="hold"/>
                                        <p:tgtEl>
                                          <p:spTgt spid="6"/>
                                        </p:tgtEl>
                                        <p:attrNameLst>
                                          <p:attrName>ppt_h</p:attrName>
                                        </p:attrNameLst>
                                      </p:cBhvr>
                                      <p:tavLst>
                                        <p:tav tm="0">
                                          <p:val>
                                            <p:fltVal val="0"/>
                                          </p:val>
                                        </p:tav>
                                        <p:tav tm="100000">
                                          <p:val>
                                            <p:strVal val="#ppt_h"/>
                                          </p:val>
                                        </p:tav>
                                      </p:tavLst>
                                    </p:anim>
                                    <p:animEffect transition="in" filter="fade">
                                      <p:cBhvr>
                                        <p:cTn id="14" dur="500"/>
                                        <p:tgtEl>
                                          <p:spTgt spid="6"/>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p:cTn id="17" dur="500" fill="hold"/>
                                        <p:tgtEl>
                                          <p:spTgt spid="8"/>
                                        </p:tgtEl>
                                        <p:attrNameLst>
                                          <p:attrName>ppt_w</p:attrName>
                                        </p:attrNameLst>
                                      </p:cBhvr>
                                      <p:tavLst>
                                        <p:tav tm="0">
                                          <p:val>
                                            <p:fltVal val="0"/>
                                          </p:val>
                                        </p:tav>
                                        <p:tav tm="100000">
                                          <p:val>
                                            <p:strVal val="#ppt_w"/>
                                          </p:val>
                                        </p:tav>
                                      </p:tavLst>
                                    </p:anim>
                                    <p:anim calcmode="lin" valueType="num">
                                      <p:cBhvr>
                                        <p:cTn id="18" dur="500" fill="hold"/>
                                        <p:tgtEl>
                                          <p:spTgt spid="8"/>
                                        </p:tgtEl>
                                        <p:attrNameLst>
                                          <p:attrName>ppt_h</p:attrName>
                                        </p:attrNameLst>
                                      </p:cBhvr>
                                      <p:tavLst>
                                        <p:tav tm="0">
                                          <p:val>
                                            <p:fltVal val="0"/>
                                          </p:val>
                                        </p:tav>
                                        <p:tav tm="100000">
                                          <p:val>
                                            <p:strVal val="#ppt_h"/>
                                          </p:val>
                                        </p:tav>
                                      </p:tavLst>
                                    </p:anim>
                                    <p:animEffect transition="in" filter="fade">
                                      <p:cBhvr>
                                        <p:cTn id="19" dur="500"/>
                                        <p:tgtEl>
                                          <p:spTgt spid="8"/>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17"/>
                                        </p:tgtEl>
                                        <p:attrNameLst>
                                          <p:attrName>style.visibility</p:attrName>
                                        </p:attrNameLst>
                                      </p:cBhvr>
                                      <p:to>
                                        <p:strVal val="visible"/>
                                      </p:to>
                                    </p:set>
                                    <p:anim calcmode="lin" valueType="num">
                                      <p:cBhvr>
                                        <p:cTn id="22" dur="500" fill="hold"/>
                                        <p:tgtEl>
                                          <p:spTgt spid="17"/>
                                        </p:tgtEl>
                                        <p:attrNameLst>
                                          <p:attrName>ppt_w</p:attrName>
                                        </p:attrNameLst>
                                      </p:cBhvr>
                                      <p:tavLst>
                                        <p:tav tm="0">
                                          <p:val>
                                            <p:fltVal val="0"/>
                                          </p:val>
                                        </p:tav>
                                        <p:tav tm="100000">
                                          <p:val>
                                            <p:strVal val="#ppt_w"/>
                                          </p:val>
                                        </p:tav>
                                      </p:tavLst>
                                    </p:anim>
                                    <p:anim calcmode="lin" valueType="num">
                                      <p:cBhvr>
                                        <p:cTn id="23" dur="500" fill="hold"/>
                                        <p:tgtEl>
                                          <p:spTgt spid="17"/>
                                        </p:tgtEl>
                                        <p:attrNameLst>
                                          <p:attrName>ppt_h</p:attrName>
                                        </p:attrNameLst>
                                      </p:cBhvr>
                                      <p:tavLst>
                                        <p:tav tm="0">
                                          <p:val>
                                            <p:fltVal val="0"/>
                                          </p:val>
                                        </p:tav>
                                        <p:tav tm="100000">
                                          <p:val>
                                            <p:strVal val="#ppt_h"/>
                                          </p:val>
                                        </p:tav>
                                      </p:tavLst>
                                    </p:anim>
                                    <p:animEffect transition="in" filter="fade">
                                      <p:cBhvr>
                                        <p:cTn id="24" dur="500"/>
                                        <p:tgtEl>
                                          <p:spTgt spid="17"/>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anim calcmode="lin" valueType="num">
                                      <p:cBhvr>
                                        <p:cTn id="27" dur="500" fill="hold"/>
                                        <p:tgtEl>
                                          <p:spTgt spid="18"/>
                                        </p:tgtEl>
                                        <p:attrNameLst>
                                          <p:attrName>ppt_w</p:attrName>
                                        </p:attrNameLst>
                                      </p:cBhvr>
                                      <p:tavLst>
                                        <p:tav tm="0">
                                          <p:val>
                                            <p:fltVal val="0"/>
                                          </p:val>
                                        </p:tav>
                                        <p:tav tm="100000">
                                          <p:val>
                                            <p:strVal val="#ppt_w"/>
                                          </p:val>
                                        </p:tav>
                                      </p:tavLst>
                                    </p:anim>
                                    <p:anim calcmode="lin" valueType="num">
                                      <p:cBhvr>
                                        <p:cTn id="28" dur="500" fill="hold"/>
                                        <p:tgtEl>
                                          <p:spTgt spid="18"/>
                                        </p:tgtEl>
                                        <p:attrNameLst>
                                          <p:attrName>ppt_h</p:attrName>
                                        </p:attrNameLst>
                                      </p:cBhvr>
                                      <p:tavLst>
                                        <p:tav tm="0">
                                          <p:val>
                                            <p:fltVal val="0"/>
                                          </p:val>
                                        </p:tav>
                                        <p:tav tm="100000">
                                          <p:val>
                                            <p:strVal val="#ppt_h"/>
                                          </p:val>
                                        </p:tav>
                                      </p:tavLst>
                                    </p:anim>
                                    <p:animEffect transition="in" filter="fade">
                                      <p:cBhvr>
                                        <p:cTn id="29" dur="500"/>
                                        <p:tgtEl>
                                          <p:spTgt spid="18"/>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19"/>
                                        </p:tgtEl>
                                        <p:attrNameLst>
                                          <p:attrName>style.visibility</p:attrName>
                                        </p:attrNameLst>
                                      </p:cBhvr>
                                      <p:to>
                                        <p:strVal val="visible"/>
                                      </p:to>
                                    </p:set>
                                    <p:anim calcmode="lin" valueType="num">
                                      <p:cBhvr>
                                        <p:cTn id="32" dur="500" fill="hold"/>
                                        <p:tgtEl>
                                          <p:spTgt spid="19"/>
                                        </p:tgtEl>
                                        <p:attrNameLst>
                                          <p:attrName>ppt_w</p:attrName>
                                        </p:attrNameLst>
                                      </p:cBhvr>
                                      <p:tavLst>
                                        <p:tav tm="0">
                                          <p:val>
                                            <p:fltVal val="0"/>
                                          </p:val>
                                        </p:tav>
                                        <p:tav tm="100000">
                                          <p:val>
                                            <p:strVal val="#ppt_w"/>
                                          </p:val>
                                        </p:tav>
                                      </p:tavLst>
                                    </p:anim>
                                    <p:anim calcmode="lin" valueType="num">
                                      <p:cBhvr>
                                        <p:cTn id="33" dur="500" fill="hold"/>
                                        <p:tgtEl>
                                          <p:spTgt spid="19"/>
                                        </p:tgtEl>
                                        <p:attrNameLst>
                                          <p:attrName>ppt_h</p:attrName>
                                        </p:attrNameLst>
                                      </p:cBhvr>
                                      <p:tavLst>
                                        <p:tav tm="0">
                                          <p:val>
                                            <p:fltVal val="0"/>
                                          </p:val>
                                        </p:tav>
                                        <p:tav tm="100000">
                                          <p:val>
                                            <p:strVal val="#ppt_h"/>
                                          </p:val>
                                        </p:tav>
                                      </p:tavLst>
                                    </p:anim>
                                    <p:animEffect transition="in" filter="fade">
                                      <p:cBhvr>
                                        <p:cTn id="3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5" restart="whenNotActive" fill="hold" evtFilter="cancelBubble" nodeType="interactiveSeq">
                <p:stCondLst>
                  <p:cond evt="onClick" delay="0">
                    <p:tgtEl>
                      <p:spTgt spid="19"/>
                    </p:tgtEl>
                  </p:cond>
                </p:stCondLst>
                <p:endSync evt="end" delay="0">
                  <p:rtn val="all"/>
                </p:endSync>
                <p:childTnLst>
                  <p:par>
                    <p:cTn id="36" fill="hold">
                      <p:stCondLst>
                        <p:cond delay="0"/>
                      </p:stCondLst>
                      <p:childTnLst>
                        <p:par>
                          <p:cTn id="37" fill="hold">
                            <p:stCondLst>
                              <p:cond delay="0"/>
                            </p:stCondLst>
                            <p:childTnLst>
                              <p:par>
                                <p:cTn id="38" presetID="1" presetClass="exit" presetSubtype="0" fill="hold" grpId="1" nodeType="clickEffect">
                                  <p:stCondLst>
                                    <p:cond delay="0"/>
                                  </p:stCondLst>
                                  <p:childTnLst>
                                    <p:set>
                                      <p:cBhvr>
                                        <p:cTn id="39" dur="1" fill="hold">
                                          <p:stCondLst>
                                            <p:cond delay="0"/>
                                          </p:stCondLst>
                                        </p:cTn>
                                        <p:tgtEl>
                                          <p:spTgt spid="19"/>
                                        </p:tgtEl>
                                        <p:attrNameLst>
                                          <p:attrName>style.visibility</p:attrName>
                                        </p:attrNameLst>
                                      </p:cBhvr>
                                      <p:to>
                                        <p:strVal val="hidden"/>
                                      </p:to>
                                    </p:set>
                                  </p:childTnLst>
                                </p:cTn>
                              </p:par>
                              <p:par>
                                <p:cTn id="40" presetID="1" presetClass="entr" presetSubtype="0" fill="hold" grpId="0" nodeType="withEffect">
                                  <p:stCondLst>
                                    <p:cond delay="0"/>
                                  </p:stCondLst>
                                  <p:childTnLst>
                                    <p:set>
                                      <p:cBhvr>
                                        <p:cTn id="41" dur="1" fill="hold">
                                          <p:stCondLst>
                                            <p:cond delay="0"/>
                                          </p:stCondLst>
                                        </p:cTn>
                                        <p:tgtEl>
                                          <p:spTgt spid="20"/>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childTnLst>
        </p:cTn>
      </p:par>
    </p:tnLst>
    <p:bldLst>
      <p:bldP spid="6" grpId="0"/>
      <p:bldP spid="8" grpId="0"/>
      <p:bldP spid="17" grpId="0"/>
      <p:bldP spid="18" grpId="0"/>
      <p:bldP spid="19" grpId="0"/>
      <p:bldP spid="19" grpId="1"/>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a:xfrm>
            <a:off x="1439382" y="601843"/>
            <a:ext cx="6265235" cy="714953"/>
          </a:xfrm>
        </p:spPr>
        <p:txBody>
          <a:bodyPr>
            <a:normAutofit/>
          </a:bodyPr>
          <a:lstStyle/>
          <a:p>
            <a:pPr marL="0" marR="0">
              <a:lnSpc>
                <a:spcPct val="115000"/>
              </a:lnSpc>
              <a:spcBef>
                <a:spcPts val="0"/>
              </a:spcBef>
              <a:spcAft>
                <a:spcPts val="1000"/>
              </a:spcAft>
            </a:pPr>
            <a:r>
              <a:rPr lang="en-US" sz="3600" b="1" dirty="0">
                <a:effectLst/>
                <a:latin typeface="Comic Sans MS" panose="030F0702030302020204" pitchFamily="66" charset="0"/>
                <a:ea typeface="Calibri" panose="020F0502020204030204" pitchFamily="34" charset="0"/>
                <a:cs typeface="Calibri" panose="020F0502020204030204" pitchFamily="34" charset="0"/>
              </a:rPr>
              <a:t>Sloppy Sight Word Review</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3" name="TextBox 52">
            <a:extLst>
              <a:ext uri="{FF2B5EF4-FFF2-40B4-BE49-F238E27FC236}">
                <a16:creationId xmlns:a16="http://schemas.microsoft.com/office/drawing/2014/main" id="{C7E0F427-0FC3-4828-B1A6-447C24E31093}"/>
              </a:ext>
            </a:extLst>
          </p:cNvPr>
          <p:cNvSpPr txBox="1"/>
          <p:nvPr/>
        </p:nvSpPr>
        <p:spPr>
          <a:xfrm>
            <a:off x="2386013" y="2020022"/>
            <a:ext cx="1714500" cy="1714500"/>
          </a:xfrm>
          <a:prstGeom prst="rect">
            <a:avLst/>
          </a:prstGeom>
          <a:solidFill>
            <a:srgbClr val="FFFF00"/>
          </a:solidFill>
          <a:ln>
            <a:solidFill>
              <a:schemeClr val="tx1"/>
            </a:solidFill>
          </a:ln>
          <a:effectLst/>
        </p:spPr>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ctr" defTabSz="342900">
              <a:defRPr/>
            </a:pPr>
            <a:r>
              <a:rPr lang="en-US" sz="4050" b="1" dirty="0">
                <a:solidFill>
                  <a:prstClr val="black"/>
                </a:solidFill>
                <a:latin typeface="Comic Sans MS" panose="030F0702030302020204" pitchFamily="66" charset="0"/>
              </a:rPr>
              <a:t>right</a:t>
            </a:r>
          </a:p>
        </p:txBody>
      </p:sp>
      <p:sp>
        <p:nvSpPr>
          <p:cNvPr id="54" name="TextBox 53">
            <a:extLst>
              <a:ext uri="{FF2B5EF4-FFF2-40B4-BE49-F238E27FC236}">
                <a16:creationId xmlns:a16="http://schemas.microsoft.com/office/drawing/2014/main" id="{786E77BB-1721-43E7-80B2-1F956C981908}"/>
              </a:ext>
            </a:extLst>
          </p:cNvPr>
          <p:cNvSpPr txBox="1"/>
          <p:nvPr/>
        </p:nvSpPr>
        <p:spPr>
          <a:xfrm>
            <a:off x="4861284" y="2020022"/>
            <a:ext cx="1714500" cy="1714500"/>
          </a:xfrm>
          <a:prstGeom prst="rect">
            <a:avLst/>
          </a:prstGeom>
          <a:solidFill>
            <a:srgbClr val="FF99CC"/>
          </a:solidFill>
          <a:ln>
            <a:solidFill>
              <a:schemeClr val="tx1"/>
            </a:solidFill>
          </a:ln>
          <a:effectLst/>
        </p:spPr>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ctr" defTabSz="342900">
              <a:defRPr/>
            </a:pPr>
            <a:r>
              <a:rPr lang="en-US" sz="3600" b="1" dirty="0">
                <a:solidFill>
                  <a:prstClr val="black"/>
                </a:solidFill>
                <a:latin typeface="Comic Sans MS" panose="030F0702030302020204" pitchFamily="66" charset="0"/>
              </a:rPr>
              <a:t>work</a:t>
            </a:r>
          </a:p>
        </p:txBody>
      </p:sp>
      <p:sp>
        <p:nvSpPr>
          <p:cNvPr id="55" name="TextBox 54">
            <a:extLst>
              <a:ext uri="{FF2B5EF4-FFF2-40B4-BE49-F238E27FC236}">
                <a16:creationId xmlns:a16="http://schemas.microsoft.com/office/drawing/2014/main" id="{75F276A4-B0F1-44EC-A2CF-586FEDE63629}"/>
              </a:ext>
            </a:extLst>
          </p:cNvPr>
          <p:cNvSpPr txBox="1"/>
          <p:nvPr/>
        </p:nvSpPr>
        <p:spPr>
          <a:xfrm>
            <a:off x="1014413" y="4080272"/>
            <a:ext cx="1714500" cy="1714500"/>
          </a:xfrm>
          <a:prstGeom prst="rect">
            <a:avLst/>
          </a:prstGeom>
          <a:solidFill>
            <a:srgbClr val="92D050"/>
          </a:solidFill>
          <a:ln>
            <a:solidFill>
              <a:schemeClr val="tx1"/>
            </a:solidFill>
          </a:ln>
          <a:effectLst/>
        </p:spPr>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ctr" defTabSz="342900">
              <a:defRPr/>
            </a:pPr>
            <a:r>
              <a:rPr lang="en-US" sz="4050" b="1" dirty="0">
                <a:solidFill>
                  <a:prstClr val="black"/>
                </a:solidFill>
                <a:latin typeface="Comic Sans MS" panose="030F0702030302020204" pitchFamily="66" charset="0"/>
              </a:rPr>
              <a:t>about</a:t>
            </a:r>
          </a:p>
        </p:txBody>
      </p:sp>
      <p:sp>
        <p:nvSpPr>
          <p:cNvPr id="64" name="TextBox 63">
            <a:extLst>
              <a:ext uri="{FF2B5EF4-FFF2-40B4-BE49-F238E27FC236}">
                <a16:creationId xmlns:a16="http://schemas.microsoft.com/office/drawing/2014/main" id="{16852028-A52F-43F8-9A21-DA9F45718DF0}"/>
              </a:ext>
            </a:extLst>
          </p:cNvPr>
          <p:cNvSpPr txBox="1"/>
          <p:nvPr/>
        </p:nvSpPr>
        <p:spPr>
          <a:xfrm>
            <a:off x="3761267" y="4080272"/>
            <a:ext cx="1714500" cy="1714500"/>
          </a:xfrm>
          <a:prstGeom prst="rect">
            <a:avLst/>
          </a:prstGeom>
          <a:solidFill>
            <a:srgbClr val="9E5ECE"/>
          </a:solidFill>
          <a:ln>
            <a:solidFill>
              <a:schemeClr val="tx1"/>
            </a:solidFill>
          </a:ln>
          <a:effectLst/>
        </p:spPr>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ctr" defTabSz="342900">
              <a:defRPr/>
            </a:pPr>
            <a:r>
              <a:rPr lang="en-US" sz="4050" b="1" dirty="0">
                <a:solidFill>
                  <a:prstClr val="black"/>
                </a:solidFill>
                <a:latin typeface="Comic Sans MS" panose="030F0702030302020204" pitchFamily="66" charset="0"/>
              </a:rPr>
              <a:t>eight</a:t>
            </a:r>
          </a:p>
        </p:txBody>
      </p:sp>
      <p:sp>
        <p:nvSpPr>
          <p:cNvPr id="7" name="TextBox 6">
            <a:extLst>
              <a:ext uri="{FF2B5EF4-FFF2-40B4-BE49-F238E27FC236}">
                <a16:creationId xmlns:a16="http://schemas.microsoft.com/office/drawing/2014/main" id="{8FEB351E-13C2-49FD-B53F-575E82701DEA}"/>
              </a:ext>
            </a:extLst>
          </p:cNvPr>
          <p:cNvSpPr txBox="1"/>
          <p:nvPr/>
        </p:nvSpPr>
        <p:spPr>
          <a:xfrm>
            <a:off x="6415088" y="4080272"/>
            <a:ext cx="1714500" cy="1714500"/>
          </a:xfrm>
          <a:prstGeom prst="rect">
            <a:avLst/>
          </a:prstGeom>
          <a:solidFill>
            <a:srgbClr val="00B0F0"/>
          </a:solidFill>
          <a:ln>
            <a:solidFill>
              <a:schemeClr val="tx1"/>
            </a:solidFill>
          </a:ln>
          <a:effectLst/>
        </p:spPr>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ctr" defTabSz="342900">
              <a:defRPr/>
            </a:pPr>
            <a:r>
              <a:rPr lang="en-US" sz="4050" b="1" dirty="0">
                <a:solidFill>
                  <a:prstClr val="black"/>
                </a:solidFill>
                <a:latin typeface="Comic Sans MS" panose="030F0702030302020204" pitchFamily="66" charset="0"/>
              </a:rPr>
              <a:t>full</a:t>
            </a:r>
          </a:p>
        </p:txBody>
      </p:sp>
    </p:spTree>
    <p:custDataLst>
      <p:tags r:id="rId1"/>
    </p:custDataLst>
    <p:extLst>
      <p:ext uri="{BB962C8B-B14F-4D97-AF65-F5344CB8AC3E}">
        <p14:creationId xmlns:p14="http://schemas.microsoft.com/office/powerpoint/2010/main" val="108693604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3"/>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hidden"/>
                                      </p:to>
                                    </p:set>
                                  </p:childTnLst>
                                </p:cTn>
                              </p:par>
                            </p:childTnLst>
                          </p:cTn>
                        </p:par>
                      </p:childTnLst>
                    </p:cTn>
                  </p:par>
                </p:childTnLst>
              </p:cTn>
              <p:nextCondLst>
                <p:cond evt="onClick" delay="0">
                  <p:tgtEl>
                    <p:spTgt spid="53"/>
                  </p:tgtEl>
                </p:cond>
              </p:nextCondLst>
            </p:seq>
            <p:seq concurrent="1" nextAc="seek">
              <p:cTn id="7" restart="whenNotActive" fill="hold" evtFilter="cancelBubble" nodeType="interactiveSeq">
                <p:stCondLst>
                  <p:cond evt="onClick" delay="0">
                    <p:tgtEl>
                      <p:spTgt spid="54"/>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54"/>
                                        </p:tgtEl>
                                        <p:attrNameLst>
                                          <p:attrName>style.visibility</p:attrName>
                                        </p:attrNameLst>
                                      </p:cBhvr>
                                      <p:to>
                                        <p:strVal val="hidden"/>
                                      </p:to>
                                    </p:set>
                                  </p:childTnLst>
                                </p:cTn>
                              </p:par>
                            </p:childTnLst>
                          </p:cTn>
                        </p:par>
                      </p:childTnLst>
                    </p:cTn>
                  </p:par>
                </p:childTnLst>
              </p:cTn>
              <p:nextCondLst>
                <p:cond evt="onClick" delay="0">
                  <p:tgtEl>
                    <p:spTgt spid="54"/>
                  </p:tgtEl>
                </p:cond>
              </p:nextCondLst>
            </p:seq>
            <p:seq concurrent="1" nextAc="seek">
              <p:cTn id="12" restart="whenNotActive" fill="hold" evtFilter="cancelBubble" nodeType="interactiveSeq">
                <p:stCondLst>
                  <p:cond evt="onClick" delay="0">
                    <p:tgtEl>
                      <p:spTgt spid="55"/>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55"/>
                                        </p:tgtEl>
                                        <p:attrNameLst>
                                          <p:attrName>style.visibility</p:attrName>
                                        </p:attrNameLst>
                                      </p:cBhvr>
                                      <p:to>
                                        <p:strVal val="hidden"/>
                                      </p:to>
                                    </p:set>
                                  </p:childTnLst>
                                </p:cTn>
                              </p:par>
                            </p:childTnLst>
                          </p:cTn>
                        </p:par>
                      </p:childTnLst>
                    </p:cTn>
                  </p:par>
                </p:childTnLst>
              </p:cTn>
              <p:nextCondLst>
                <p:cond evt="onClick" delay="0">
                  <p:tgtEl>
                    <p:spTgt spid="55"/>
                  </p:tgtEl>
                </p:cond>
              </p:nextCondLst>
            </p:seq>
            <p:seq concurrent="1" nextAc="seek">
              <p:cTn id="17" restart="whenNotActive" fill="hold" evtFilter="cancelBubble" nodeType="interactiveSeq">
                <p:stCondLst>
                  <p:cond evt="onClick" delay="0">
                    <p:tgtEl>
                      <p:spTgt spid="64"/>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64"/>
                                        </p:tgtEl>
                                        <p:attrNameLst>
                                          <p:attrName>style.visibility</p:attrName>
                                        </p:attrNameLst>
                                      </p:cBhvr>
                                      <p:to>
                                        <p:strVal val="hidden"/>
                                      </p:to>
                                    </p:set>
                                  </p:childTnLst>
                                </p:cTn>
                              </p:par>
                            </p:childTnLst>
                          </p:cTn>
                        </p:par>
                      </p:childTnLst>
                    </p:cTn>
                  </p:par>
                </p:childTnLst>
              </p:cTn>
              <p:nextCondLst>
                <p:cond evt="onClick" delay="0">
                  <p:tgtEl>
                    <p:spTgt spid="64"/>
                  </p:tgtEl>
                </p:cond>
              </p:nextCondLst>
            </p:seq>
            <p:seq concurrent="1" nextAc="seek">
              <p:cTn id="22" restart="whenNotActive" fill="hold" evtFilter="cancelBubble" nodeType="interactiveSeq">
                <p:stCondLst>
                  <p:cond evt="onClick" delay="0">
                    <p:tgtEl>
                      <p:spTgt spid="7"/>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childTnLst>
        </p:cTn>
      </p:par>
    </p:tnLst>
    <p:bldLst>
      <p:bldP spid="53" grpId="0" animBg="1"/>
      <p:bldP spid="54" grpId="0" animBg="1"/>
      <p:bldP spid="55" grpId="0" animBg="1"/>
      <p:bldP spid="64"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a:xfrm>
            <a:off x="457200" y="448509"/>
            <a:ext cx="8229600" cy="1143000"/>
          </a:xfrm>
        </p:spPr>
        <p:txBody>
          <a:bodyPr>
            <a:normAutofit fontScale="90000"/>
          </a:bodyPr>
          <a:lstStyle/>
          <a:p>
            <a:pPr marL="0" marR="0">
              <a:lnSpc>
                <a:spcPct val="115000"/>
              </a:lnSpc>
              <a:spcBef>
                <a:spcPts val="0"/>
              </a:spcBef>
              <a:spcAft>
                <a:spcPts val="1000"/>
              </a:spcAft>
            </a:pPr>
            <a:r>
              <a:rPr lang="en-US" sz="5400" b="1" dirty="0">
                <a:effectLst/>
                <a:latin typeface="Comic Sans MS" panose="030F0702030302020204" pitchFamily="66" charset="0"/>
                <a:ea typeface="Calibri" panose="020F0502020204030204" pitchFamily="34" charset="0"/>
                <a:cs typeface="Calibri" panose="020F0502020204030204" pitchFamily="34" charset="0"/>
              </a:rPr>
              <a:t>Supreme Sight Word Practice</a:t>
            </a:r>
            <a:endParaRPr lang="en-US" sz="5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804ABEE5-A0C4-4787-B264-7C171C26C722}"/>
              </a:ext>
            </a:extLst>
          </p:cNvPr>
          <p:cNvSpPr txBox="1"/>
          <p:nvPr/>
        </p:nvSpPr>
        <p:spPr>
          <a:xfrm>
            <a:off x="778727" y="1859340"/>
            <a:ext cx="3624146" cy="1569660"/>
          </a:xfrm>
          <a:prstGeom prst="rect">
            <a:avLst/>
          </a:prstGeom>
          <a:noFill/>
        </p:spPr>
        <p:txBody>
          <a:bodyPr wrap="square" rtlCol="0">
            <a:spAutoFit/>
          </a:bodyPr>
          <a:lstStyle/>
          <a:p>
            <a:r>
              <a:rPr lang="en-US" sz="9600" dirty="0">
                <a:latin typeface="Comic Sans MS" panose="030F0702030302020204" pitchFamily="66" charset="0"/>
              </a:rPr>
              <a:t>right</a:t>
            </a:r>
          </a:p>
        </p:txBody>
      </p:sp>
      <p:sp>
        <p:nvSpPr>
          <p:cNvPr id="5" name="TextBox 4">
            <a:extLst>
              <a:ext uri="{FF2B5EF4-FFF2-40B4-BE49-F238E27FC236}">
                <a16:creationId xmlns:a16="http://schemas.microsoft.com/office/drawing/2014/main" id="{6DA12F86-56F3-4846-994C-5117A2B77573}"/>
              </a:ext>
            </a:extLst>
          </p:cNvPr>
          <p:cNvSpPr txBox="1"/>
          <p:nvPr/>
        </p:nvSpPr>
        <p:spPr>
          <a:xfrm>
            <a:off x="2759927" y="3270171"/>
            <a:ext cx="4344582" cy="1569660"/>
          </a:xfrm>
          <a:prstGeom prst="rect">
            <a:avLst/>
          </a:prstGeom>
          <a:noFill/>
        </p:spPr>
        <p:txBody>
          <a:bodyPr wrap="square" rtlCol="0">
            <a:spAutoFit/>
          </a:bodyPr>
          <a:lstStyle/>
          <a:p>
            <a:r>
              <a:rPr lang="en-US" sz="9600" dirty="0">
                <a:latin typeface="Comic Sans MS" panose="030F0702030302020204" pitchFamily="66" charset="0"/>
              </a:rPr>
              <a:t>about</a:t>
            </a:r>
          </a:p>
        </p:txBody>
      </p:sp>
      <p:sp>
        <p:nvSpPr>
          <p:cNvPr id="6" name="TextBox 5">
            <a:extLst>
              <a:ext uri="{FF2B5EF4-FFF2-40B4-BE49-F238E27FC236}">
                <a16:creationId xmlns:a16="http://schemas.microsoft.com/office/drawing/2014/main" id="{B8CF860A-BB47-44A1-9902-8BB70E73F886}"/>
              </a:ext>
            </a:extLst>
          </p:cNvPr>
          <p:cNvSpPr txBox="1"/>
          <p:nvPr/>
        </p:nvSpPr>
        <p:spPr>
          <a:xfrm>
            <a:off x="4741127" y="1848196"/>
            <a:ext cx="3624146" cy="1569660"/>
          </a:xfrm>
          <a:prstGeom prst="rect">
            <a:avLst/>
          </a:prstGeom>
          <a:noFill/>
        </p:spPr>
        <p:txBody>
          <a:bodyPr wrap="square" rtlCol="0">
            <a:spAutoFit/>
          </a:bodyPr>
          <a:lstStyle/>
          <a:p>
            <a:r>
              <a:rPr lang="en-US" sz="9600" dirty="0">
                <a:latin typeface="Comic Sans MS" panose="030F0702030302020204" pitchFamily="66" charset="0"/>
              </a:rPr>
              <a:t>work</a:t>
            </a:r>
          </a:p>
        </p:txBody>
      </p:sp>
      <p:sp>
        <p:nvSpPr>
          <p:cNvPr id="7" name="TextBox 6">
            <a:extLst>
              <a:ext uri="{FF2B5EF4-FFF2-40B4-BE49-F238E27FC236}">
                <a16:creationId xmlns:a16="http://schemas.microsoft.com/office/drawing/2014/main" id="{20CF09A5-0A72-4814-89ED-091D92CF0051}"/>
              </a:ext>
            </a:extLst>
          </p:cNvPr>
          <p:cNvSpPr txBox="1"/>
          <p:nvPr/>
        </p:nvSpPr>
        <p:spPr>
          <a:xfrm>
            <a:off x="947854" y="4839831"/>
            <a:ext cx="3624146" cy="1569660"/>
          </a:xfrm>
          <a:prstGeom prst="rect">
            <a:avLst/>
          </a:prstGeom>
          <a:noFill/>
        </p:spPr>
        <p:txBody>
          <a:bodyPr wrap="square" rtlCol="0">
            <a:spAutoFit/>
          </a:bodyPr>
          <a:lstStyle/>
          <a:p>
            <a:r>
              <a:rPr lang="en-US" sz="9600" dirty="0">
                <a:latin typeface="Comic Sans MS" panose="030F0702030302020204" pitchFamily="66" charset="0"/>
              </a:rPr>
              <a:t>eight</a:t>
            </a:r>
          </a:p>
        </p:txBody>
      </p:sp>
      <p:sp>
        <p:nvSpPr>
          <p:cNvPr id="8" name="TextBox 7">
            <a:extLst>
              <a:ext uri="{FF2B5EF4-FFF2-40B4-BE49-F238E27FC236}">
                <a16:creationId xmlns:a16="http://schemas.microsoft.com/office/drawing/2014/main" id="{36BA9DD9-51FB-42A1-9490-FC6F2C215D93}"/>
              </a:ext>
            </a:extLst>
          </p:cNvPr>
          <p:cNvSpPr txBox="1"/>
          <p:nvPr/>
        </p:nvSpPr>
        <p:spPr>
          <a:xfrm>
            <a:off x="5292436" y="4839831"/>
            <a:ext cx="3624146" cy="1569660"/>
          </a:xfrm>
          <a:prstGeom prst="rect">
            <a:avLst/>
          </a:prstGeom>
          <a:noFill/>
        </p:spPr>
        <p:txBody>
          <a:bodyPr wrap="square" rtlCol="0">
            <a:spAutoFit/>
          </a:bodyPr>
          <a:lstStyle/>
          <a:p>
            <a:r>
              <a:rPr lang="en-US" sz="9600" dirty="0">
                <a:latin typeface="Comic Sans MS" panose="030F0702030302020204" pitchFamily="66" charset="0"/>
              </a:rPr>
              <a:t>full</a:t>
            </a:r>
          </a:p>
        </p:txBody>
      </p:sp>
    </p:spTree>
    <p:custDataLst>
      <p:tags r:id="rId1"/>
    </p:custDataLst>
    <p:extLst>
      <p:ext uri="{BB962C8B-B14F-4D97-AF65-F5344CB8AC3E}">
        <p14:creationId xmlns:p14="http://schemas.microsoft.com/office/powerpoint/2010/main" val="3683718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normAutofit fontScale="90000"/>
          </a:bodyPr>
          <a:lstStyle/>
          <a:p>
            <a:r>
              <a:rPr lang="en-US" dirty="0">
                <a:latin typeface="Comic Sans MS" panose="030F0702030302020204" pitchFamily="66" charset="0"/>
              </a:rPr>
              <a:t>5 Finger Retell</a:t>
            </a:r>
            <a:br>
              <a:rPr lang="en-US" dirty="0">
                <a:latin typeface="Comic Sans MS" panose="030F0702030302020204" pitchFamily="66" charset="0"/>
              </a:rPr>
            </a:br>
            <a:endParaRPr lang="en-US" dirty="0">
              <a:latin typeface="Comic Sans MS" panose="030F0702030302020204" pitchFamily="66" charset="0"/>
            </a:endParaRPr>
          </a:p>
        </p:txBody>
      </p:sp>
      <p:pic>
        <p:nvPicPr>
          <p:cNvPr id="7" name="Graphic 6">
            <a:extLst>
              <a:ext uri="{FF2B5EF4-FFF2-40B4-BE49-F238E27FC236}">
                <a16:creationId xmlns:a16="http://schemas.microsoft.com/office/drawing/2014/main" id="{FBE9F045-1156-40F2-9468-25B405691EC8}"/>
              </a:ext>
            </a:extLst>
          </p:cNvPr>
          <p:cNvPicPr>
            <a:picLocks noChangeAspect="1"/>
          </p:cNvPicPr>
          <p:nvPr/>
        </p:nvPicPr>
        <p:blipFill>
          <a:blip r:embed="rId4"/>
          <a:srcRect/>
          <a:stretch/>
        </p:blipFill>
        <p:spPr>
          <a:xfrm>
            <a:off x="4979241" y="2223665"/>
            <a:ext cx="3623912" cy="2717934"/>
          </a:xfrm>
          <a:prstGeom prst="rect">
            <a:avLst/>
          </a:prstGeom>
        </p:spPr>
      </p:pic>
      <p:pic>
        <p:nvPicPr>
          <p:cNvPr id="17" name="Picture 16">
            <a:extLst>
              <a:ext uri="{FF2B5EF4-FFF2-40B4-BE49-F238E27FC236}">
                <a16:creationId xmlns:a16="http://schemas.microsoft.com/office/drawing/2014/main" id="{AE0A99A8-58BE-4AB8-8603-2FDF6F725DB4}"/>
              </a:ext>
            </a:extLst>
          </p:cNvPr>
          <p:cNvPicPr>
            <a:picLocks noChangeAspect="1" noChangeArrowheads="1"/>
          </p:cNvPicPr>
          <p:nvPr/>
        </p:nvPicPr>
        <p:blipFill>
          <a:blip r:embed="rId5"/>
          <a:srcRect/>
          <a:stretch/>
        </p:blipFill>
        <p:spPr bwMode="auto">
          <a:xfrm>
            <a:off x="878194" y="1645850"/>
            <a:ext cx="3866206" cy="4180168"/>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3058029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0"/>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Couture.thmx</Template>
  <TotalTime>12508</TotalTime>
  <Words>1216</Words>
  <Application>Microsoft Office PowerPoint</Application>
  <PresentationFormat>On-screen Show (4:3)</PresentationFormat>
  <Paragraphs>123</Paragraphs>
  <Slides>10</Slides>
  <Notes>10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10</vt:i4>
      </vt:variant>
    </vt:vector>
  </HeadingPairs>
  <TitlesOfParts>
    <vt:vector size="15" baseType="lpstr">
      <vt:lpstr>Arial</vt:lpstr>
      <vt:lpstr>Calibri</vt:lpstr>
      <vt:lpstr>Comic Sans MS</vt:lpstr>
      <vt:lpstr>Office Theme</vt:lpstr>
      <vt:lpstr>1_Office Theme</vt:lpstr>
      <vt:lpstr>Making a Mess of Words</vt:lpstr>
      <vt:lpstr>Cluttered Double Consonant Review</vt:lpstr>
      <vt:lpstr>Muddled Double Consonant Practice</vt:lpstr>
      <vt:lpstr>Messy Double Consonant Practice</vt:lpstr>
      <vt:lpstr>Disarray of Double Consonant Practice</vt:lpstr>
      <vt:lpstr>Dirty Double Consonant Practice</vt:lpstr>
      <vt:lpstr>Sloppy Sight Word Review</vt:lpstr>
      <vt:lpstr>Supreme Sight Word Practice</vt:lpstr>
      <vt:lpstr>5 Finger Retell </vt:lpstr>
      <vt:lpstr>Q &amp; A</vt:lpstr>
    </vt:vector>
  </TitlesOfParts>
  <Company>Accelerate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Johnson</dc:creator>
  <cp:lastModifiedBy>Shawn Mahoney</cp:lastModifiedBy>
  <cp:revision>218</cp:revision>
  <dcterms:created xsi:type="dcterms:W3CDTF">2012-04-20T18:25:02Z</dcterms:created>
  <dcterms:modified xsi:type="dcterms:W3CDTF">2021-08-11T15:12:06Z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A2ACA53A-DA4D-457C-9265-8962926DF257</vt:lpwstr>
  </property>
  <property fmtid="{D5CDD505-2E9C-101B-9397-08002B2CF9AE}" pid="3" name="ArticulatePath">
    <vt:lpwstr>ELA 1_Module 3_AP</vt:lpwstr>
  </property>
</Properties>
</file>