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62" r:id="rId3"/>
    <p:sldId id="354" r:id="rId4"/>
    <p:sldId id="364" r:id="rId5"/>
    <p:sldId id="363" r:id="rId6"/>
    <p:sldId id="365" r:id="rId7"/>
    <p:sldId id="349" r:id="rId8"/>
    <p:sldId id="370"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4" clrIdx="0">
    <p:extLst>
      <p:ext uri="{19B8F6BF-5375-455C-9EA6-DF929625EA0E}">
        <p15:presenceInfo xmlns:p15="http://schemas.microsoft.com/office/powerpoint/2012/main" userId="88f479c315fdb209" providerId="Windows Live"/>
      </p:ext>
    </p:extLst>
  </p:cmAuthor>
  <p:cmAuthor id="2" name="Amy Perlmutter" initials="AP" lastIdx="1" clrIdx="1">
    <p:extLst>
      <p:ext uri="{19B8F6BF-5375-455C-9EA6-DF929625EA0E}">
        <p15:presenceInfo xmlns:p15="http://schemas.microsoft.com/office/powerpoint/2012/main" userId="S::aperlmutter@accelerate-academy.net::50a6ecda-f3cd-41a4-820c-672e06b7cf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27"/>
    <a:srgbClr val="D60093"/>
    <a:srgbClr val="F8F200"/>
    <a:srgbClr val="CCCC00"/>
    <a:srgbClr val="9D6D54"/>
    <a:srgbClr val="66FF33"/>
    <a:srgbClr val="FF99CC"/>
    <a:srgbClr val="FF0066"/>
    <a:srgbClr val="283B80"/>
    <a:srgbClr val="3B7A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0E58C-A160-420D-A55F-687C7241D463}" v="841" dt="2021-07-23T18:57:2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1391" autoAdjust="0"/>
  </p:normalViewPr>
  <p:slideViewPr>
    <p:cSldViewPr snapToGrid="0" snapToObjects="1">
      <p:cViewPr varScale="1">
        <p:scale>
          <a:sx n="58" d="100"/>
          <a:sy n="58" d="100"/>
        </p:scale>
        <p:origin x="328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“Today we are going to dream of reviewing ed and </a:t>
            </a:r>
            <a:r>
              <a:rPr lang="en-US" dirty="0" err="1"/>
              <a:t>ing</a:t>
            </a:r>
            <a:r>
              <a:rPr lang="en-US" dirty="0"/>
              <a:t> endings, sight words, and a 5 finger retell of the story “The Wish”.”</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189340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ing</a:t>
            </a:r>
            <a:r>
              <a:rPr lang="en-US" sz="1800" dirty="0">
                <a:effectLst/>
                <a:latin typeface="Comic Sans MS" panose="030F0702030302020204" pitchFamily="66" charset="0"/>
                <a:ea typeface="Calibri" panose="020F0502020204030204" pitchFamily="34" charset="0"/>
                <a:cs typeface="Calibri" panose="020F0502020204030204" pitchFamily="34" charset="0"/>
              </a:rPr>
              <a:t> and ed. Say, Today we are going to review the endings ed and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ing</a:t>
            </a:r>
            <a:r>
              <a:rPr lang="en-US" sz="1800" dirty="0">
                <a:effectLst/>
                <a:latin typeface="Comic Sans MS" panose="030F0702030302020204" pitchFamily="66" charset="0"/>
                <a:ea typeface="Calibri" panose="020F0502020204030204" pitchFamily="34" charset="0"/>
                <a:cs typeface="Calibri" panose="020F0502020204030204" pitchFamily="34" charset="0"/>
              </a:rPr>
              <a:t>.”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ing</a:t>
            </a:r>
            <a:r>
              <a:rPr lang="en-US" sz="1800" dirty="0">
                <a:effectLst/>
                <a:latin typeface="Comic Sans MS" panose="030F0702030302020204" pitchFamily="66" charset="0"/>
                <a:ea typeface="Calibri" panose="020F0502020204030204" pitchFamily="34" charset="0"/>
                <a:cs typeface="Calibri" panose="020F0502020204030204" pitchFamily="34" charset="0"/>
              </a:rPr>
              <a:t> and definition of adding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ing</a:t>
            </a:r>
            <a:r>
              <a:rPr lang="en-US" sz="1800" dirty="0">
                <a:effectLst/>
                <a:latin typeface="Comic Sans MS" panose="030F0702030302020204" pitchFamily="66" charset="0"/>
                <a:ea typeface="Calibri" panose="020F0502020204030204" pitchFamily="34" charset="0"/>
                <a:cs typeface="Calibri" panose="020F0502020204030204" pitchFamily="34" charset="0"/>
              </a:rPr>
              <a:t>. Say, “when you add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ing</a:t>
            </a:r>
            <a:r>
              <a:rPr lang="en-US" sz="1800" dirty="0">
                <a:effectLst/>
                <a:latin typeface="Comic Sans MS" panose="030F0702030302020204" pitchFamily="66" charset="0"/>
                <a:ea typeface="Calibri" panose="020F0502020204030204" pitchFamily="34" charset="0"/>
                <a:cs typeface="Calibri" panose="020F0502020204030204" pitchFamily="34" charset="0"/>
              </a:rPr>
              <a:t> to the end of a word it means it’s happening now.”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a girl jumping on a bed and the sentence I am jumping on my bed. Say, “I am jumping on my bed. This means the girl is jumping now.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ed and definition of adding ed. Say, “when you add ed to the end of a word it means it has already happened.”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a girl standing next to her bed with a thought bubble of her jumping on the bed and the sentence I jumped on my bed. Say, “I jumped on my bed. This means the girl jumped on her bed in the past.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are going to choose which word with ed or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ing</a:t>
            </a:r>
            <a:r>
              <a:rPr lang="en-US" sz="1800" dirty="0">
                <a:effectLst/>
                <a:latin typeface="Comic Sans MS" panose="030F0702030302020204" pitchFamily="66" charset="0"/>
                <a:ea typeface="Calibri" panose="020F0502020204030204" pitchFamily="34" charset="0"/>
                <a:cs typeface="Calibri" panose="020F0502020204030204" pitchFamily="34" charset="0"/>
              </a:rPr>
              <a:t> completes the sentence. I will read the sentence and you need to tell me if the word with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ing</a:t>
            </a:r>
            <a:r>
              <a:rPr lang="en-US" sz="1800" dirty="0">
                <a:effectLst/>
                <a:latin typeface="Comic Sans MS" panose="030F0702030302020204" pitchFamily="66" charset="0"/>
                <a:ea typeface="Calibri" panose="020F0502020204030204" pitchFamily="34" charset="0"/>
                <a:cs typeface="Calibri" panose="020F0502020204030204" pitchFamily="34" charset="0"/>
              </a:rPr>
              <a:t> or ed should go in the blank.”</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sentence with blank and choices. Say, “Johnny ________ his mom sweep the floor.” Which word would you choose to fill in the blank, helping or helped?” Wait for the student to answer correctly and then click to make the correct answer appear in the sentence. Say, “Correct, Johnny helped his mom sweep the floor.”</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110808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sentence with blank and choices. Say, “Jaxon went ________ with his dad.” Which word would you choose to fill in the blank, fishing or fished?” Wait for the student to answer correctly and then click to make the correct answer appear in the sentence. Say, “Correct, Jaxon went fishing with his dad.”</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55280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sentence with blank and choices. Say, “The ice cube ______ down to water ” Which word would you choose to fill in the blank, melting or melted?” Wait for the student to answer correctly and then click to make the correct answer appear in the sentence. Say, “Correct, The is cube melted down to water.”</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348745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sentence with blank and choices. Say, “Luna is  ________ rope with her friends.” Which word would you choose to fill in the blank, jumping or jumped?” Wait for the student to answer correctly and then click to make the correct answer appear in the sentence. Say, “Correct, Luna is jumping rope with her friends.”</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11497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sight words. Say, “I’ll say the sight word and you repeat it after me.”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word to emphasize. Say, “read” Student repeats read.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word to emphasize. Say, “wish” Student repeats wish.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word to emphasize. Say, “together” Student repeats together.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word to emphasize. Say, “does” Student repeats does.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word to emphasize. Say, “never” Student repeats never.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The students will need a piece of paper and pencil for the next activity. They will be asked to write their sight words and then read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“Please go get a piece of paper and a pencil for the next activity.”</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“I will say a sight word. Then you will write that sight word on a piece of paper and hold it up so I can see it. I will show you the word to check that you spelled it correctly and then you will say the word. Let’s try it!”</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“read.”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“Write the word read on your paper.”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 goes to check their work.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is the word?” Correct, the word is read.”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“wish.”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“Write the word wish on your paper.”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 wish to check their work.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is the word?” Correct, the word is wish.”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“together.”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“Write the word together on your paper.”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 together to check their work.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is the word?” Correct, the word is together.”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“does”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“Write the word does on your paper.”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 does to check their work.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is the word?” Correct, the word is does.”</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200" b="0" dirty="0">
                <a:effectLst/>
                <a:latin typeface="Comic Sans MS" panose="030F0702030302020204" pitchFamily="66" charset="0"/>
                <a:ea typeface="Calibri" panose="020F0502020204030204" pitchFamily="34" charset="0"/>
                <a:cs typeface="Calibri" panose="020F0502020204030204" pitchFamily="34" charset="0"/>
              </a:rPr>
              <a:t>Say, “never”</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0" dirty="0">
                <a:effectLst/>
                <a:latin typeface="Comic Sans MS" panose="030F0702030302020204" pitchFamily="66" charset="0"/>
                <a:ea typeface="Calibri" panose="020F0502020204030204" pitchFamily="34" charset="0"/>
                <a:cs typeface="Calibri" panose="020F0502020204030204" pitchFamily="34" charset="0"/>
              </a:rPr>
              <a:t>Say, “Write the word never on your paper.”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0" dirty="0">
                <a:effectLst/>
                <a:latin typeface="Comic Sans MS" panose="030F0702030302020204" pitchFamily="66" charset="0"/>
                <a:ea typeface="Calibri" panose="020F0502020204030204" pitchFamily="34" charset="0"/>
                <a:cs typeface="Calibri" panose="020F0502020204030204" pitchFamily="34" charset="0"/>
              </a:rPr>
              <a:t>Click to show the sight word never to check their work.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0" dirty="0">
                <a:effectLst/>
                <a:latin typeface="Comic Sans MS" panose="030F0702030302020204" pitchFamily="66" charset="0"/>
                <a:ea typeface="Calibri" panose="020F0502020204030204" pitchFamily="34" charset="0"/>
                <a:cs typeface="Calibri" panose="020F0502020204030204" pitchFamily="34" charset="0"/>
              </a:rPr>
              <a:t>Say, “What is the word?” Correct, the word is never.”</a:t>
            </a:r>
            <a:endParaRPr lang="en-US" b="0" dirty="0"/>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28118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a:effectLst/>
                <a:latin typeface="Comic Sans MS" panose="030F0702030302020204" pitchFamily="66" charset="0"/>
                <a:ea typeface="Calibri" panose="020F0502020204030204" pitchFamily="34" charset="0"/>
                <a:cs typeface="Calibri" panose="020F0502020204030204" pitchFamily="34" charset="0"/>
              </a:rPr>
              <a:t>Say</a:t>
            </a:r>
            <a:r>
              <a:rPr lang="en-US" sz="1800" dirty="0">
                <a:effectLst/>
                <a:latin typeface="Comic Sans MS" panose="030F0702030302020204" pitchFamily="66" charset="0"/>
                <a:ea typeface="Calibri" panose="020F0502020204030204" pitchFamily="34" charset="0"/>
                <a:cs typeface="Calibri" panose="020F0502020204030204" pitchFamily="34" charset="0"/>
              </a:rPr>
              <a:t>, “This week you read the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The Wish</a:t>
            </a:r>
            <a:r>
              <a:rPr lang="en-US" sz="1800" dirty="0">
                <a:effectLst/>
                <a:latin typeface="Comic Sans MS" panose="030F0702030302020204" pitchFamily="66" charset="0"/>
                <a:ea typeface="Calibri" panose="020F0502020204030204" pitchFamily="34" charset="0"/>
                <a:cs typeface="Calibri" panose="020F0502020204030204" pitchFamily="34" charset="0"/>
              </a:rPr>
              <a:t>. Using the 5 finger retell strategy, can you tell me about the story.  Click to bring up images on screen.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thumb, tell me the characters.” (Ben and his mom)</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pointer, tell me the setting.” (Their house, the park, the movies, the library, and a restaurant)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tall finger, tell me the problem.”  (Ben wants his wish to come true)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ring finger, tell me the events.” (Ben goes to the park, the movies, the library. And to dinner at a restaurant)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little finger, tell me the ending/solution.” (Ben’s wish came true. He got to spend time with his mom and dad)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“Make a heart with your fingers, have you ever made a birthday wish that came true?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300446" y="1681164"/>
            <a:ext cx="8543108" cy="1470025"/>
          </a:xfrm>
        </p:spPr>
        <p:txBody>
          <a:bodyPr>
            <a:normAutofit/>
          </a:bodyPr>
          <a:lstStyle/>
          <a:p>
            <a:pPr marL="0" marR="0">
              <a:lnSpc>
                <a:spcPct val="115000"/>
              </a:lnSpc>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Wishing on Words</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a:xfrm>
            <a:off x="1371600" y="3151189"/>
            <a:ext cx="6400800" cy="1752600"/>
          </a:xfrm>
        </p:spPr>
        <p:txBody>
          <a:bodyPr>
            <a:normAutofit/>
          </a:bodyPr>
          <a:lstStyle/>
          <a:p>
            <a:pPr marL="0" marR="0">
              <a:spcBef>
                <a:spcPts val="0"/>
              </a:spcBef>
              <a:spcAft>
                <a:spcPts val="1000"/>
              </a:spcAft>
            </a:pPr>
            <a:r>
              <a:rPr lang="en-US" sz="4000" b="1" dirty="0">
                <a:effectLst/>
                <a:latin typeface="Comic Sans MS" panose="030F0702030302020204" pitchFamily="66" charset="0"/>
                <a:ea typeface="Calibri" panose="020F0502020204030204" pitchFamily="34" charset="0"/>
                <a:cs typeface="Calibri" panose="020F0502020204030204" pitchFamily="34" charset="0"/>
              </a:rPr>
              <a:t>Dreaming of ed and </a:t>
            </a:r>
            <a:r>
              <a:rPr lang="en-US" sz="4000" b="1" dirty="0" err="1">
                <a:effectLst/>
                <a:latin typeface="Comic Sans MS" panose="030F0702030302020204" pitchFamily="66" charset="0"/>
                <a:ea typeface="Calibri" panose="020F0502020204030204" pitchFamily="34" charset="0"/>
                <a:cs typeface="Calibri" panose="020F0502020204030204" pitchFamily="34" charset="0"/>
              </a:rPr>
              <a:t>ing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410123"/>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Hoping for an ed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ing</a:t>
            </a:r>
            <a:r>
              <a:rPr lang="en-US" sz="4400" b="1" dirty="0">
                <a:effectLst/>
                <a:latin typeface="Comic Sans MS" panose="030F0702030302020204" pitchFamily="66" charset="0"/>
                <a:ea typeface="Calibri" panose="020F0502020204030204" pitchFamily="34" charset="0"/>
                <a:cs typeface="Calibri" panose="020F0502020204030204" pitchFamily="34" charset="0"/>
              </a:rPr>
              <a:t> Review</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7217C43-2CE1-4561-A2A4-6CE94EB7F9F0}"/>
              </a:ext>
            </a:extLst>
          </p:cNvPr>
          <p:cNvSpPr/>
          <p:nvPr/>
        </p:nvSpPr>
        <p:spPr>
          <a:xfrm>
            <a:off x="715766" y="1412825"/>
            <a:ext cx="3607078" cy="3170099"/>
          </a:xfrm>
          <a:prstGeom prst="rect">
            <a:avLst/>
          </a:prstGeom>
          <a:noFill/>
        </p:spPr>
        <p:txBody>
          <a:bodyPr wrap="none" lIns="91440" tIns="45720" rIns="91440" bIns="45720">
            <a:spAutoFit/>
          </a:bodyPr>
          <a:lstStyle/>
          <a:p>
            <a:pPr algn="ctr"/>
            <a:r>
              <a:rPr lang="en-US" sz="20000" b="1" dirty="0" err="1">
                <a:ln w="12700" cmpd="sng">
                  <a:solidFill>
                    <a:schemeClr val="accent4"/>
                  </a:solidFill>
                  <a:prstDash val="solid"/>
                </a:ln>
                <a:solidFill>
                  <a:srgbClr val="D60093"/>
                </a:solidFill>
                <a:effectLst>
                  <a:glow rad="228600">
                    <a:schemeClr val="accent2">
                      <a:satMod val="175000"/>
                      <a:alpha val="40000"/>
                    </a:schemeClr>
                  </a:glow>
                </a:effectLst>
                <a:latin typeface="Comic Sans MS" panose="030F0702030302020204" pitchFamily="66" charset="0"/>
              </a:rPr>
              <a:t>ing</a:t>
            </a:r>
            <a:endParaRPr lang="en-US" sz="20000" b="1" cap="none" spc="0" dirty="0">
              <a:ln w="12700" cmpd="sng">
                <a:solidFill>
                  <a:schemeClr val="accent4"/>
                </a:solidFill>
                <a:prstDash val="solid"/>
              </a:ln>
              <a:solidFill>
                <a:srgbClr val="D60093"/>
              </a:solidFill>
              <a:effectLst>
                <a:glow rad="228600">
                  <a:schemeClr val="accent2">
                    <a:satMod val="175000"/>
                    <a:alpha val="40000"/>
                  </a:schemeClr>
                </a:glow>
              </a:effectLst>
              <a:latin typeface="Comic Sans MS" panose="030F0702030302020204" pitchFamily="66" charset="0"/>
            </a:endParaRPr>
          </a:p>
        </p:txBody>
      </p:sp>
      <p:sp>
        <p:nvSpPr>
          <p:cNvPr id="12" name="TextBox 11">
            <a:extLst>
              <a:ext uri="{FF2B5EF4-FFF2-40B4-BE49-F238E27FC236}">
                <a16:creationId xmlns:a16="http://schemas.microsoft.com/office/drawing/2014/main" id="{0DFC5A26-7D06-436F-9840-BAFEB2F054C8}"/>
              </a:ext>
            </a:extLst>
          </p:cNvPr>
          <p:cNvSpPr txBox="1"/>
          <p:nvPr/>
        </p:nvSpPr>
        <p:spPr>
          <a:xfrm>
            <a:off x="4821157" y="2997875"/>
            <a:ext cx="3383279" cy="3170099"/>
          </a:xfrm>
          <a:prstGeom prst="rect">
            <a:avLst/>
          </a:prstGeom>
          <a:noFill/>
        </p:spPr>
        <p:txBody>
          <a:bodyPr wrap="square">
            <a:spAutoFit/>
          </a:bodyPr>
          <a:lstStyle/>
          <a:p>
            <a:r>
              <a:rPr kumimoji="0" lang="en-US" sz="20000" b="1" i="0" u="none" strike="noStrike" kern="1200" cap="none" spc="0" normalizeH="0" baseline="0" noProof="0" dirty="0">
                <a:ln w="12700" cmpd="sng">
                  <a:solidFill>
                    <a:srgbClr val="39639D"/>
                  </a:solidFill>
                  <a:prstDash val="solid"/>
                </a:ln>
                <a:solidFill>
                  <a:srgbClr val="FF9627"/>
                </a:solidFill>
                <a:effectLst>
                  <a:glow rad="228600">
                    <a:schemeClr val="accent2">
                      <a:satMod val="175000"/>
                      <a:alpha val="40000"/>
                    </a:schemeClr>
                  </a:glow>
                </a:effectLst>
                <a:uLnTx/>
                <a:uFillTx/>
                <a:latin typeface="Comic Sans MS" panose="030F0702030302020204" pitchFamily="66" charset="0"/>
                <a:ea typeface="+mn-ea"/>
                <a:cs typeface="+mn-cs"/>
              </a:rPr>
              <a:t>ed</a:t>
            </a:r>
            <a:endParaRPr lang="en-US" sz="20000" dirty="0">
              <a:solidFill>
                <a:srgbClr val="FF9627"/>
              </a:solidFill>
              <a:effectLst>
                <a:glow rad="228600">
                  <a:schemeClr val="accent2">
                    <a:satMod val="175000"/>
                    <a:alpha val="40000"/>
                  </a:schemeClr>
                </a:glow>
              </a:effectLst>
            </a:endParaRPr>
          </a:p>
        </p:txBody>
      </p:sp>
      <p:sp>
        <p:nvSpPr>
          <p:cNvPr id="7" name="TextBox 6">
            <a:extLst>
              <a:ext uri="{FF2B5EF4-FFF2-40B4-BE49-F238E27FC236}">
                <a16:creationId xmlns:a16="http://schemas.microsoft.com/office/drawing/2014/main" id="{2A66758F-F451-4058-80E1-7A0333B0F034}"/>
              </a:ext>
            </a:extLst>
          </p:cNvPr>
          <p:cNvSpPr txBox="1"/>
          <p:nvPr/>
        </p:nvSpPr>
        <p:spPr>
          <a:xfrm>
            <a:off x="457200" y="1868882"/>
            <a:ext cx="8686800" cy="3231654"/>
          </a:xfrm>
          <a:prstGeom prst="rect">
            <a:avLst/>
          </a:prstGeom>
          <a:noFill/>
        </p:spPr>
        <p:txBody>
          <a:bodyPr wrap="square" rtlCol="0">
            <a:spAutoFit/>
          </a:bodyPr>
          <a:lstStyle/>
          <a:p>
            <a:r>
              <a:rPr lang="en-US" sz="9600" dirty="0" err="1">
                <a:latin typeface="Comic Sans MS" panose="030F0702030302020204" pitchFamily="66" charset="0"/>
              </a:rPr>
              <a:t>ing</a:t>
            </a:r>
            <a:r>
              <a:rPr lang="en-US" sz="6600" dirty="0">
                <a:latin typeface="Comic Sans MS" panose="030F0702030302020204" pitchFamily="66" charset="0"/>
              </a:rPr>
              <a:t> – </a:t>
            </a:r>
            <a:r>
              <a:rPr lang="en-US" sz="5400" dirty="0">
                <a:latin typeface="Comic Sans MS" panose="030F0702030302020204" pitchFamily="66" charset="0"/>
              </a:rPr>
              <a:t>when you add </a:t>
            </a:r>
            <a:r>
              <a:rPr lang="en-US" sz="5400" dirty="0" err="1">
                <a:latin typeface="Comic Sans MS" panose="030F0702030302020204" pitchFamily="66" charset="0"/>
              </a:rPr>
              <a:t>ing</a:t>
            </a:r>
            <a:r>
              <a:rPr lang="en-US" sz="5400" dirty="0">
                <a:latin typeface="Comic Sans MS" panose="030F0702030302020204" pitchFamily="66" charset="0"/>
              </a:rPr>
              <a:t> to the end of a word it means it’s happening now.</a:t>
            </a:r>
          </a:p>
        </p:txBody>
      </p:sp>
      <p:pic>
        <p:nvPicPr>
          <p:cNvPr id="1026" name="Picture 2" descr="happy cute little kid girl jump on bed room">
            <a:extLst>
              <a:ext uri="{FF2B5EF4-FFF2-40B4-BE49-F238E27FC236}">
                <a16:creationId xmlns:a16="http://schemas.microsoft.com/office/drawing/2014/main" id="{1C080976-154C-4532-AEB8-0DA271DA2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732" y="1671965"/>
            <a:ext cx="3508536" cy="36254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904BFC-0D29-48A6-8B68-B605FC28DD40}"/>
              </a:ext>
            </a:extLst>
          </p:cNvPr>
          <p:cNvSpPr txBox="1"/>
          <p:nvPr/>
        </p:nvSpPr>
        <p:spPr>
          <a:xfrm>
            <a:off x="457200" y="5322476"/>
            <a:ext cx="8686800" cy="923330"/>
          </a:xfrm>
          <a:prstGeom prst="rect">
            <a:avLst/>
          </a:prstGeom>
          <a:noFill/>
        </p:spPr>
        <p:txBody>
          <a:bodyPr wrap="square" rtlCol="0">
            <a:spAutoFit/>
          </a:bodyPr>
          <a:lstStyle/>
          <a:p>
            <a:r>
              <a:rPr lang="en-US" sz="5400" dirty="0">
                <a:latin typeface="Comic Sans MS" panose="030F0702030302020204" pitchFamily="66" charset="0"/>
              </a:rPr>
              <a:t>I am jumping on my bed.</a:t>
            </a:r>
          </a:p>
        </p:txBody>
      </p:sp>
      <p:sp>
        <p:nvSpPr>
          <p:cNvPr id="15" name="TextBox 14">
            <a:extLst>
              <a:ext uri="{FF2B5EF4-FFF2-40B4-BE49-F238E27FC236}">
                <a16:creationId xmlns:a16="http://schemas.microsoft.com/office/drawing/2014/main" id="{356FF6CD-7D46-4482-8C3C-35CB47629B47}"/>
              </a:ext>
            </a:extLst>
          </p:cNvPr>
          <p:cNvSpPr txBox="1"/>
          <p:nvPr/>
        </p:nvSpPr>
        <p:spPr>
          <a:xfrm>
            <a:off x="477757" y="1817288"/>
            <a:ext cx="8686800" cy="4062651"/>
          </a:xfrm>
          <a:prstGeom prst="rect">
            <a:avLst/>
          </a:prstGeom>
          <a:noFill/>
        </p:spPr>
        <p:txBody>
          <a:bodyPr wrap="square" rtlCol="0">
            <a:spAutoFit/>
          </a:bodyPr>
          <a:lstStyle/>
          <a:p>
            <a:r>
              <a:rPr lang="en-US" sz="9600" dirty="0">
                <a:latin typeface="Comic Sans MS" panose="030F0702030302020204" pitchFamily="66" charset="0"/>
              </a:rPr>
              <a:t>ed</a:t>
            </a:r>
            <a:r>
              <a:rPr lang="en-US" sz="6600" dirty="0">
                <a:latin typeface="Comic Sans MS" panose="030F0702030302020204" pitchFamily="66" charset="0"/>
              </a:rPr>
              <a:t> – </a:t>
            </a:r>
            <a:r>
              <a:rPr lang="en-US" sz="5400" dirty="0">
                <a:latin typeface="Comic Sans MS" panose="030F0702030302020204" pitchFamily="66" charset="0"/>
              </a:rPr>
              <a:t>when you add ed to the end of a word it means it has already happened.</a:t>
            </a:r>
          </a:p>
        </p:txBody>
      </p:sp>
      <p:grpSp>
        <p:nvGrpSpPr>
          <p:cNvPr id="17" name="Group 16" descr="girl standing by bed with thought bubble of her jumping on the bed">
            <a:extLst>
              <a:ext uri="{FF2B5EF4-FFF2-40B4-BE49-F238E27FC236}">
                <a16:creationId xmlns:a16="http://schemas.microsoft.com/office/drawing/2014/main" id="{B2D1D47A-D035-4527-91B9-9A87952AF512}"/>
              </a:ext>
            </a:extLst>
          </p:cNvPr>
          <p:cNvGrpSpPr/>
          <p:nvPr/>
        </p:nvGrpSpPr>
        <p:grpSpPr>
          <a:xfrm>
            <a:off x="379494" y="1167332"/>
            <a:ext cx="5094816" cy="5436774"/>
            <a:chOff x="11407580" y="410123"/>
            <a:chExt cx="5094816" cy="5436774"/>
          </a:xfrm>
        </p:grpSpPr>
        <p:pic>
          <p:nvPicPr>
            <p:cNvPr id="1030" name="Picture 6">
              <a:extLst>
                <a:ext uri="{FF2B5EF4-FFF2-40B4-BE49-F238E27FC236}">
                  <a16:creationId xmlns:a16="http://schemas.microsoft.com/office/drawing/2014/main" id="{FCBE2B22-800E-4996-99F5-664C4FF05DB7}"/>
                </a:ext>
              </a:extLst>
            </p:cNvPr>
            <p:cNvPicPr>
              <a:picLocks noChangeAspect="1" noChangeArrowheads="1"/>
            </p:cNvPicPr>
            <p:nvPr/>
          </p:nvPicPr>
          <p:blipFill>
            <a:blip r:embed="rId5"/>
            <a:srcRect/>
            <a:stretch/>
          </p:blipFill>
          <p:spPr bwMode="auto">
            <a:xfrm>
              <a:off x="11407580" y="3059809"/>
              <a:ext cx="3716118" cy="2787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1F86860-4CB3-439F-A6F0-6FB37D8E5E0E}"/>
                </a:ext>
              </a:extLst>
            </p:cNvPr>
            <p:cNvGrpSpPr/>
            <p:nvPr/>
          </p:nvGrpSpPr>
          <p:grpSpPr>
            <a:xfrm>
              <a:off x="13265639" y="410123"/>
              <a:ext cx="3236757" cy="3231654"/>
              <a:chOff x="-4657726" y="711696"/>
              <a:chExt cx="3236757" cy="3231654"/>
            </a:xfrm>
          </p:grpSpPr>
          <p:pic>
            <p:nvPicPr>
              <p:cNvPr id="1028" name="Picture 4">
                <a:extLst>
                  <a:ext uri="{FF2B5EF4-FFF2-40B4-BE49-F238E27FC236}">
                    <a16:creationId xmlns:a16="http://schemas.microsoft.com/office/drawing/2014/main" id="{C8908D9B-5210-4FAF-B537-02FD785C85AF}"/>
                  </a:ext>
                </a:extLst>
              </p:cNvPr>
              <p:cNvPicPr>
                <a:picLocks noChangeAspect="1" noChangeArrowheads="1"/>
              </p:cNvPicPr>
              <p:nvPr/>
            </p:nvPicPr>
            <p:blipFill>
              <a:blip r:embed="rId6"/>
              <a:srcRect/>
              <a:stretch/>
            </p:blipFill>
            <p:spPr bwMode="auto">
              <a:xfrm>
                <a:off x="-4002087" y="1311575"/>
                <a:ext cx="1879564" cy="1879564"/>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FC045ACA-9F48-4976-8EE3-77EB183671C9}"/>
                  </a:ext>
                </a:extLst>
              </p:cNvPr>
              <p:cNvSpPr/>
              <p:nvPr/>
            </p:nvSpPr>
            <p:spPr>
              <a:xfrm rot="1287518">
                <a:off x="-4657726" y="711696"/>
                <a:ext cx="3236757" cy="3231654"/>
              </a:xfrm>
              <a:prstGeom prst="cloud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D969D986-60A3-4684-8502-D87C42B5A6E0}"/>
              </a:ext>
            </a:extLst>
          </p:cNvPr>
          <p:cNvSpPr txBox="1"/>
          <p:nvPr/>
        </p:nvSpPr>
        <p:spPr>
          <a:xfrm>
            <a:off x="4343400" y="4112621"/>
            <a:ext cx="4421106" cy="1754326"/>
          </a:xfrm>
          <a:prstGeom prst="rect">
            <a:avLst/>
          </a:prstGeom>
          <a:noFill/>
        </p:spPr>
        <p:txBody>
          <a:bodyPr wrap="square" rtlCol="0">
            <a:spAutoFit/>
          </a:bodyPr>
          <a:lstStyle/>
          <a:p>
            <a:r>
              <a:rPr lang="en-US" sz="5400" dirty="0">
                <a:latin typeface="Comic Sans MS" panose="030F0702030302020204" pitchFamily="66" charset="0"/>
              </a:rPr>
              <a:t>I jumped on my bed.</a:t>
            </a:r>
          </a:p>
        </p:txBody>
      </p:sp>
    </p:spTree>
    <p:custDataLst>
      <p:tags r:id="rId1"/>
    </p:custDataLst>
    <p:extLst>
      <p:ext uri="{BB962C8B-B14F-4D97-AF65-F5344CB8AC3E}">
        <p14:creationId xmlns:p14="http://schemas.microsoft.com/office/powerpoint/2010/main" val="25976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down)">
                                      <p:cBhvr>
                                        <p:cTn id="41" dur="500"/>
                                        <p:tgtEl>
                                          <p:spTgt spid="102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1026"/>
                                        </p:tgtEl>
                                      </p:cBhvr>
                                    </p:animEffect>
                                    <p:set>
                                      <p:cBhvr>
                                        <p:cTn id="49" dur="1" fill="hold">
                                          <p:stCondLst>
                                            <p:cond delay="499"/>
                                          </p:stCondLst>
                                        </p:cTn>
                                        <p:tgtEl>
                                          <p:spTgt spid="1026"/>
                                        </p:tgtEl>
                                        <p:attrNameLst>
                                          <p:attrName>style.visibility</p:attrName>
                                        </p:attrNameLst>
                                      </p:cBhvr>
                                      <p:to>
                                        <p:strVal val="hidden"/>
                                      </p:to>
                                    </p:set>
                                  </p:childTnLst>
                                </p:cTn>
                              </p:par>
                              <p:par>
                                <p:cTn id="50" presetID="22" presetClass="exit" presetSubtype="4" fill="hold" grpId="1" nodeType="withEffect">
                                  <p:stCondLst>
                                    <p:cond delay="0"/>
                                  </p:stCondLst>
                                  <p:childTnLst>
                                    <p:animEffect transition="out" filter="wipe(dow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15"/>
                                        </p:tgtEl>
                                        <p:attrNameLst>
                                          <p:attrName>ppt_w</p:attrName>
                                        </p:attrNameLst>
                                      </p:cBhvr>
                                      <p:tavLst>
                                        <p:tav tm="0">
                                          <p:val>
                                            <p:strVal val="ppt_w"/>
                                          </p:val>
                                        </p:tav>
                                        <p:tav tm="100000">
                                          <p:val>
                                            <p:fltVal val="0"/>
                                          </p:val>
                                        </p:tav>
                                      </p:tavLst>
                                    </p:anim>
                                    <p:anim calcmode="lin" valueType="num">
                                      <p:cBhvr>
                                        <p:cTn id="64" dur="500"/>
                                        <p:tgtEl>
                                          <p:spTgt spid="15"/>
                                        </p:tgtEl>
                                        <p:attrNameLst>
                                          <p:attrName>ppt_h</p:attrName>
                                        </p:attrNameLst>
                                      </p:cBhvr>
                                      <p:tavLst>
                                        <p:tav tm="0">
                                          <p:val>
                                            <p:strVal val="ppt_h"/>
                                          </p:val>
                                        </p:tav>
                                        <p:tav tm="100000">
                                          <p:val>
                                            <p:fltVal val="0"/>
                                          </p:val>
                                        </p:tav>
                                      </p:tavLst>
                                    </p:anim>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2" grpId="0"/>
      <p:bldP spid="12" grpId="1"/>
      <p:bldP spid="7" grpId="0"/>
      <p:bldP spid="7" grpId="1"/>
      <p:bldP spid="9" grpId="0"/>
      <p:bldP spid="9" grpId="1"/>
      <p:bldP spid="15" grpId="0"/>
      <p:bldP spid="15" grpId="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83326" y="163452"/>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Imagining ed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ing</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84DBC27-704C-4A1B-9E9F-F600EDA469AB}"/>
              </a:ext>
            </a:extLst>
          </p:cNvPr>
          <p:cNvPicPr>
            <a:picLocks noChangeAspect="1" noChangeArrowheads="1"/>
          </p:cNvPicPr>
          <p:nvPr/>
        </p:nvPicPr>
        <p:blipFill>
          <a:blip r:embed="rId4"/>
          <a:srcRect/>
          <a:stretch/>
        </p:blipFill>
        <p:spPr bwMode="auto">
          <a:xfrm>
            <a:off x="1116522" y="1242919"/>
            <a:ext cx="2642972" cy="34923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D5F00-D4F2-46EE-B089-C0D57455CF43}"/>
              </a:ext>
            </a:extLst>
          </p:cNvPr>
          <p:cNvSpPr txBox="1"/>
          <p:nvPr/>
        </p:nvSpPr>
        <p:spPr>
          <a:xfrm>
            <a:off x="457200" y="4912883"/>
            <a:ext cx="7929154" cy="1569660"/>
          </a:xfrm>
          <a:prstGeom prst="rect">
            <a:avLst/>
          </a:prstGeom>
          <a:noFill/>
        </p:spPr>
        <p:txBody>
          <a:bodyPr wrap="square" rtlCol="0">
            <a:spAutoFit/>
          </a:bodyPr>
          <a:lstStyle/>
          <a:p>
            <a:r>
              <a:rPr lang="en-US" sz="4800" dirty="0">
                <a:latin typeface="Comic Sans MS" panose="030F0702030302020204" pitchFamily="66" charset="0"/>
              </a:rPr>
              <a:t>Johnny _______ his mom sweep the floor.</a:t>
            </a:r>
          </a:p>
        </p:txBody>
      </p:sp>
      <p:sp>
        <p:nvSpPr>
          <p:cNvPr id="7" name="TextBox 6">
            <a:extLst>
              <a:ext uri="{FF2B5EF4-FFF2-40B4-BE49-F238E27FC236}">
                <a16:creationId xmlns:a16="http://schemas.microsoft.com/office/drawing/2014/main" id="{FC7B9780-9DF2-4074-9313-91581B45A981}"/>
              </a:ext>
            </a:extLst>
          </p:cNvPr>
          <p:cNvSpPr txBox="1"/>
          <p:nvPr/>
        </p:nvSpPr>
        <p:spPr>
          <a:xfrm>
            <a:off x="4572000" y="1648229"/>
            <a:ext cx="4114800"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helping</a:t>
            </a:r>
          </a:p>
        </p:txBody>
      </p:sp>
      <p:sp>
        <p:nvSpPr>
          <p:cNvPr id="45" name="TextBox 44">
            <a:extLst>
              <a:ext uri="{FF2B5EF4-FFF2-40B4-BE49-F238E27FC236}">
                <a16:creationId xmlns:a16="http://schemas.microsoft.com/office/drawing/2014/main" id="{9F182214-7EF6-4BF5-8F84-5D5147F98225}"/>
              </a:ext>
            </a:extLst>
          </p:cNvPr>
          <p:cNvSpPr txBox="1"/>
          <p:nvPr/>
        </p:nvSpPr>
        <p:spPr>
          <a:xfrm>
            <a:off x="4604656" y="2971668"/>
            <a:ext cx="4114800" cy="1323439"/>
          </a:xfrm>
          <a:prstGeom prst="rect">
            <a:avLst/>
          </a:prstGeom>
          <a:noFill/>
        </p:spPr>
        <p:txBody>
          <a:bodyPr wrap="square" rtlCol="0">
            <a:spAutoFit/>
          </a:bodyPr>
          <a:lstStyle/>
          <a:p>
            <a:r>
              <a:rPr lang="en-US" sz="8000" dirty="0">
                <a:solidFill>
                  <a:srgbClr val="00B050"/>
                </a:solidFill>
                <a:latin typeface="Comic Sans MS" panose="030F0702030302020204" pitchFamily="66" charset="0"/>
              </a:rPr>
              <a:t>helped</a:t>
            </a:r>
          </a:p>
        </p:txBody>
      </p:sp>
      <p:sp>
        <p:nvSpPr>
          <p:cNvPr id="46" name="TextBox 45">
            <a:extLst>
              <a:ext uri="{FF2B5EF4-FFF2-40B4-BE49-F238E27FC236}">
                <a16:creationId xmlns:a16="http://schemas.microsoft.com/office/drawing/2014/main" id="{94C01D02-9253-4DA3-966E-53BEF58222D6}"/>
              </a:ext>
            </a:extLst>
          </p:cNvPr>
          <p:cNvSpPr txBox="1"/>
          <p:nvPr/>
        </p:nvSpPr>
        <p:spPr>
          <a:xfrm>
            <a:off x="2991393" y="4866716"/>
            <a:ext cx="4114800" cy="830997"/>
          </a:xfrm>
          <a:prstGeom prst="rect">
            <a:avLst/>
          </a:prstGeom>
          <a:noFill/>
        </p:spPr>
        <p:txBody>
          <a:bodyPr wrap="square" rtlCol="0">
            <a:spAutoFit/>
          </a:bodyPr>
          <a:lstStyle/>
          <a:p>
            <a:r>
              <a:rPr lang="en-US" sz="4800" dirty="0">
                <a:solidFill>
                  <a:srgbClr val="00B050"/>
                </a:solidFill>
                <a:latin typeface="Comic Sans MS" panose="030F0702030302020204" pitchFamily="66" charset="0"/>
              </a:rPr>
              <a:t>helped</a:t>
            </a:r>
          </a:p>
        </p:txBody>
      </p:sp>
    </p:spTree>
    <p:custDataLst>
      <p:tags r:id="rId1"/>
    </p:custDataLst>
    <p:extLst>
      <p:ext uri="{BB962C8B-B14F-4D97-AF65-F5344CB8AC3E}">
        <p14:creationId xmlns:p14="http://schemas.microsoft.com/office/powerpoint/2010/main" val="24492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83326" y="163452"/>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Hoped for ed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ing</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84DBC27-704C-4A1B-9E9F-F600EDA469AB}"/>
              </a:ext>
            </a:extLst>
          </p:cNvPr>
          <p:cNvPicPr>
            <a:picLocks noChangeAspect="1" noChangeArrowheads="1"/>
          </p:cNvPicPr>
          <p:nvPr/>
        </p:nvPicPr>
        <p:blipFill>
          <a:blip r:embed="rId4"/>
          <a:srcRect/>
          <a:stretch/>
        </p:blipFill>
        <p:spPr bwMode="auto">
          <a:xfrm>
            <a:off x="1009402" y="1820504"/>
            <a:ext cx="2857210" cy="23371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D5F00-D4F2-46EE-B089-C0D57455CF43}"/>
              </a:ext>
            </a:extLst>
          </p:cNvPr>
          <p:cNvSpPr txBox="1"/>
          <p:nvPr/>
        </p:nvSpPr>
        <p:spPr>
          <a:xfrm>
            <a:off x="102932" y="4650714"/>
            <a:ext cx="8583867" cy="1569660"/>
          </a:xfrm>
          <a:prstGeom prst="rect">
            <a:avLst/>
          </a:prstGeom>
          <a:noFill/>
        </p:spPr>
        <p:txBody>
          <a:bodyPr wrap="square" rtlCol="0">
            <a:spAutoFit/>
          </a:bodyPr>
          <a:lstStyle/>
          <a:p>
            <a:r>
              <a:rPr lang="en-US" sz="4800" dirty="0">
                <a:latin typeface="Comic Sans MS" panose="030F0702030302020204" pitchFamily="66" charset="0"/>
              </a:rPr>
              <a:t>Jaxon went ______ with his dad.</a:t>
            </a:r>
          </a:p>
        </p:txBody>
      </p:sp>
      <p:sp>
        <p:nvSpPr>
          <p:cNvPr id="7" name="TextBox 6">
            <a:extLst>
              <a:ext uri="{FF2B5EF4-FFF2-40B4-BE49-F238E27FC236}">
                <a16:creationId xmlns:a16="http://schemas.microsoft.com/office/drawing/2014/main" id="{FC7B9780-9DF2-4074-9313-91581B45A981}"/>
              </a:ext>
            </a:extLst>
          </p:cNvPr>
          <p:cNvSpPr txBox="1"/>
          <p:nvPr/>
        </p:nvSpPr>
        <p:spPr>
          <a:xfrm>
            <a:off x="4572000" y="1648229"/>
            <a:ext cx="4114800"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fishing</a:t>
            </a:r>
          </a:p>
        </p:txBody>
      </p:sp>
      <p:sp>
        <p:nvSpPr>
          <p:cNvPr id="45" name="TextBox 44">
            <a:extLst>
              <a:ext uri="{FF2B5EF4-FFF2-40B4-BE49-F238E27FC236}">
                <a16:creationId xmlns:a16="http://schemas.microsoft.com/office/drawing/2014/main" id="{9F182214-7EF6-4BF5-8F84-5D5147F98225}"/>
              </a:ext>
            </a:extLst>
          </p:cNvPr>
          <p:cNvSpPr txBox="1"/>
          <p:nvPr/>
        </p:nvSpPr>
        <p:spPr>
          <a:xfrm>
            <a:off x="4604656" y="2971668"/>
            <a:ext cx="4114800" cy="1323439"/>
          </a:xfrm>
          <a:prstGeom prst="rect">
            <a:avLst/>
          </a:prstGeom>
          <a:noFill/>
        </p:spPr>
        <p:txBody>
          <a:bodyPr wrap="square" rtlCol="0">
            <a:spAutoFit/>
          </a:bodyPr>
          <a:lstStyle/>
          <a:p>
            <a:r>
              <a:rPr lang="en-US" sz="8000" dirty="0">
                <a:solidFill>
                  <a:srgbClr val="00B050"/>
                </a:solidFill>
                <a:latin typeface="Comic Sans MS" panose="030F0702030302020204" pitchFamily="66" charset="0"/>
              </a:rPr>
              <a:t>fished</a:t>
            </a:r>
          </a:p>
        </p:txBody>
      </p:sp>
      <p:sp>
        <p:nvSpPr>
          <p:cNvPr id="46" name="TextBox 45">
            <a:extLst>
              <a:ext uri="{FF2B5EF4-FFF2-40B4-BE49-F238E27FC236}">
                <a16:creationId xmlns:a16="http://schemas.microsoft.com/office/drawing/2014/main" id="{94C01D02-9253-4DA3-966E-53BEF58222D6}"/>
              </a:ext>
            </a:extLst>
          </p:cNvPr>
          <p:cNvSpPr txBox="1"/>
          <p:nvPr/>
        </p:nvSpPr>
        <p:spPr>
          <a:xfrm>
            <a:off x="3752431" y="4631921"/>
            <a:ext cx="4114800" cy="830997"/>
          </a:xfrm>
          <a:prstGeom prst="rect">
            <a:avLst/>
          </a:prstGeom>
          <a:noFill/>
        </p:spPr>
        <p:txBody>
          <a:bodyPr wrap="square" rtlCol="0">
            <a:spAutoFit/>
          </a:bodyPr>
          <a:lstStyle/>
          <a:p>
            <a:r>
              <a:rPr lang="en-US" sz="4800" dirty="0">
                <a:solidFill>
                  <a:srgbClr val="0070C0"/>
                </a:solidFill>
                <a:latin typeface="Comic Sans MS" panose="030F0702030302020204" pitchFamily="66" charset="0"/>
              </a:rPr>
              <a:t>fishing</a:t>
            </a:r>
          </a:p>
        </p:txBody>
      </p:sp>
    </p:spTree>
    <p:custDataLst>
      <p:tags r:id="rId1"/>
    </p:custDataLst>
    <p:extLst>
      <p:ext uri="{BB962C8B-B14F-4D97-AF65-F5344CB8AC3E}">
        <p14:creationId xmlns:p14="http://schemas.microsoft.com/office/powerpoint/2010/main" val="15808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83326" y="163452"/>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Dreaming of ed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ing</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84DBC27-704C-4A1B-9E9F-F600EDA469AB}"/>
              </a:ext>
            </a:extLst>
          </p:cNvPr>
          <p:cNvPicPr>
            <a:picLocks noChangeAspect="1" noChangeArrowheads="1"/>
          </p:cNvPicPr>
          <p:nvPr/>
        </p:nvPicPr>
        <p:blipFill>
          <a:blip r:embed="rId4"/>
          <a:srcRect/>
          <a:stretch/>
        </p:blipFill>
        <p:spPr bwMode="auto">
          <a:xfrm>
            <a:off x="748153" y="1818878"/>
            <a:ext cx="3379710" cy="23404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D5F00-D4F2-46EE-B089-C0D57455CF43}"/>
              </a:ext>
            </a:extLst>
          </p:cNvPr>
          <p:cNvSpPr txBox="1"/>
          <p:nvPr/>
        </p:nvSpPr>
        <p:spPr>
          <a:xfrm>
            <a:off x="457200" y="4912883"/>
            <a:ext cx="7929154" cy="1569660"/>
          </a:xfrm>
          <a:prstGeom prst="rect">
            <a:avLst/>
          </a:prstGeom>
          <a:noFill/>
        </p:spPr>
        <p:txBody>
          <a:bodyPr wrap="square" rtlCol="0">
            <a:spAutoFit/>
          </a:bodyPr>
          <a:lstStyle/>
          <a:p>
            <a:r>
              <a:rPr lang="en-US" sz="4800" dirty="0">
                <a:latin typeface="Comic Sans MS" panose="030F0702030302020204" pitchFamily="66" charset="0"/>
              </a:rPr>
              <a:t>The ice cube ______ down to water.</a:t>
            </a:r>
          </a:p>
        </p:txBody>
      </p:sp>
      <p:sp>
        <p:nvSpPr>
          <p:cNvPr id="7" name="TextBox 6">
            <a:extLst>
              <a:ext uri="{FF2B5EF4-FFF2-40B4-BE49-F238E27FC236}">
                <a16:creationId xmlns:a16="http://schemas.microsoft.com/office/drawing/2014/main" id="{FC7B9780-9DF2-4074-9313-91581B45A981}"/>
              </a:ext>
            </a:extLst>
          </p:cNvPr>
          <p:cNvSpPr txBox="1"/>
          <p:nvPr/>
        </p:nvSpPr>
        <p:spPr>
          <a:xfrm>
            <a:off x="4572000" y="1648229"/>
            <a:ext cx="4114800"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melting</a:t>
            </a:r>
          </a:p>
        </p:txBody>
      </p:sp>
      <p:sp>
        <p:nvSpPr>
          <p:cNvPr id="45" name="TextBox 44">
            <a:extLst>
              <a:ext uri="{FF2B5EF4-FFF2-40B4-BE49-F238E27FC236}">
                <a16:creationId xmlns:a16="http://schemas.microsoft.com/office/drawing/2014/main" id="{9F182214-7EF6-4BF5-8F84-5D5147F98225}"/>
              </a:ext>
            </a:extLst>
          </p:cNvPr>
          <p:cNvSpPr txBox="1"/>
          <p:nvPr/>
        </p:nvSpPr>
        <p:spPr>
          <a:xfrm>
            <a:off x="4604656" y="2971668"/>
            <a:ext cx="4114800" cy="1323439"/>
          </a:xfrm>
          <a:prstGeom prst="rect">
            <a:avLst/>
          </a:prstGeom>
          <a:noFill/>
        </p:spPr>
        <p:txBody>
          <a:bodyPr wrap="square" rtlCol="0">
            <a:spAutoFit/>
          </a:bodyPr>
          <a:lstStyle/>
          <a:p>
            <a:r>
              <a:rPr lang="en-US" sz="8000" dirty="0">
                <a:solidFill>
                  <a:srgbClr val="00B050"/>
                </a:solidFill>
                <a:latin typeface="Comic Sans MS" panose="030F0702030302020204" pitchFamily="66" charset="0"/>
              </a:rPr>
              <a:t>melted</a:t>
            </a:r>
          </a:p>
        </p:txBody>
      </p:sp>
      <p:sp>
        <p:nvSpPr>
          <p:cNvPr id="46" name="TextBox 45">
            <a:extLst>
              <a:ext uri="{FF2B5EF4-FFF2-40B4-BE49-F238E27FC236}">
                <a16:creationId xmlns:a16="http://schemas.microsoft.com/office/drawing/2014/main" id="{94C01D02-9253-4DA3-966E-53BEF58222D6}"/>
              </a:ext>
            </a:extLst>
          </p:cNvPr>
          <p:cNvSpPr txBox="1"/>
          <p:nvPr/>
        </p:nvSpPr>
        <p:spPr>
          <a:xfrm>
            <a:off x="4271554" y="4866716"/>
            <a:ext cx="4114800" cy="830997"/>
          </a:xfrm>
          <a:prstGeom prst="rect">
            <a:avLst/>
          </a:prstGeom>
          <a:noFill/>
        </p:spPr>
        <p:txBody>
          <a:bodyPr wrap="square" rtlCol="0">
            <a:spAutoFit/>
          </a:bodyPr>
          <a:lstStyle/>
          <a:p>
            <a:r>
              <a:rPr lang="en-US" sz="4800" dirty="0">
                <a:solidFill>
                  <a:srgbClr val="0070C0"/>
                </a:solidFill>
                <a:latin typeface="Comic Sans MS" panose="030F0702030302020204" pitchFamily="66" charset="0"/>
              </a:rPr>
              <a:t>melted</a:t>
            </a:r>
          </a:p>
        </p:txBody>
      </p:sp>
    </p:spTree>
    <p:custDataLst>
      <p:tags r:id="rId1"/>
    </p:custDataLst>
    <p:extLst>
      <p:ext uri="{BB962C8B-B14F-4D97-AF65-F5344CB8AC3E}">
        <p14:creationId xmlns:p14="http://schemas.microsoft.com/office/powerpoint/2010/main" val="281206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83326" y="163452"/>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Visualize ed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ing</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84DBC27-704C-4A1B-9E9F-F600EDA469AB}"/>
              </a:ext>
            </a:extLst>
          </p:cNvPr>
          <p:cNvPicPr>
            <a:picLocks noChangeAspect="1" noChangeArrowheads="1"/>
          </p:cNvPicPr>
          <p:nvPr/>
        </p:nvPicPr>
        <p:blipFill>
          <a:blip r:embed="rId4"/>
          <a:srcRect/>
          <a:stretch/>
        </p:blipFill>
        <p:spPr bwMode="auto">
          <a:xfrm>
            <a:off x="748153" y="1828735"/>
            <a:ext cx="3379710" cy="23207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D5F00-D4F2-46EE-B089-C0D57455CF43}"/>
              </a:ext>
            </a:extLst>
          </p:cNvPr>
          <p:cNvSpPr txBox="1"/>
          <p:nvPr/>
        </p:nvSpPr>
        <p:spPr>
          <a:xfrm>
            <a:off x="457200" y="4912883"/>
            <a:ext cx="7929154" cy="1569660"/>
          </a:xfrm>
          <a:prstGeom prst="rect">
            <a:avLst/>
          </a:prstGeom>
          <a:noFill/>
        </p:spPr>
        <p:txBody>
          <a:bodyPr wrap="square" rtlCol="0">
            <a:spAutoFit/>
          </a:bodyPr>
          <a:lstStyle/>
          <a:p>
            <a:r>
              <a:rPr lang="en-US" sz="4800" dirty="0">
                <a:latin typeface="Comic Sans MS" panose="030F0702030302020204" pitchFamily="66" charset="0"/>
              </a:rPr>
              <a:t>Luna is _______ rope with her friends.</a:t>
            </a:r>
          </a:p>
        </p:txBody>
      </p:sp>
      <p:sp>
        <p:nvSpPr>
          <p:cNvPr id="7" name="TextBox 6">
            <a:extLst>
              <a:ext uri="{FF2B5EF4-FFF2-40B4-BE49-F238E27FC236}">
                <a16:creationId xmlns:a16="http://schemas.microsoft.com/office/drawing/2014/main" id="{FC7B9780-9DF2-4074-9313-91581B45A981}"/>
              </a:ext>
            </a:extLst>
          </p:cNvPr>
          <p:cNvSpPr txBox="1"/>
          <p:nvPr/>
        </p:nvSpPr>
        <p:spPr>
          <a:xfrm>
            <a:off x="4572000" y="1648229"/>
            <a:ext cx="4114800"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jumping</a:t>
            </a:r>
          </a:p>
        </p:txBody>
      </p:sp>
      <p:sp>
        <p:nvSpPr>
          <p:cNvPr id="45" name="TextBox 44">
            <a:extLst>
              <a:ext uri="{FF2B5EF4-FFF2-40B4-BE49-F238E27FC236}">
                <a16:creationId xmlns:a16="http://schemas.microsoft.com/office/drawing/2014/main" id="{9F182214-7EF6-4BF5-8F84-5D5147F98225}"/>
              </a:ext>
            </a:extLst>
          </p:cNvPr>
          <p:cNvSpPr txBox="1"/>
          <p:nvPr/>
        </p:nvSpPr>
        <p:spPr>
          <a:xfrm>
            <a:off x="4604656" y="2971668"/>
            <a:ext cx="4114800" cy="1323439"/>
          </a:xfrm>
          <a:prstGeom prst="rect">
            <a:avLst/>
          </a:prstGeom>
          <a:noFill/>
        </p:spPr>
        <p:txBody>
          <a:bodyPr wrap="square" rtlCol="0">
            <a:spAutoFit/>
          </a:bodyPr>
          <a:lstStyle/>
          <a:p>
            <a:r>
              <a:rPr lang="en-US" sz="8000" dirty="0">
                <a:solidFill>
                  <a:srgbClr val="00B050"/>
                </a:solidFill>
                <a:latin typeface="Comic Sans MS" panose="030F0702030302020204" pitchFamily="66" charset="0"/>
              </a:rPr>
              <a:t>jumped</a:t>
            </a:r>
          </a:p>
        </p:txBody>
      </p:sp>
      <p:sp>
        <p:nvSpPr>
          <p:cNvPr id="46" name="TextBox 45">
            <a:extLst>
              <a:ext uri="{FF2B5EF4-FFF2-40B4-BE49-F238E27FC236}">
                <a16:creationId xmlns:a16="http://schemas.microsoft.com/office/drawing/2014/main" id="{94C01D02-9253-4DA3-966E-53BEF58222D6}"/>
              </a:ext>
            </a:extLst>
          </p:cNvPr>
          <p:cNvSpPr txBox="1"/>
          <p:nvPr/>
        </p:nvSpPr>
        <p:spPr>
          <a:xfrm>
            <a:off x="2782388" y="4866716"/>
            <a:ext cx="4114800" cy="830997"/>
          </a:xfrm>
          <a:prstGeom prst="rect">
            <a:avLst/>
          </a:prstGeom>
          <a:noFill/>
        </p:spPr>
        <p:txBody>
          <a:bodyPr wrap="square" rtlCol="0">
            <a:spAutoFit/>
          </a:bodyPr>
          <a:lstStyle/>
          <a:p>
            <a:r>
              <a:rPr lang="en-US" sz="4800" dirty="0">
                <a:solidFill>
                  <a:srgbClr val="0070C0"/>
                </a:solidFill>
                <a:latin typeface="Comic Sans MS" panose="030F0702030302020204" pitchFamily="66" charset="0"/>
              </a:rPr>
              <a:t>jumping</a:t>
            </a:r>
          </a:p>
        </p:txBody>
      </p:sp>
    </p:spTree>
    <p:custDataLst>
      <p:tags r:id="rId1"/>
    </p:custDataLst>
    <p:extLst>
      <p:ext uri="{BB962C8B-B14F-4D97-AF65-F5344CB8AC3E}">
        <p14:creationId xmlns:p14="http://schemas.microsoft.com/office/powerpoint/2010/main" val="22366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latin typeface="Comic Sans MS" panose="030F0702030302020204" pitchFamily="66" charset="0"/>
                <a:ea typeface="Calibri" panose="020F0502020204030204" pitchFamily="34" charset="0"/>
                <a:cs typeface="Calibri" panose="020F0502020204030204" pitchFamily="34" charset="0"/>
              </a:rPr>
              <a:t>Surprising Sight Word Review</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04ABEE5-A0C4-4787-B264-7C171C26C722}"/>
              </a:ext>
            </a:extLst>
          </p:cNvPr>
          <p:cNvSpPr txBox="1"/>
          <p:nvPr/>
        </p:nvSpPr>
        <p:spPr>
          <a:xfrm>
            <a:off x="992778" y="1652653"/>
            <a:ext cx="3624146" cy="1569660"/>
          </a:xfrm>
          <a:prstGeom prst="rect">
            <a:avLst/>
          </a:prstGeom>
          <a:noFill/>
        </p:spPr>
        <p:txBody>
          <a:bodyPr wrap="square" rtlCol="0">
            <a:spAutoFit/>
          </a:bodyPr>
          <a:lstStyle/>
          <a:p>
            <a:r>
              <a:rPr lang="en-US" sz="9600" dirty="0">
                <a:latin typeface="Comic Sans MS" panose="030F0702030302020204" pitchFamily="66" charset="0"/>
              </a:rPr>
              <a:t>read</a:t>
            </a:r>
          </a:p>
        </p:txBody>
      </p:sp>
      <p:sp>
        <p:nvSpPr>
          <p:cNvPr id="5" name="TextBox 4">
            <a:extLst>
              <a:ext uri="{FF2B5EF4-FFF2-40B4-BE49-F238E27FC236}">
                <a16:creationId xmlns:a16="http://schemas.microsoft.com/office/drawing/2014/main" id="{6DA12F86-56F3-4846-994C-5117A2B77573}"/>
              </a:ext>
            </a:extLst>
          </p:cNvPr>
          <p:cNvSpPr txBox="1"/>
          <p:nvPr/>
        </p:nvSpPr>
        <p:spPr>
          <a:xfrm>
            <a:off x="852558" y="4918919"/>
            <a:ext cx="3624146" cy="1569660"/>
          </a:xfrm>
          <a:prstGeom prst="rect">
            <a:avLst/>
          </a:prstGeom>
          <a:noFill/>
        </p:spPr>
        <p:txBody>
          <a:bodyPr wrap="square" rtlCol="0">
            <a:spAutoFit/>
          </a:bodyPr>
          <a:lstStyle/>
          <a:p>
            <a:r>
              <a:rPr lang="en-US" sz="9600" dirty="0">
                <a:latin typeface="Comic Sans MS" panose="030F0702030302020204" pitchFamily="66" charset="0"/>
              </a:rPr>
              <a:t>does</a:t>
            </a:r>
          </a:p>
        </p:txBody>
      </p:sp>
      <p:sp>
        <p:nvSpPr>
          <p:cNvPr id="6" name="TextBox 5">
            <a:extLst>
              <a:ext uri="{FF2B5EF4-FFF2-40B4-BE49-F238E27FC236}">
                <a16:creationId xmlns:a16="http://schemas.microsoft.com/office/drawing/2014/main" id="{B8CF860A-BB47-44A1-9902-8BB70E73F886}"/>
              </a:ext>
            </a:extLst>
          </p:cNvPr>
          <p:cNvSpPr txBox="1"/>
          <p:nvPr/>
        </p:nvSpPr>
        <p:spPr>
          <a:xfrm>
            <a:off x="5292955" y="1652653"/>
            <a:ext cx="3624146" cy="1569660"/>
          </a:xfrm>
          <a:prstGeom prst="rect">
            <a:avLst/>
          </a:prstGeom>
          <a:noFill/>
        </p:spPr>
        <p:txBody>
          <a:bodyPr wrap="square" rtlCol="0">
            <a:spAutoFit/>
          </a:bodyPr>
          <a:lstStyle/>
          <a:p>
            <a:r>
              <a:rPr lang="en-US" sz="9600" dirty="0">
                <a:latin typeface="Comic Sans MS" panose="030F0702030302020204" pitchFamily="66" charset="0"/>
              </a:rPr>
              <a:t>wish</a:t>
            </a:r>
          </a:p>
        </p:txBody>
      </p:sp>
      <p:sp>
        <p:nvSpPr>
          <p:cNvPr id="7" name="TextBox 6">
            <a:extLst>
              <a:ext uri="{FF2B5EF4-FFF2-40B4-BE49-F238E27FC236}">
                <a16:creationId xmlns:a16="http://schemas.microsoft.com/office/drawing/2014/main" id="{20CF09A5-0A72-4814-89ED-091D92CF0051}"/>
              </a:ext>
            </a:extLst>
          </p:cNvPr>
          <p:cNvSpPr txBox="1"/>
          <p:nvPr/>
        </p:nvSpPr>
        <p:spPr>
          <a:xfrm>
            <a:off x="1848379" y="3191511"/>
            <a:ext cx="5256649" cy="1569660"/>
          </a:xfrm>
          <a:prstGeom prst="rect">
            <a:avLst/>
          </a:prstGeom>
          <a:noFill/>
        </p:spPr>
        <p:txBody>
          <a:bodyPr wrap="square" rtlCol="0">
            <a:spAutoFit/>
          </a:bodyPr>
          <a:lstStyle/>
          <a:p>
            <a:r>
              <a:rPr lang="en-US" sz="9600" dirty="0">
                <a:latin typeface="Comic Sans MS" panose="030F0702030302020204" pitchFamily="66" charset="0"/>
              </a:rPr>
              <a:t>together</a:t>
            </a:r>
          </a:p>
        </p:txBody>
      </p:sp>
      <p:sp>
        <p:nvSpPr>
          <p:cNvPr id="8" name="TextBox 7">
            <a:extLst>
              <a:ext uri="{FF2B5EF4-FFF2-40B4-BE49-F238E27FC236}">
                <a16:creationId xmlns:a16="http://schemas.microsoft.com/office/drawing/2014/main" id="{8F8EBFF5-B296-4534-8D83-D97C81310A11}"/>
              </a:ext>
            </a:extLst>
          </p:cNvPr>
          <p:cNvSpPr txBox="1"/>
          <p:nvPr/>
        </p:nvSpPr>
        <p:spPr>
          <a:xfrm>
            <a:off x="4843773" y="4809243"/>
            <a:ext cx="4903695" cy="1569660"/>
          </a:xfrm>
          <a:prstGeom prst="rect">
            <a:avLst/>
          </a:prstGeom>
          <a:noFill/>
        </p:spPr>
        <p:txBody>
          <a:bodyPr wrap="square" rtlCol="0">
            <a:spAutoFit/>
          </a:bodyPr>
          <a:lstStyle/>
          <a:p>
            <a:r>
              <a:rPr lang="en-US" sz="9600" dirty="0">
                <a:latin typeface="Comic Sans MS" panose="030F0702030302020204" pitchFamily="66" charset="0"/>
              </a:rPr>
              <a:t>never</a:t>
            </a:r>
          </a:p>
        </p:txBody>
      </p:sp>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1" nodeType="click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latin typeface="Comic Sans MS" panose="030F0702030302020204" pitchFamily="66" charset="0"/>
                <a:ea typeface="Calibri" panose="020F0502020204030204" pitchFamily="34" charset="0"/>
                <a:cs typeface="Calibri" panose="020F0502020204030204" pitchFamily="34" charset="0"/>
              </a:rPr>
              <a:t>Celebrating Sight Words Practice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04ABEE5-A0C4-4787-B264-7C171C26C722}"/>
              </a:ext>
            </a:extLst>
          </p:cNvPr>
          <p:cNvSpPr txBox="1"/>
          <p:nvPr/>
        </p:nvSpPr>
        <p:spPr>
          <a:xfrm>
            <a:off x="992778" y="1652653"/>
            <a:ext cx="3624146" cy="1569660"/>
          </a:xfrm>
          <a:prstGeom prst="rect">
            <a:avLst/>
          </a:prstGeom>
          <a:noFill/>
        </p:spPr>
        <p:txBody>
          <a:bodyPr wrap="square" rtlCol="0">
            <a:spAutoFit/>
          </a:bodyPr>
          <a:lstStyle/>
          <a:p>
            <a:r>
              <a:rPr lang="en-US" sz="9600" dirty="0">
                <a:latin typeface="Comic Sans MS" panose="030F0702030302020204" pitchFamily="66" charset="0"/>
              </a:rPr>
              <a:t>read</a:t>
            </a:r>
          </a:p>
        </p:txBody>
      </p:sp>
      <p:sp>
        <p:nvSpPr>
          <p:cNvPr id="5" name="TextBox 4">
            <a:extLst>
              <a:ext uri="{FF2B5EF4-FFF2-40B4-BE49-F238E27FC236}">
                <a16:creationId xmlns:a16="http://schemas.microsoft.com/office/drawing/2014/main" id="{6DA12F86-56F3-4846-994C-5117A2B77573}"/>
              </a:ext>
            </a:extLst>
          </p:cNvPr>
          <p:cNvSpPr txBox="1"/>
          <p:nvPr/>
        </p:nvSpPr>
        <p:spPr>
          <a:xfrm>
            <a:off x="852558" y="4918919"/>
            <a:ext cx="3624146" cy="1569660"/>
          </a:xfrm>
          <a:prstGeom prst="rect">
            <a:avLst/>
          </a:prstGeom>
          <a:noFill/>
        </p:spPr>
        <p:txBody>
          <a:bodyPr wrap="square" rtlCol="0">
            <a:spAutoFit/>
          </a:bodyPr>
          <a:lstStyle/>
          <a:p>
            <a:r>
              <a:rPr lang="en-US" sz="9600" dirty="0">
                <a:latin typeface="Comic Sans MS" panose="030F0702030302020204" pitchFamily="66" charset="0"/>
              </a:rPr>
              <a:t>does</a:t>
            </a:r>
          </a:p>
        </p:txBody>
      </p:sp>
      <p:sp>
        <p:nvSpPr>
          <p:cNvPr id="6" name="TextBox 5">
            <a:extLst>
              <a:ext uri="{FF2B5EF4-FFF2-40B4-BE49-F238E27FC236}">
                <a16:creationId xmlns:a16="http://schemas.microsoft.com/office/drawing/2014/main" id="{B8CF860A-BB47-44A1-9902-8BB70E73F886}"/>
              </a:ext>
            </a:extLst>
          </p:cNvPr>
          <p:cNvSpPr txBox="1"/>
          <p:nvPr/>
        </p:nvSpPr>
        <p:spPr>
          <a:xfrm>
            <a:off x="5292955" y="1652653"/>
            <a:ext cx="3624146" cy="1569660"/>
          </a:xfrm>
          <a:prstGeom prst="rect">
            <a:avLst/>
          </a:prstGeom>
          <a:noFill/>
        </p:spPr>
        <p:txBody>
          <a:bodyPr wrap="square" rtlCol="0">
            <a:spAutoFit/>
          </a:bodyPr>
          <a:lstStyle/>
          <a:p>
            <a:r>
              <a:rPr lang="en-US" sz="9600" dirty="0">
                <a:latin typeface="Comic Sans MS" panose="030F0702030302020204" pitchFamily="66" charset="0"/>
              </a:rPr>
              <a:t>wish</a:t>
            </a:r>
          </a:p>
        </p:txBody>
      </p:sp>
      <p:sp>
        <p:nvSpPr>
          <p:cNvPr id="7" name="TextBox 6">
            <a:extLst>
              <a:ext uri="{FF2B5EF4-FFF2-40B4-BE49-F238E27FC236}">
                <a16:creationId xmlns:a16="http://schemas.microsoft.com/office/drawing/2014/main" id="{20CF09A5-0A72-4814-89ED-091D92CF0051}"/>
              </a:ext>
            </a:extLst>
          </p:cNvPr>
          <p:cNvSpPr txBox="1"/>
          <p:nvPr/>
        </p:nvSpPr>
        <p:spPr>
          <a:xfrm>
            <a:off x="1848379" y="3191511"/>
            <a:ext cx="5256649" cy="1569660"/>
          </a:xfrm>
          <a:prstGeom prst="rect">
            <a:avLst/>
          </a:prstGeom>
          <a:noFill/>
        </p:spPr>
        <p:txBody>
          <a:bodyPr wrap="square" rtlCol="0">
            <a:spAutoFit/>
          </a:bodyPr>
          <a:lstStyle/>
          <a:p>
            <a:r>
              <a:rPr lang="en-US" sz="9600" dirty="0">
                <a:latin typeface="Comic Sans MS" panose="030F0702030302020204" pitchFamily="66" charset="0"/>
              </a:rPr>
              <a:t>together</a:t>
            </a:r>
          </a:p>
        </p:txBody>
      </p:sp>
      <p:sp>
        <p:nvSpPr>
          <p:cNvPr id="8" name="TextBox 7">
            <a:extLst>
              <a:ext uri="{FF2B5EF4-FFF2-40B4-BE49-F238E27FC236}">
                <a16:creationId xmlns:a16="http://schemas.microsoft.com/office/drawing/2014/main" id="{8F8EBFF5-B296-4534-8D83-D97C81310A11}"/>
              </a:ext>
            </a:extLst>
          </p:cNvPr>
          <p:cNvSpPr txBox="1"/>
          <p:nvPr/>
        </p:nvSpPr>
        <p:spPr>
          <a:xfrm>
            <a:off x="4843773" y="4809243"/>
            <a:ext cx="4903695" cy="1569660"/>
          </a:xfrm>
          <a:prstGeom prst="rect">
            <a:avLst/>
          </a:prstGeom>
          <a:noFill/>
        </p:spPr>
        <p:txBody>
          <a:bodyPr wrap="square" rtlCol="0">
            <a:spAutoFit/>
          </a:bodyPr>
          <a:lstStyle/>
          <a:p>
            <a:r>
              <a:rPr lang="en-US" sz="9600" dirty="0">
                <a:latin typeface="Comic Sans MS" panose="030F0702030302020204" pitchFamily="66" charset="0"/>
              </a:rPr>
              <a:t>never</a:t>
            </a:r>
          </a:p>
        </p:txBody>
      </p:sp>
    </p:spTree>
    <p:custDataLst>
      <p:tags r:id="rId1"/>
    </p:custDataLst>
    <p:extLst>
      <p:ext uri="{BB962C8B-B14F-4D97-AF65-F5344CB8AC3E}">
        <p14:creationId xmlns:p14="http://schemas.microsoft.com/office/powerpoint/2010/main" val="34129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457200" y="693877"/>
            <a:ext cx="82296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5 Finger Retell</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br>
              <a:rPr lang="en-US" dirty="0">
                <a:latin typeface="Comic Sans MS" panose="030F0702030302020204" pitchFamily="66" charset="0"/>
              </a:rPr>
            </a:br>
            <a:endParaRPr lang="en-US" dirty="0">
              <a:latin typeface="Comic Sans MS" panose="030F0702030302020204" pitchFamily="66" charset="0"/>
            </a:endParaRPr>
          </a:p>
        </p:txBody>
      </p:sp>
      <p:grpSp>
        <p:nvGrpSpPr>
          <p:cNvPr id="5" name="Group 4" descr="5 finger retell hand and boy with parents with a birthday cake">
            <a:extLst>
              <a:ext uri="{FF2B5EF4-FFF2-40B4-BE49-F238E27FC236}">
                <a16:creationId xmlns:a16="http://schemas.microsoft.com/office/drawing/2014/main" id="{AA03BBFF-742F-49F0-8DF4-6B08D5A2D83F}"/>
              </a:ext>
            </a:extLst>
          </p:cNvPr>
          <p:cNvGrpSpPr/>
          <p:nvPr/>
        </p:nvGrpSpPr>
        <p:grpSpPr>
          <a:xfrm>
            <a:off x="814953" y="1645850"/>
            <a:ext cx="7561072" cy="4180168"/>
            <a:chOff x="814953" y="1645850"/>
            <a:chExt cx="7561072" cy="4180168"/>
          </a:xfrm>
        </p:grpSpPr>
        <p:pic>
          <p:nvPicPr>
            <p:cNvPr id="4" name="Picture 3">
              <a:extLst>
                <a:ext uri="{FF2B5EF4-FFF2-40B4-BE49-F238E27FC236}">
                  <a16:creationId xmlns:a16="http://schemas.microsoft.com/office/drawing/2014/main" id="{4BF66484-20A5-466D-9289-CCEF80858F3E}"/>
                </a:ext>
              </a:extLst>
            </p:cNvPr>
            <p:cNvPicPr>
              <a:picLocks noChangeAspect="1"/>
            </p:cNvPicPr>
            <p:nvPr/>
          </p:nvPicPr>
          <p:blipFill>
            <a:blip r:embed="rId4"/>
            <a:srcRect/>
            <a:stretch/>
          </p:blipFill>
          <p:spPr>
            <a:xfrm>
              <a:off x="5081493" y="2119991"/>
              <a:ext cx="3294532" cy="3294532"/>
            </a:xfrm>
            <a:prstGeom prst="rect">
              <a:avLst/>
            </a:prstGeom>
          </p:spPr>
        </p:pic>
        <p:pic>
          <p:nvPicPr>
            <p:cNvPr id="17" name="Picture 16">
              <a:extLst>
                <a:ext uri="{FF2B5EF4-FFF2-40B4-BE49-F238E27FC236}">
                  <a16:creationId xmlns:a16="http://schemas.microsoft.com/office/drawing/2014/main" id="{AE0A99A8-58BE-4AB8-8603-2FDF6F725DB4}"/>
                </a:ext>
              </a:extLst>
            </p:cNvPr>
            <p:cNvPicPr>
              <a:picLocks noChangeAspect="1" noChangeArrowheads="1"/>
            </p:cNvPicPr>
            <p:nvPr/>
          </p:nvPicPr>
          <p:blipFill>
            <a:blip r:embed="rId5"/>
            <a:srcRect/>
            <a:stretch/>
          </p:blipFill>
          <p:spPr bwMode="auto">
            <a:xfrm>
              <a:off x="814953" y="1645850"/>
              <a:ext cx="3866206" cy="418016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12442</TotalTime>
  <Words>1341</Words>
  <Application>Microsoft Office PowerPoint</Application>
  <PresentationFormat>On-screen Show (4:3)</PresentationFormat>
  <Paragraphs>124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Wishing on Words</vt:lpstr>
      <vt:lpstr>Hoping for an ed and ing Review</vt:lpstr>
      <vt:lpstr>Imagining ed and ing Practice</vt:lpstr>
      <vt:lpstr>Hoped for ed and ing Practice</vt:lpstr>
      <vt:lpstr>Dreaming of ed and ing Practice</vt:lpstr>
      <vt:lpstr>Visualize ed and ing Practice</vt:lpstr>
      <vt:lpstr>Surprising Sight Word Review</vt:lpstr>
      <vt:lpstr>Celebrating Sight Words Practice</vt:lpstr>
      <vt:lpstr>5 Finger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218</cp:revision>
  <dcterms:created xsi:type="dcterms:W3CDTF">2012-04-20T18:25:02Z</dcterms:created>
  <dcterms:modified xsi:type="dcterms:W3CDTF">2021-08-11T14:29:14Z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B766A01A-6BDB-462F-B8E6-E971CA8A1B1D</vt:lpwstr>
  </property>
  <property fmtid="{D5CDD505-2E9C-101B-9397-08002B2CF9AE}" pid="3" name="ArticulatePath">
    <vt:lpwstr>ELA 1_Module 4_AP</vt:lpwstr>
  </property>
</Properties>
</file>