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344" r:id="rId2"/>
    <p:sldId id="356" r:id="rId3"/>
    <p:sldId id="358" r:id="rId4"/>
    <p:sldId id="364" r:id="rId5"/>
    <p:sldId id="363" r:id="rId6"/>
    <p:sldId id="351" r:id="rId7"/>
    <p:sldId id="352" r:id="rId8"/>
  </p:sldIdLst>
  <p:sldSz cx="12192000" cy="68580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1" clrIdx="0">
    <p:extLst>
      <p:ext uri="{19B8F6BF-5375-455C-9EA6-DF929625EA0E}">
        <p15:presenceInfo xmlns:p15="http://schemas.microsoft.com/office/powerpoint/2012/main" userId="88f479c315fdb2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6BD3"/>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D41BE3-EE07-45CE-A233-EC1B3B03B8AD}" v="409" dt="2021-07-23T17:18:24.3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3080" autoAdjust="0"/>
  </p:normalViewPr>
  <p:slideViewPr>
    <p:cSldViewPr snapToGrid="0">
      <p:cViewPr varScale="1">
        <p:scale>
          <a:sx n="72" d="100"/>
          <a:sy n="72" d="100"/>
        </p:scale>
        <p:origin x="207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EB9EE5-3A70-4006-A480-5215F4611AA5}" type="datetimeFigureOut">
              <a:rPr lang="en-US" smtClean="0"/>
              <a:t>8/10/2021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4F3332-2E3F-4D60-9274-C17357D681A3}" type="slidenum">
              <a:rPr lang="en-US" smtClean="0"/>
              <a:t>‹#›</a:t>
            </a:fld>
            <a:endParaRPr lang="en-US"/>
          </a:p>
        </p:txBody>
      </p:sp>
    </p:spTree>
    <p:extLst>
      <p:ext uri="{BB962C8B-B14F-4D97-AF65-F5344CB8AC3E}">
        <p14:creationId xmlns:p14="http://schemas.microsoft.com/office/powerpoint/2010/main" val="356686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watch your learning of ck and k words. We will also review our sight words, and main idea and details of the story “Clocks”.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3404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“Listen closely as I say each word with the vowel teams ck or k in it. After I say the word you repeat it”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ck and picture of a chick. Say, “ck” sound as in chick” student repeats ck as in chick.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k and picture of a beak. Say, “k” sound as in beak” student repeats k as in beak.</a:t>
            </a:r>
            <a:r>
              <a:rPr lang="en-US" sz="1800" b="1" dirty="0">
                <a:effectLst/>
                <a:latin typeface="Comic Sans MS" panose="030F0702030302020204" pitchFamily="66" charset="0"/>
                <a:ea typeface="Calibri" panose="020F0502020204030204" pitchFamily="34" charset="0"/>
                <a:cs typeface="Calibri" panose="020F0502020204030204" pitchFamily="34" charset="0"/>
              </a:rPr>
              <a:t> </a:t>
            </a:r>
            <a:endParaRPr lang="en-US" sz="60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467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sort pictures with ck and k endings.” You will tell me if that picture goes on the ck cone or k cone.”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pictures and cones. Say, “Can you tell me what each of these pictures are?” (rock, snack, break, week, duck, book)</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cone does the picture of a rock go on? Yes, it goes on the cone with ck!” If the student answers incorrectly. Say, “Rock has a ck at the end so it would go on the ck cone.” Click on the rock to move it onto the ck cone.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cone does the picture of a snack go on? Yes, it goes on the cone with ck!” If the student answers incorrectly. Say, “Snack has a ck at the end so it would go on the ck cone.” Click on the snack to move it onto the ck cone.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cone does the picture of a break go on? Yes, it goes on the cone with k!” If the student answers incorrectly. Say, “Break has a k at the end so it would go on the k cone.” Click on the break to move it onto the k cone.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cone does the picture of week go on? Yes, it goes on the cone with k!” If the student answers incorrectly. Say, “Week has a k at the end so it would go on the k cone.” Click on the week to move it onto the k cone.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cone does the picture of a duck go on? Yes, it goes on the cone with ck!” If the student answers incorrectly. Say, “Duck has a ck at the end so it would go on the ck cone.” Click on the duck to move it onto the ck cone.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cone does the picture of a book go on? Yes, it goes on the cone with k!” If the student answers incorrectly. Say, “Book has a k at the end so it would go on the k cone.” Click on the book to move it onto the k cone.</a:t>
            </a: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616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sight words. When I say the sight word you tell me which color square to click.”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Only click that square if the student is correct. If the student is wrong. Say, “That is not the correct sight word. Let’s try again and repeat the sight word.</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Continue until all the squares have disappeared.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“We are going to read some sentences that have the sight word missing. You will need to fill in the blank with the correct sight word.”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word bank. Say, “Can you read each sight word to me?”</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on the word in the word bank for it to appear in the sentence and you must click on the sentence for it to disappear. </a:t>
            </a:r>
          </a:p>
          <a:p>
            <a:pPr marL="0" marR="0">
              <a:lnSpc>
                <a:spcPct val="115000"/>
              </a:lnSpc>
              <a:spcBef>
                <a:spcPts val="0"/>
              </a:spcBef>
              <a:spcAft>
                <a:spcPts val="1000"/>
              </a:spcAft>
            </a:pPr>
            <a:endParaRPr lang="en-US" sz="1800" b="1"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sentence. Say, “The horse had to (blank) the cart. Which sight word makes sense in that sentence?” Once student answers. Click pull for it to appear in the sentence. Say, “Yes! Pull is the correct word to fill in the blank. The horse had to pull the cart.” Click the sentence for it to disappear. </a:t>
            </a:r>
          </a:p>
          <a:p>
            <a:pPr marL="0" marR="0">
              <a:lnSpc>
                <a:spcPct val="115000"/>
              </a:lnSpc>
              <a:spcBef>
                <a:spcPts val="0"/>
              </a:spcBef>
              <a:spcAft>
                <a:spcPts val="1000"/>
              </a:spcAft>
            </a:pP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sentence. Say, “(Blank) are owls nocturnal? Which sight word makes sense in that sentence?” Once student answers. Click why for it to appear in the sentence. Say, “Yes! Why is the correct word to fill in the blank. Why are owls nocturnal?” Click the sentence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sentence. Say, “It is (blank) outside in the snow. Which sight word makes sense in that sentence?” Once student answers. Click cold for it to appear in the sentence. Say, “Yes! Cold is the correct word to fill in the blank. It is cold outside in the snow.” Click the sentence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sentence. Say, “That snake is very (blank). Which sight word makes sense in that sentence?” Once student answers. Click long for it to appear in the sentence.  Say, “Yes! Long is the correct word to fill in the blank. That snake is very long.” Click the sentence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sentence. Say, “My friend had to move (blank) away from me. Which sight word makes sense in that sentence?” Once student answers. Click far for it to appear in the sentence. Say, “Yes! Far is the correct word to fill in the blank. My friend had to move far away from me.”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2035576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Clocks</a:t>
            </a:r>
            <a:r>
              <a:rPr lang="en-US" sz="1800" dirty="0">
                <a:effectLst/>
                <a:latin typeface="Comic Sans MS" panose="030F0702030302020204" pitchFamily="66" charset="0"/>
                <a:ea typeface="Calibri" panose="020F0502020204030204" pitchFamily="34" charset="0"/>
                <a:cs typeface="Calibri" panose="020F0502020204030204" pitchFamily="34" charset="0"/>
              </a:rPr>
              <a:t>. This story is a non-fiction story. Do you remember what the main idea and details are of a story?” Wait for the student to answer what the main idea and details of a story are. Say, “Correct, t</a:t>
            </a: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he main idea is what the story is mostly about and the details support the main idea.”</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“Today we are going to move the main idea and details into the correct part of the graphic organizer. You will tell me the answer by telling me the color rectangle the answer is in. First, I’m going to read to you your answer choices.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Grandfather clocks are taller than you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Clocks measure time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There are analog clocks and digital clocks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Clocks</a:t>
            </a:r>
          </a:p>
          <a:p>
            <a:pPr marL="0" marR="0" lvl="0" indent="0">
              <a:lnSpc>
                <a:spcPct val="115000"/>
              </a:lnSpc>
              <a:spcBef>
                <a:spcPts val="0"/>
              </a:spcBef>
              <a:spcAft>
                <a:spcPts val="10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main idea of the story in? Once the student tells you the color rectangle, click to move it to the graphic organizer. (Main Idea: Clocks)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Grandfather clocks are taller than you, clocks measure time, or there are analog clocks and digital clocks)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Grandfather clocks are taller than you, clocks measure time, or there are analog clocks and digital clocks)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Grandfather clocks are taller than you, clocks measure time, or there are analog clocks and digital clocks)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1536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578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12941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93416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03290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59326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1649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046226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607035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73075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82188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257786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1171943" y="6126164"/>
            <a:ext cx="625660" cy="595311"/>
          </a:xfrm>
          <a:prstGeom prst="rect">
            <a:avLst/>
          </a:prstGeom>
        </p:spPr>
      </p:pic>
      <p:sp>
        <p:nvSpPr>
          <p:cNvPr id="9" name="Rectangle 8"/>
          <p:cNvSpPr/>
          <p:nvPr userDrawn="1"/>
        </p:nvSpPr>
        <p:spPr>
          <a:xfrm>
            <a:off x="8486471" y="6413699"/>
            <a:ext cx="2785992"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2859705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2209800" y="1822450"/>
            <a:ext cx="7772400" cy="1470025"/>
          </a:xfrm>
        </p:spPr>
        <p:txBody>
          <a:bodyPr>
            <a:normAutofit fontScale="90000"/>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Watch Your Learning </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2209800" y="3292475"/>
            <a:ext cx="7533806" cy="1752600"/>
          </a:xfrm>
        </p:spPr>
        <p:txBody>
          <a:bodyPr>
            <a:normAutofit/>
          </a:bodyPr>
          <a:lstStyle/>
          <a:p>
            <a:pPr marL="0" marR="0">
              <a:spcBef>
                <a:spcPts val="0"/>
              </a:spcBef>
              <a:spcAft>
                <a:spcPts val="1000"/>
              </a:spcAft>
            </a:pPr>
            <a:r>
              <a:rPr lang="en-US" sz="4800" b="1" dirty="0">
                <a:effectLst/>
                <a:latin typeface="Comic Sans MS" panose="030F0702030302020204" pitchFamily="66" charset="0"/>
                <a:ea typeface="Calibri" panose="020F0502020204030204" pitchFamily="34" charset="0"/>
                <a:cs typeface="Calibri" panose="020F0502020204030204" pitchFamily="34" charset="0"/>
              </a:rPr>
              <a:t>Set Your Clock for ck and k </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dirty="0">
                <a:effectLst/>
              </a:rPr>
              <a:t> </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560038"/>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Diving Deep in to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ee</a:t>
            </a:r>
            <a:r>
              <a:rPr lang="en-US" sz="4400" b="1" dirty="0">
                <a:effectLst/>
                <a:latin typeface="Comic Sans MS" panose="030F0702030302020204" pitchFamily="66" charset="0"/>
                <a:ea typeface="Calibri" panose="020F0502020204030204" pitchFamily="34" charset="0"/>
                <a:cs typeface="Calibri" panose="020F0502020204030204" pitchFamily="34" charset="0"/>
              </a:rPr>
              <a:t>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ea</a:t>
            </a:r>
            <a:r>
              <a:rPr lang="en-US" sz="4400" b="1" dirty="0">
                <a:effectLst/>
                <a:latin typeface="Comic Sans MS" panose="030F0702030302020204" pitchFamily="66" charset="0"/>
                <a:ea typeface="Calibri" panose="020F0502020204030204" pitchFamily="34" charset="0"/>
                <a:cs typeface="Calibri" panose="020F0502020204030204" pitchFamily="34" charset="0"/>
              </a:rPr>
              <a:t>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C164623-65D4-49BF-81F0-99AF7BE889E2}"/>
              </a:ext>
            </a:extLst>
          </p:cNvPr>
          <p:cNvSpPr txBox="1"/>
          <p:nvPr/>
        </p:nvSpPr>
        <p:spPr>
          <a:xfrm>
            <a:off x="2215662" y="2082367"/>
            <a:ext cx="3552093" cy="3170099"/>
          </a:xfrm>
          <a:prstGeom prst="rect">
            <a:avLst/>
          </a:prstGeom>
          <a:noFill/>
        </p:spPr>
        <p:txBody>
          <a:bodyPr wrap="square" rtlCol="0">
            <a:spAutoFit/>
          </a:bodyPr>
          <a:lstStyle/>
          <a:p>
            <a:pPr algn="ctr"/>
            <a:r>
              <a:rPr lang="en-US" sz="20000" dirty="0">
                <a:latin typeface="Comic Sans MS" panose="030F0702030302020204" pitchFamily="66" charset="0"/>
              </a:rPr>
              <a:t>ck</a:t>
            </a:r>
          </a:p>
        </p:txBody>
      </p:sp>
      <p:pic>
        <p:nvPicPr>
          <p:cNvPr id="9" name="Graphic 8" descr="Chick with solid fill">
            <a:extLst>
              <a:ext uri="{FF2B5EF4-FFF2-40B4-BE49-F238E27FC236}">
                <a16:creationId xmlns:a16="http://schemas.microsoft.com/office/drawing/2014/main" id="{BDF85472-0FE8-4B3B-92A8-60F1BE9947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6154615" y="1822938"/>
            <a:ext cx="4056185" cy="4056185"/>
          </a:xfrm>
          <a:prstGeom prst="rect">
            <a:avLst/>
          </a:prstGeom>
        </p:spPr>
      </p:pic>
      <p:sp>
        <p:nvSpPr>
          <p:cNvPr id="10" name="TextBox 9">
            <a:extLst>
              <a:ext uri="{FF2B5EF4-FFF2-40B4-BE49-F238E27FC236}">
                <a16:creationId xmlns:a16="http://schemas.microsoft.com/office/drawing/2014/main" id="{DCA7EC3E-FDD3-4A41-BA5C-5920D6F0CED7}"/>
              </a:ext>
            </a:extLst>
          </p:cNvPr>
          <p:cNvSpPr txBox="1"/>
          <p:nvPr/>
        </p:nvSpPr>
        <p:spPr>
          <a:xfrm>
            <a:off x="2672860" y="2082366"/>
            <a:ext cx="3153509" cy="3170099"/>
          </a:xfrm>
          <a:prstGeom prst="rect">
            <a:avLst/>
          </a:prstGeom>
          <a:noFill/>
        </p:spPr>
        <p:txBody>
          <a:bodyPr wrap="square" rtlCol="0">
            <a:spAutoFit/>
          </a:bodyPr>
          <a:lstStyle/>
          <a:p>
            <a:pPr algn="ctr"/>
            <a:r>
              <a:rPr lang="en-US" sz="20000" dirty="0">
                <a:latin typeface="Comic Sans MS" panose="030F0702030302020204" pitchFamily="66" charset="0"/>
              </a:rPr>
              <a:t>k</a:t>
            </a:r>
          </a:p>
        </p:txBody>
      </p:sp>
      <p:grpSp>
        <p:nvGrpSpPr>
          <p:cNvPr id="5" name="Group 4" descr="toucan with arrow pointing to the beak">
            <a:extLst>
              <a:ext uri="{FF2B5EF4-FFF2-40B4-BE49-F238E27FC236}">
                <a16:creationId xmlns:a16="http://schemas.microsoft.com/office/drawing/2014/main" id="{BC2E21D8-46E9-4882-91CF-2DDA0D7B7248}"/>
              </a:ext>
            </a:extLst>
          </p:cNvPr>
          <p:cNvGrpSpPr/>
          <p:nvPr/>
        </p:nvGrpSpPr>
        <p:grpSpPr>
          <a:xfrm>
            <a:off x="5826369" y="978877"/>
            <a:ext cx="3903786" cy="4447654"/>
            <a:chOff x="11512060" y="929720"/>
            <a:chExt cx="3903786" cy="4447654"/>
          </a:xfrm>
        </p:grpSpPr>
        <p:pic>
          <p:nvPicPr>
            <p:cNvPr id="12" name="Graphic 11">
              <a:extLst>
                <a:ext uri="{FF2B5EF4-FFF2-40B4-BE49-F238E27FC236}">
                  <a16:creationId xmlns:a16="http://schemas.microsoft.com/office/drawing/2014/main" id="{55D1A452-2784-4442-BD7F-AC41F1B4B0FF}"/>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1512060" y="2324684"/>
              <a:ext cx="3516924" cy="3052690"/>
            </a:xfrm>
            <a:prstGeom prst="rect">
              <a:avLst/>
            </a:prstGeom>
          </p:spPr>
        </p:pic>
        <p:sp>
          <p:nvSpPr>
            <p:cNvPr id="3" name="Arrow: Down 2">
              <a:extLst>
                <a:ext uri="{FF2B5EF4-FFF2-40B4-BE49-F238E27FC236}">
                  <a16:creationId xmlns:a16="http://schemas.microsoft.com/office/drawing/2014/main" id="{5AFC2E6E-3586-43E8-9F8E-920C12F9D9E5}"/>
                </a:ext>
              </a:extLst>
            </p:cNvPr>
            <p:cNvSpPr/>
            <p:nvPr/>
          </p:nvSpPr>
          <p:spPr>
            <a:xfrm rot="1873388">
              <a:off x="14642123" y="929720"/>
              <a:ext cx="773723" cy="1948700"/>
            </a:xfrm>
            <a:prstGeom prst="downArrow">
              <a:avLst/>
            </a:prstGeom>
            <a:solidFill>
              <a:srgbClr val="FF0000"/>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310974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par>
                                <p:cTn id="22" presetID="22" presetClass="entr" presetSubtype="4"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257908" y="302036"/>
            <a:ext cx="11934092"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Time for ck and k Ice Cream Cone Practice</a:t>
            </a:r>
            <a:br>
              <a:rPr lang="en-US" dirty="0">
                <a:latin typeface="Comic Sans MS" panose="030F0702030302020204" pitchFamily="66" charset="0"/>
              </a:rPr>
            </a:br>
            <a:endParaRPr lang="en-US" dirty="0">
              <a:latin typeface="Comic Sans MS" panose="030F0702030302020204" pitchFamily="66" charset="0"/>
            </a:endParaRPr>
          </a:p>
        </p:txBody>
      </p:sp>
      <p:pic>
        <p:nvPicPr>
          <p:cNvPr id="1026" name="Picture 2" descr="cone">
            <a:extLst>
              <a:ext uri="{FF2B5EF4-FFF2-40B4-BE49-F238E27FC236}">
                <a16:creationId xmlns:a16="http://schemas.microsoft.com/office/drawing/2014/main" id="{B84EB3A5-5725-4545-8E36-EE90C7AB7F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807938" y="4149381"/>
            <a:ext cx="2460821" cy="2617776"/>
          </a:xfrm>
          <a:prstGeom prst="rect">
            <a:avLst/>
          </a:prstGeom>
          <a:noFill/>
          <a:extLst>
            <a:ext uri="{909E8E84-426E-40DD-AFC4-6F175D3DCCD1}">
              <a14:hiddenFill xmlns:a14="http://schemas.microsoft.com/office/drawing/2010/main">
                <a:solidFill>
                  <a:srgbClr val="FFFFFF"/>
                </a:solidFill>
              </a14:hiddenFill>
            </a:ext>
          </a:extLst>
        </p:spPr>
      </p:pic>
      <p:sp>
        <p:nvSpPr>
          <p:cNvPr id="30" name="Freeform: Shape 29">
            <a:extLst>
              <a:ext uri="{FF2B5EF4-FFF2-40B4-BE49-F238E27FC236}">
                <a16:creationId xmlns:a16="http://schemas.microsoft.com/office/drawing/2014/main" id="{F799BA8A-C535-403F-9DB7-984C1E945CB4}"/>
              </a:ext>
            </a:extLst>
          </p:cNvPr>
          <p:cNvSpPr/>
          <p:nvPr/>
        </p:nvSpPr>
        <p:spPr>
          <a:xfrm>
            <a:off x="7900667" y="1269452"/>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99CC"/>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rock</a:t>
            </a:r>
          </a:p>
        </p:txBody>
      </p:sp>
      <p:sp>
        <p:nvSpPr>
          <p:cNvPr id="31" name="Freeform: Shape 30">
            <a:extLst>
              <a:ext uri="{FF2B5EF4-FFF2-40B4-BE49-F238E27FC236}">
                <a16:creationId xmlns:a16="http://schemas.microsoft.com/office/drawing/2014/main" id="{1E9C287E-83CF-4E56-9AD7-DFC42C03DBBF}"/>
              </a:ext>
            </a:extLst>
          </p:cNvPr>
          <p:cNvSpPr/>
          <p:nvPr/>
        </p:nvSpPr>
        <p:spPr>
          <a:xfrm>
            <a:off x="9948489" y="2997404"/>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C00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week</a:t>
            </a:r>
          </a:p>
        </p:txBody>
      </p:sp>
      <p:sp>
        <p:nvSpPr>
          <p:cNvPr id="32" name="Freeform: Shape 31">
            <a:extLst>
              <a:ext uri="{FF2B5EF4-FFF2-40B4-BE49-F238E27FC236}">
                <a16:creationId xmlns:a16="http://schemas.microsoft.com/office/drawing/2014/main" id="{4C99342E-70C6-4D8A-B295-0C2E91D54ED5}"/>
              </a:ext>
            </a:extLst>
          </p:cNvPr>
          <p:cNvSpPr/>
          <p:nvPr/>
        </p:nvSpPr>
        <p:spPr>
          <a:xfrm>
            <a:off x="7900667" y="3042994"/>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000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break</a:t>
            </a:r>
          </a:p>
        </p:txBody>
      </p:sp>
      <p:sp>
        <p:nvSpPr>
          <p:cNvPr id="33" name="Freeform: Shape 32">
            <a:extLst>
              <a:ext uri="{FF2B5EF4-FFF2-40B4-BE49-F238E27FC236}">
                <a16:creationId xmlns:a16="http://schemas.microsoft.com/office/drawing/2014/main" id="{6C086537-A668-4794-986B-6138976BB7A4}"/>
              </a:ext>
            </a:extLst>
          </p:cNvPr>
          <p:cNvSpPr/>
          <p:nvPr/>
        </p:nvSpPr>
        <p:spPr>
          <a:xfrm>
            <a:off x="9909563" y="4744230"/>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FF0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book</a:t>
            </a:r>
          </a:p>
        </p:txBody>
      </p:sp>
      <p:sp>
        <p:nvSpPr>
          <p:cNvPr id="34" name="Freeform: Shape 33">
            <a:extLst>
              <a:ext uri="{FF2B5EF4-FFF2-40B4-BE49-F238E27FC236}">
                <a16:creationId xmlns:a16="http://schemas.microsoft.com/office/drawing/2014/main" id="{BE0DAD99-7653-42BC-AC9A-D7C1B101A728}"/>
              </a:ext>
            </a:extLst>
          </p:cNvPr>
          <p:cNvSpPr/>
          <p:nvPr/>
        </p:nvSpPr>
        <p:spPr>
          <a:xfrm>
            <a:off x="7900667" y="4725733"/>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92D05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duck</a:t>
            </a:r>
          </a:p>
        </p:txBody>
      </p:sp>
      <p:sp>
        <p:nvSpPr>
          <p:cNvPr id="35" name="Freeform: Shape 34">
            <a:extLst>
              <a:ext uri="{FF2B5EF4-FFF2-40B4-BE49-F238E27FC236}">
                <a16:creationId xmlns:a16="http://schemas.microsoft.com/office/drawing/2014/main" id="{D28E5F1A-726B-4E50-A56C-C4880857A65C}"/>
              </a:ext>
            </a:extLst>
          </p:cNvPr>
          <p:cNvSpPr/>
          <p:nvPr/>
        </p:nvSpPr>
        <p:spPr>
          <a:xfrm>
            <a:off x="9952692" y="1250578"/>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00B0F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snack</a:t>
            </a:r>
          </a:p>
        </p:txBody>
      </p:sp>
      <p:pic>
        <p:nvPicPr>
          <p:cNvPr id="36" name="Picture 2" descr="cone">
            <a:extLst>
              <a:ext uri="{FF2B5EF4-FFF2-40B4-BE49-F238E27FC236}">
                <a16:creationId xmlns:a16="http://schemas.microsoft.com/office/drawing/2014/main" id="{A76E60D2-077D-4D27-A86A-33A15AEFEE3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838733" y="4149381"/>
            <a:ext cx="2458415" cy="2615184"/>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a:extLst>
              <a:ext uri="{FF2B5EF4-FFF2-40B4-BE49-F238E27FC236}">
                <a16:creationId xmlns:a16="http://schemas.microsoft.com/office/drawing/2014/main" id="{79457303-8D05-478A-8EC9-35FC613229D1}"/>
              </a:ext>
            </a:extLst>
          </p:cNvPr>
          <p:cNvSpPr txBox="1"/>
          <p:nvPr/>
        </p:nvSpPr>
        <p:spPr>
          <a:xfrm>
            <a:off x="1706826" y="4900884"/>
            <a:ext cx="722671" cy="646331"/>
          </a:xfrm>
          <a:prstGeom prst="rect">
            <a:avLst/>
          </a:prstGeom>
          <a:noFill/>
        </p:spPr>
        <p:txBody>
          <a:bodyPr wrap="square" rtlCol="0">
            <a:spAutoFit/>
          </a:bodyPr>
          <a:lstStyle/>
          <a:p>
            <a:r>
              <a:rPr lang="en-US" sz="3600" dirty="0">
                <a:latin typeface="Comic Sans MS" panose="030F0702030302020204" pitchFamily="66" charset="0"/>
              </a:rPr>
              <a:t>ck</a:t>
            </a:r>
          </a:p>
        </p:txBody>
      </p:sp>
      <p:sp>
        <p:nvSpPr>
          <p:cNvPr id="44" name="TextBox 43">
            <a:extLst>
              <a:ext uri="{FF2B5EF4-FFF2-40B4-BE49-F238E27FC236}">
                <a16:creationId xmlns:a16="http://schemas.microsoft.com/office/drawing/2014/main" id="{4172F6A5-21DB-49C2-AD2F-5285139DD585}"/>
              </a:ext>
            </a:extLst>
          </p:cNvPr>
          <p:cNvSpPr txBox="1"/>
          <p:nvPr/>
        </p:nvSpPr>
        <p:spPr>
          <a:xfrm>
            <a:off x="4845648" y="4924671"/>
            <a:ext cx="722671" cy="646331"/>
          </a:xfrm>
          <a:prstGeom prst="rect">
            <a:avLst/>
          </a:prstGeom>
          <a:noFill/>
        </p:spPr>
        <p:txBody>
          <a:bodyPr wrap="square" rtlCol="0">
            <a:spAutoFit/>
          </a:bodyPr>
          <a:lstStyle/>
          <a:p>
            <a:r>
              <a:rPr lang="en-US" sz="3600" dirty="0">
                <a:latin typeface="Comic Sans MS" panose="030F0702030302020204" pitchFamily="66" charset="0"/>
              </a:rPr>
              <a:t>k</a:t>
            </a:r>
          </a:p>
        </p:txBody>
      </p:sp>
      <p:sp>
        <p:nvSpPr>
          <p:cNvPr id="45" name="Freeform: Shape 44">
            <a:extLst>
              <a:ext uri="{FF2B5EF4-FFF2-40B4-BE49-F238E27FC236}">
                <a16:creationId xmlns:a16="http://schemas.microsoft.com/office/drawing/2014/main" id="{037C26F6-140B-4482-8474-EBD7B209126C}"/>
              </a:ext>
            </a:extLst>
          </p:cNvPr>
          <p:cNvSpPr/>
          <p:nvPr/>
        </p:nvSpPr>
        <p:spPr>
          <a:xfrm>
            <a:off x="1304998" y="3042994"/>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99CC"/>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rock</a:t>
            </a:r>
          </a:p>
        </p:txBody>
      </p:sp>
      <p:sp>
        <p:nvSpPr>
          <p:cNvPr id="46" name="Freeform: Shape 45">
            <a:extLst>
              <a:ext uri="{FF2B5EF4-FFF2-40B4-BE49-F238E27FC236}">
                <a16:creationId xmlns:a16="http://schemas.microsoft.com/office/drawing/2014/main" id="{A8F591D3-DF0E-4443-A468-C81026CA145B}"/>
              </a:ext>
            </a:extLst>
          </p:cNvPr>
          <p:cNvSpPr/>
          <p:nvPr/>
        </p:nvSpPr>
        <p:spPr>
          <a:xfrm>
            <a:off x="1277178" y="2112534"/>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00B0F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snack</a:t>
            </a:r>
          </a:p>
        </p:txBody>
      </p:sp>
      <p:sp>
        <p:nvSpPr>
          <p:cNvPr id="47" name="Freeform: Shape 46">
            <a:extLst>
              <a:ext uri="{FF2B5EF4-FFF2-40B4-BE49-F238E27FC236}">
                <a16:creationId xmlns:a16="http://schemas.microsoft.com/office/drawing/2014/main" id="{222D17B4-4F15-4D50-8680-E5DB5D2CC55C}"/>
              </a:ext>
            </a:extLst>
          </p:cNvPr>
          <p:cNvSpPr/>
          <p:nvPr/>
        </p:nvSpPr>
        <p:spPr>
          <a:xfrm>
            <a:off x="4325059" y="3151658"/>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000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break</a:t>
            </a:r>
          </a:p>
        </p:txBody>
      </p:sp>
      <p:sp>
        <p:nvSpPr>
          <p:cNvPr id="48" name="Freeform: Shape 47">
            <a:extLst>
              <a:ext uri="{FF2B5EF4-FFF2-40B4-BE49-F238E27FC236}">
                <a16:creationId xmlns:a16="http://schemas.microsoft.com/office/drawing/2014/main" id="{63EF1D94-F4BB-4258-9C06-CC245CF47B0C}"/>
              </a:ext>
            </a:extLst>
          </p:cNvPr>
          <p:cNvSpPr/>
          <p:nvPr/>
        </p:nvSpPr>
        <p:spPr>
          <a:xfrm>
            <a:off x="4321594" y="2108113"/>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C00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week</a:t>
            </a:r>
          </a:p>
        </p:txBody>
      </p:sp>
      <p:sp>
        <p:nvSpPr>
          <p:cNvPr id="49" name="Freeform: Shape 48">
            <a:extLst>
              <a:ext uri="{FF2B5EF4-FFF2-40B4-BE49-F238E27FC236}">
                <a16:creationId xmlns:a16="http://schemas.microsoft.com/office/drawing/2014/main" id="{B86191DF-5209-4E54-8DF2-631434D4FBEF}"/>
              </a:ext>
            </a:extLst>
          </p:cNvPr>
          <p:cNvSpPr/>
          <p:nvPr/>
        </p:nvSpPr>
        <p:spPr>
          <a:xfrm>
            <a:off x="1304279" y="1095310"/>
            <a:ext cx="1527767" cy="1534750"/>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92D05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duck</a:t>
            </a:r>
          </a:p>
        </p:txBody>
      </p:sp>
      <p:sp>
        <p:nvSpPr>
          <p:cNvPr id="50" name="Freeform: Shape 49">
            <a:extLst>
              <a:ext uri="{FF2B5EF4-FFF2-40B4-BE49-F238E27FC236}">
                <a16:creationId xmlns:a16="http://schemas.microsoft.com/office/drawing/2014/main" id="{9DFD7CB6-5541-4EB8-A17F-E0E0A05B2498}"/>
              </a:ext>
            </a:extLst>
          </p:cNvPr>
          <p:cNvSpPr/>
          <p:nvPr/>
        </p:nvSpPr>
        <p:spPr>
          <a:xfrm>
            <a:off x="4304416" y="1056120"/>
            <a:ext cx="1527048" cy="1536192"/>
          </a:xfrm>
          <a:custGeom>
            <a:avLst/>
            <a:gdLst>
              <a:gd name="connsiteX0" fmla="*/ 638294 w 1276587"/>
              <a:gd name="connsiteY0" fmla="*/ 0 h 1266421"/>
              <a:gd name="connsiteX1" fmla="*/ 1176610 w 1276587"/>
              <a:gd name="connsiteY1" fmla="*/ 571500 h 1266421"/>
              <a:gd name="connsiteX2" fmla="*/ 1134307 w 1276587"/>
              <a:gd name="connsiteY2" fmla="*/ 793954 h 1266421"/>
              <a:gd name="connsiteX3" fmla="*/ 1105308 w 1276587"/>
              <a:gd name="connsiteY3" fmla="*/ 850673 h 1266421"/>
              <a:gd name="connsiteX4" fmla="*/ 1117610 w 1276587"/>
              <a:gd name="connsiteY4" fmla="*/ 851926 h 1266421"/>
              <a:gd name="connsiteX5" fmla="*/ 1276587 w 1276587"/>
              <a:gd name="connsiteY5" fmla="*/ 1048883 h 1266421"/>
              <a:gd name="connsiteX6" fmla="*/ 1077484 w 1276587"/>
              <a:gd name="connsiteY6" fmla="*/ 1249925 h 1266421"/>
              <a:gd name="connsiteX7" fmla="*/ 882426 w 1276587"/>
              <a:gd name="connsiteY7" fmla="*/ 1089400 h 1266421"/>
              <a:gd name="connsiteX8" fmla="*/ 881364 w 1276587"/>
              <a:gd name="connsiteY8" fmla="*/ 1078766 h 1266421"/>
              <a:gd name="connsiteX9" fmla="*/ 847831 w 1276587"/>
              <a:gd name="connsiteY9" fmla="*/ 1098089 h 1266421"/>
              <a:gd name="connsiteX10" fmla="*/ 816170 w 1276587"/>
              <a:gd name="connsiteY10" fmla="*/ 1108523 h 1266421"/>
              <a:gd name="connsiteX11" fmla="*/ 809058 w 1276587"/>
              <a:gd name="connsiteY11" fmla="*/ 1133558 h 1266421"/>
              <a:gd name="connsiteX12" fmla="*/ 625601 w 1276587"/>
              <a:gd name="connsiteY12" fmla="*/ 1266421 h 1266421"/>
              <a:gd name="connsiteX13" fmla="*/ 442144 w 1276587"/>
              <a:gd name="connsiteY13" fmla="*/ 1133558 h 1266421"/>
              <a:gd name="connsiteX14" fmla="*/ 432409 w 1276587"/>
              <a:gd name="connsiteY14" fmla="*/ 1099292 h 1266421"/>
              <a:gd name="connsiteX15" fmla="*/ 428757 w 1276587"/>
              <a:gd name="connsiteY15" fmla="*/ 1098089 h 1266421"/>
              <a:gd name="connsiteX16" fmla="*/ 370018 w 1276587"/>
              <a:gd name="connsiteY16" fmla="*/ 1064241 h 1266421"/>
              <a:gd name="connsiteX17" fmla="*/ 369035 w 1276587"/>
              <a:gd name="connsiteY17" fmla="*/ 1074766 h 1266421"/>
              <a:gd name="connsiteX18" fmla="*/ 186411 w 1276587"/>
              <a:gd name="connsiteY18" fmla="*/ 1235367 h 1266421"/>
              <a:gd name="connsiteX19" fmla="*/ 0 w 1276587"/>
              <a:gd name="connsiteY19" fmla="*/ 1034230 h 1266421"/>
              <a:gd name="connsiteX20" fmla="*/ 148843 w 1276587"/>
              <a:gd name="connsiteY20" fmla="*/ 837179 h 1266421"/>
              <a:gd name="connsiteX21" fmla="*/ 163563 w 1276587"/>
              <a:gd name="connsiteY21" fmla="*/ 835578 h 1266421"/>
              <a:gd name="connsiteX22" fmla="*/ 142282 w 1276587"/>
              <a:gd name="connsiteY22" fmla="*/ 793954 h 1266421"/>
              <a:gd name="connsiteX23" fmla="*/ 99978 w 1276587"/>
              <a:gd name="connsiteY23" fmla="*/ 571500 h 1266421"/>
              <a:gd name="connsiteX24" fmla="*/ 638294 w 1276587"/>
              <a:gd name="connsiteY24" fmla="*/ 0 h 1266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276587" h="1266421">
                <a:moveTo>
                  <a:pt x="638294" y="0"/>
                </a:moveTo>
                <a:cubicBezTo>
                  <a:pt x="935598" y="0"/>
                  <a:pt x="1176610" y="255869"/>
                  <a:pt x="1176610" y="571500"/>
                </a:cubicBezTo>
                <a:cubicBezTo>
                  <a:pt x="1176610" y="650408"/>
                  <a:pt x="1161547" y="725580"/>
                  <a:pt x="1134307" y="793954"/>
                </a:cubicBezTo>
                <a:lnTo>
                  <a:pt x="1105308" y="850673"/>
                </a:lnTo>
                <a:lnTo>
                  <a:pt x="1117610" y="851926"/>
                </a:lnTo>
                <a:cubicBezTo>
                  <a:pt x="1208338" y="870672"/>
                  <a:pt x="1276587" y="951730"/>
                  <a:pt x="1276587" y="1048883"/>
                </a:cubicBezTo>
                <a:cubicBezTo>
                  <a:pt x="1276587" y="1159915"/>
                  <a:pt x="1187446" y="1249925"/>
                  <a:pt x="1077484" y="1249925"/>
                </a:cubicBezTo>
                <a:cubicBezTo>
                  <a:pt x="981267" y="1249925"/>
                  <a:pt x="900992" y="1181011"/>
                  <a:pt x="882426" y="1089400"/>
                </a:cubicBezTo>
                <a:lnTo>
                  <a:pt x="881364" y="1078766"/>
                </a:lnTo>
                <a:lnTo>
                  <a:pt x="847831" y="1098089"/>
                </a:lnTo>
                <a:lnTo>
                  <a:pt x="816170" y="1108523"/>
                </a:lnTo>
                <a:lnTo>
                  <a:pt x="809058" y="1133558"/>
                </a:lnTo>
                <a:cubicBezTo>
                  <a:pt x="778832" y="1211636"/>
                  <a:pt x="708072" y="1266421"/>
                  <a:pt x="625601" y="1266421"/>
                </a:cubicBezTo>
                <a:cubicBezTo>
                  <a:pt x="543130" y="1266421"/>
                  <a:pt x="472370" y="1211636"/>
                  <a:pt x="442144" y="1133558"/>
                </a:cubicBezTo>
                <a:lnTo>
                  <a:pt x="432409" y="1099292"/>
                </a:lnTo>
                <a:lnTo>
                  <a:pt x="428757" y="1098089"/>
                </a:lnTo>
                <a:lnTo>
                  <a:pt x="370018" y="1064241"/>
                </a:lnTo>
                <a:lnTo>
                  <a:pt x="369035" y="1074766"/>
                </a:lnTo>
                <a:cubicBezTo>
                  <a:pt x="351653" y="1166421"/>
                  <a:pt x="276494" y="1235367"/>
                  <a:pt x="186411" y="1235367"/>
                </a:cubicBezTo>
                <a:cubicBezTo>
                  <a:pt x="83459" y="1235367"/>
                  <a:pt x="0" y="1145315"/>
                  <a:pt x="0" y="1034230"/>
                </a:cubicBezTo>
                <a:cubicBezTo>
                  <a:pt x="0" y="937031"/>
                  <a:pt x="63898" y="855935"/>
                  <a:pt x="148843" y="837179"/>
                </a:cubicBezTo>
                <a:lnTo>
                  <a:pt x="163563" y="835578"/>
                </a:lnTo>
                <a:lnTo>
                  <a:pt x="142282" y="793954"/>
                </a:lnTo>
                <a:cubicBezTo>
                  <a:pt x="115041" y="725580"/>
                  <a:pt x="99978" y="650408"/>
                  <a:pt x="99978" y="571500"/>
                </a:cubicBezTo>
                <a:cubicBezTo>
                  <a:pt x="99978" y="255869"/>
                  <a:pt x="340990" y="0"/>
                  <a:pt x="638294" y="0"/>
                </a:cubicBezTo>
                <a:close/>
              </a:path>
            </a:pathLst>
          </a:custGeom>
          <a:solidFill>
            <a:srgbClr val="FFFF00"/>
          </a:solidFill>
        </p:spPr>
        <p:style>
          <a:lnRef idx="1">
            <a:schemeClr val="dk1"/>
          </a:lnRef>
          <a:fillRef idx="2">
            <a:schemeClr val="dk1"/>
          </a:fillRef>
          <a:effectRef idx="1">
            <a:schemeClr val="dk1"/>
          </a:effectRef>
          <a:fontRef idx="minor">
            <a:schemeClr val="dk1"/>
          </a:fontRef>
        </p:style>
        <p:txBody>
          <a:bodyPr wrap="square" rtlCol="0" anchor="ctr">
            <a:noAutofit/>
          </a:bodyPr>
          <a:lstStyle/>
          <a:p>
            <a:pPr algn="ctr"/>
            <a:r>
              <a:rPr lang="en-US" sz="2400" dirty="0">
                <a:latin typeface="Comic Sans MS" panose="030F0702030302020204" pitchFamily="66" charset="0"/>
              </a:rPr>
              <a:t>book</a:t>
            </a:r>
          </a:p>
        </p:txBody>
      </p:sp>
    </p:spTree>
    <p:custDataLst>
      <p:tags r:id="rId1"/>
    </p:custDataLst>
    <p:extLst>
      <p:ext uri="{BB962C8B-B14F-4D97-AF65-F5344CB8AC3E}">
        <p14:creationId xmlns:p14="http://schemas.microsoft.com/office/powerpoint/2010/main" val="87364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 calcmode="lin" valueType="num">
                                      <p:cBhvr additive="base">
                                        <p:cTn id="15" dur="500" fill="hold"/>
                                        <p:tgtEl>
                                          <p:spTgt spid="31"/>
                                        </p:tgtEl>
                                        <p:attrNameLst>
                                          <p:attrName>ppt_x</p:attrName>
                                        </p:attrNameLst>
                                      </p:cBhvr>
                                      <p:tavLst>
                                        <p:tav tm="0">
                                          <p:val>
                                            <p:strVal val="#ppt_x"/>
                                          </p:val>
                                        </p:tav>
                                        <p:tav tm="100000">
                                          <p:val>
                                            <p:strVal val="#ppt_x"/>
                                          </p:val>
                                        </p:tav>
                                      </p:tavLst>
                                    </p:anim>
                                    <p:anim calcmode="lin" valueType="num">
                                      <p:cBhvr additive="base">
                                        <p:cTn id="16" dur="500" fill="hold"/>
                                        <p:tgtEl>
                                          <p:spTgt spid="3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ppt_x"/>
                                          </p:val>
                                        </p:tav>
                                        <p:tav tm="100000">
                                          <p:val>
                                            <p:strVal val="#ppt_x"/>
                                          </p:val>
                                        </p:tav>
                                      </p:tavLst>
                                    </p:anim>
                                    <p:anim calcmode="lin" valueType="num">
                                      <p:cBhvr additive="base">
                                        <p:cTn id="20" dur="500" fill="hold"/>
                                        <p:tgtEl>
                                          <p:spTgt spid="3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anim calcmode="lin" valueType="num">
                                      <p:cBhvr additive="base">
                                        <p:cTn id="23" dur="500" fill="hold"/>
                                        <p:tgtEl>
                                          <p:spTgt spid="33"/>
                                        </p:tgtEl>
                                        <p:attrNameLst>
                                          <p:attrName>ppt_x</p:attrName>
                                        </p:attrNameLst>
                                      </p:cBhvr>
                                      <p:tavLst>
                                        <p:tav tm="0">
                                          <p:val>
                                            <p:strVal val="#ppt_x"/>
                                          </p:val>
                                        </p:tav>
                                        <p:tav tm="100000">
                                          <p:val>
                                            <p:strVal val="#ppt_x"/>
                                          </p:val>
                                        </p:tav>
                                      </p:tavLst>
                                    </p:anim>
                                    <p:anim calcmode="lin" valueType="num">
                                      <p:cBhvr additive="base">
                                        <p:cTn id="24" dur="500" fill="hold"/>
                                        <p:tgtEl>
                                          <p:spTgt spid="3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4"/>
                                        </p:tgtEl>
                                        <p:attrNameLst>
                                          <p:attrName>style.visibility</p:attrName>
                                        </p:attrNameLst>
                                      </p:cBhvr>
                                      <p:to>
                                        <p:strVal val="visible"/>
                                      </p:to>
                                    </p:set>
                                    <p:anim calcmode="lin" valueType="num">
                                      <p:cBhvr additive="base">
                                        <p:cTn id="27" dur="500" fill="hold"/>
                                        <p:tgtEl>
                                          <p:spTgt spid="34"/>
                                        </p:tgtEl>
                                        <p:attrNameLst>
                                          <p:attrName>ppt_x</p:attrName>
                                        </p:attrNameLst>
                                      </p:cBhvr>
                                      <p:tavLst>
                                        <p:tav tm="0">
                                          <p:val>
                                            <p:strVal val="#ppt_x"/>
                                          </p:val>
                                        </p:tav>
                                        <p:tav tm="100000">
                                          <p:val>
                                            <p:strVal val="#ppt_x"/>
                                          </p:val>
                                        </p:tav>
                                      </p:tavLst>
                                    </p:anim>
                                    <p:anim calcmode="lin" valueType="num">
                                      <p:cBhvr additive="base">
                                        <p:cTn id="28" dur="500" fill="hold"/>
                                        <p:tgtEl>
                                          <p:spTgt spid="34"/>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5"/>
                                        </p:tgtEl>
                                        <p:attrNameLst>
                                          <p:attrName>style.visibility</p:attrName>
                                        </p:attrNameLst>
                                      </p:cBhvr>
                                      <p:to>
                                        <p:strVal val="visible"/>
                                      </p:to>
                                    </p:set>
                                    <p:anim calcmode="lin" valueType="num">
                                      <p:cBhvr additive="base">
                                        <p:cTn id="31" dur="500" fill="hold"/>
                                        <p:tgtEl>
                                          <p:spTgt spid="35"/>
                                        </p:tgtEl>
                                        <p:attrNameLst>
                                          <p:attrName>ppt_x</p:attrName>
                                        </p:attrNameLst>
                                      </p:cBhvr>
                                      <p:tavLst>
                                        <p:tav tm="0">
                                          <p:val>
                                            <p:strVal val="#ppt_x"/>
                                          </p:val>
                                        </p:tav>
                                        <p:tav tm="100000">
                                          <p:val>
                                            <p:strVal val="#ppt_x"/>
                                          </p:val>
                                        </p:tav>
                                      </p:tavLst>
                                    </p:anim>
                                    <p:anim calcmode="lin" valueType="num">
                                      <p:cBhvr additive="base">
                                        <p:cTn id="32" dur="500" fill="hold"/>
                                        <p:tgtEl>
                                          <p:spTgt spid="35"/>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anim calcmode="lin" valueType="num">
                                      <p:cBhvr additive="base">
                                        <p:cTn id="35" dur="500" fill="hold"/>
                                        <p:tgtEl>
                                          <p:spTgt spid="36"/>
                                        </p:tgtEl>
                                        <p:attrNameLst>
                                          <p:attrName>ppt_x</p:attrName>
                                        </p:attrNameLst>
                                      </p:cBhvr>
                                      <p:tavLst>
                                        <p:tav tm="0">
                                          <p:val>
                                            <p:strVal val="#ppt_x"/>
                                          </p:val>
                                        </p:tav>
                                        <p:tav tm="100000">
                                          <p:val>
                                            <p:strVal val="#ppt_x"/>
                                          </p:val>
                                        </p:tav>
                                      </p:tavLst>
                                    </p:anim>
                                    <p:anim calcmode="lin" valueType="num">
                                      <p:cBhvr additive="base">
                                        <p:cTn id="36" dur="500" fill="hold"/>
                                        <p:tgtEl>
                                          <p:spTgt spid="3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anim calcmode="lin" valueType="num">
                                      <p:cBhvr additive="base">
                                        <p:cTn id="39" dur="500" fill="hold"/>
                                        <p:tgtEl>
                                          <p:spTgt spid="27"/>
                                        </p:tgtEl>
                                        <p:attrNameLst>
                                          <p:attrName>ppt_x</p:attrName>
                                        </p:attrNameLst>
                                      </p:cBhvr>
                                      <p:tavLst>
                                        <p:tav tm="0">
                                          <p:val>
                                            <p:strVal val="#ppt_x"/>
                                          </p:val>
                                        </p:tav>
                                        <p:tav tm="100000">
                                          <p:val>
                                            <p:strVal val="#ppt_x"/>
                                          </p:val>
                                        </p:tav>
                                      </p:tavLst>
                                    </p:anim>
                                    <p:anim calcmode="lin" valueType="num">
                                      <p:cBhvr additive="base">
                                        <p:cTn id="40" dur="500" fill="hold"/>
                                        <p:tgtEl>
                                          <p:spTgt spid="27"/>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44"/>
                                        </p:tgtEl>
                                        <p:attrNameLst>
                                          <p:attrName>style.visibility</p:attrName>
                                        </p:attrNameLst>
                                      </p:cBhvr>
                                      <p:to>
                                        <p:strVal val="visible"/>
                                      </p:to>
                                    </p:set>
                                    <p:anim calcmode="lin" valueType="num">
                                      <p:cBhvr additive="base">
                                        <p:cTn id="43" dur="500" fill="hold"/>
                                        <p:tgtEl>
                                          <p:spTgt spid="44"/>
                                        </p:tgtEl>
                                        <p:attrNameLst>
                                          <p:attrName>ppt_x</p:attrName>
                                        </p:attrNameLst>
                                      </p:cBhvr>
                                      <p:tavLst>
                                        <p:tav tm="0">
                                          <p:val>
                                            <p:strVal val="#ppt_x"/>
                                          </p:val>
                                        </p:tav>
                                        <p:tav tm="100000">
                                          <p:val>
                                            <p:strVal val="#ppt_x"/>
                                          </p:val>
                                        </p:tav>
                                      </p:tavLst>
                                    </p:anim>
                                    <p:anim calcmode="lin" valueType="num">
                                      <p:cBhvr additive="base">
                                        <p:cTn id="44"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45" restart="whenNotActive" fill="hold" evtFilter="cancelBubble" nodeType="interactiveSeq">
                <p:stCondLst>
                  <p:cond evt="onClick" delay="0">
                    <p:tgtEl>
                      <p:spTgt spid="30"/>
                    </p:tgtEl>
                  </p:cond>
                </p:stCondLst>
                <p:endSync evt="end" delay="0">
                  <p:rtn val="all"/>
                </p:endSync>
                <p:childTnLst>
                  <p:par>
                    <p:cTn id="46" fill="hold">
                      <p:stCondLst>
                        <p:cond delay="0"/>
                      </p:stCondLst>
                      <p:childTnLst>
                        <p:par>
                          <p:cTn id="47" fill="hold">
                            <p:stCondLst>
                              <p:cond delay="0"/>
                            </p:stCondLst>
                            <p:childTnLst>
                              <p:par>
                                <p:cTn id="48" presetID="1" presetClass="exit" presetSubtype="0" fill="hold" grpId="1" nodeType="clickEffect">
                                  <p:stCondLst>
                                    <p:cond delay="0"/>
                                  </p:stCondLst>
                                  <p:childTnLst>
                                    <p:set>
                                      <p:cBhvr>
                                        <p:cTn id="49" dur="1" fill="hold">
                                          <p:stCondLst>
                                            <p:cond delay="0"/>
                                          </p:stCondLst>
                                        </p:cTn>
                                        <p:tgtEl>
                                          <p:spTgt spid="30"/>
                                        </p:tgtEl>
                                        <p:attrNameLst>
                                          <p:attrName>style.visibility</p:attrName>
                                        </p:attrNameLst>
                                      </p:cBhvr>
                                      <p:to>
                                        <p:strVal val="hidden"/>
                                      </p:to>
                                    </p:set>
                                  </p:childTnLst>
                                </p:cTn>
                              </p:par>
                              <p:par>
                                <p:cTn id="50" presetID="1" presetClass="entr" presetSubtype="0" fill="hold" grpId="0" nodeType="withEffect">
                                  <p:stCondLst>
                                    <p:cond delay="0"/>
                                  </p:stCondLst>
                                  <p:childTnLst>
                                    <p:set>
                                      <p:cBhvr>
                                        <p:cTn id="51"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52" restart="whenNotActive" fill="hold" evtFilter="cancelBubble" nodeType="interactiveSeq">
                <p:stCondLst>
                  <p:cond evt="onClick" delay="0">
                    <p:tgtEl>
                      <p:spTgt spid="35"/>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5"/>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46"/>
                                        </p:tgtEl>
                                        <p:attrNameLst>
                                          <p:attrName>style.visibility</p:attrName>
                                        </p:attrNameLst>
                                      </p:cBhvr>
                                      <p:to>
                                        <p:strVal val="visible"/>
                                      </p:to>
                                    </p:set>
                                  </p:childTnLst>
                                </p:cTn>
                              </p:par>
                            </p:childTnLst>
                          </p:cTn>
                        </p:par>
                      </p:childTnLst>
                    </p:cTn>
                  </p:par>
                </p:childTnLst>
              </p:cTn>
              <p:nextCondLst>
                <p:cond evt="onClick" delay="0">
                  <p:tgtEl>
                    <p:spTgt spid="35"/>
                  </p:tgtEl>
                </p:cond>
              </p:nextCondLst>
            </p:seq>
            <p:seq concurrent="1" nextAc="seek">
              <p:cTn id="59" restart="whenNotActive" fill="hold" evtFilter="cancelBubble" nodeType="interactiveSeq">
                <p:stCondLst>
                  <p:cond evt="onClick" delay="0">
                    <p:tgtEl>
                      <p:spTgt spid="32"/>
                    </p:tgtEl>
                  </p:cond>
                </p:stCondLst>
                <p:endSync evt="end" delay="0">
                  <p:rtn val="all"/>
                </p:endSync>
                <p:childTnLst>
                  <p:par>
                    <p:cTn id="60" fill="hold">
                      <p:stCondLst>
                        <p:cond delay="0"/>
                      </p:stCondLst>
                      <p:childTnLst>
                        <p:par>
                          <p:cTn id="61" fill="hold">
                            <p:stCondLst>
                              <p:cond delay="0"/>
                            </p:stCondLst>
                            <p:childTnLst>
                              <p:par>
                                <p:cTn id="62" presetID="1" presetClass="exit" presetSubtype="0" fill="hold" grpId="1" nodeType="clickEffect">
                                  <p:stCondLst>
                                    <p:cond delay="0"/>
                                  </p:stCondLst>
                                  <p:childTnLst>
                                    <p:set>
                                      <p:cBhvr>
                                        <p:cTn id="63" dur="1" fill="hold">
                                          <p:stCondLst>
                                            <p:cond delay="0"/>
                                          </p:stCondLst>
                                        </p:cTn>
                                        <p:tgtEl>
                                          <p:spTgt spid="32"/>
                                        </p:tgtEl>
                                        <p:attrNameLst>
                                          <p:attrName>style.visibility</p:attrName>
                                        </p:attrNameLst>
                                      </p:cBhvr>
                                      <p:to>
                                        <p:strVal val="hidden"/>
                                      </p:to>
                                    </p:set>
                                  </p:childTnLst>
                                </p:cTn>
                              </p:par>
                              <p:par>
                                <p:cTn id="64" presetID="1" presetClass="entr" presetSubtype="0" fill="hold" grpId="0" nodeType="withEffect">
                                  <p:stCondLst>
                                    <p:cond delay="0"/>
                                  </p:stCondLst>
                                  <p:childTnLst>
                                    <p:set>
                                      <p:cBhvr>
                                        <p:cTn id="65"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66" restart="whenNotActive" fill="hold" evtFilter="cancelBubble" nodeType="interactiveSeq">
                <p:stCondLst>
                  <p:cond evt="onClick" delay="0">
                    <p:tgtEl>
                      <p:spTgt spid="31"/>
                    </p:tgtEl>
                  </p:cond>
                </p:stCondLst>
                <p:endSync evt="end" delay="0">
                  <p:rtn val="all"/>
                </p:endSync>
                <p:childTnLst>
                  <p:par>
                    <p:cTn id="67" fill="hold">
                      <p:stCondLst>
                        <p:cond delay="0"/>
                      </p:stCondLst>
                      <p:childTnLst>
                        <p:par>
                          <p:cTn id="68" fill="hold">
                            <p:stCondLst>
                              <p:cond delay="0"/>
                            </p:stCondLst>
                            <p:childTnLst>
                              <p:par>
                                <p:cTn id="69" presetID="1" presetClass="exit" presetSubtype="0" fill="hold" grpId="1" nodeType="clickEffect">
                                  <p:stCondLst>
                                    <p:cond delay="0"/>
                                  </p:stCondLst>
                                  <p:childTnLst>
                                    <p:set>
                                      <p:cBhvr>
                                        <p:cTn id="70" dur="1" fill="hold">
                                          <p:stCondLst>
                                            <p:cond delay="0"/>
                                          </p:stCondLst>
                                        </p:cTn>
                                        <p:tgtEl>
                                          <p:spTgt spid="31"/>
                                        </p:tgtEl>
                                        <p:attrNameLst>
                                          <p:attrName>style.visibility</p:attrName>
                                        </p:attrNameLst>
                                      </p:cBhvr>
                                      <p:to>
                                        <p:strVal val="hidden"/>
                                      </p:to>
                                    </p:set>
                                  </p:childTnLst>
                                </p:cTn>
                              </p:par>
                              <p:par>
                                <p:cTn id="71" presetID="1" presetClass="entr" presetSubtype="0" fill="hold" grpId="0" nodeType="withEffect">
                                  <p:stCondLst>
                                    <p:cond delay="0"/>
                                  </p:stCondLst>
                                  <p:childTnLst>
                                    <p:set>
                                      <p:cBhvr>
                                        <p:cTn id="72" dur="1" fill="hold">
                                          <p:stCondLst>
                                            <p:cond delay="0"/>
                                          </p:stCondLst>
                                        </p:cTn>
                                        <p:tgtEl>
                                          <p:spTgt spid="48"/>
                                        </p:tgtEl>
                                        <p:attrNameLst>
                                          <p:attrName>style.visibility</p:attrName>
                                        </p:attrNameLst>
                                      </p:cBhvr>
                                      <p:to>
                                        <p:strVal val="visible"/>
                                      </p:to>
                                    </p:set>
                                  </p:childTnLst>
                                </p:cTn>
                              </p:par>
                            </p:childTnLst>
                          </p:cTn>
                        </p:par>
                      </p:childTnLst>
                    </p:cTn>
                  </p:par>
                </p:childTnLst>
              </p:cTn>
              <p:nextCondLst>
                <p:cond evt="onClick" delay="0">
                  <p:tgtEl>
                    <p:spTgt spid="31"/>
                  </p:tgtEl>
                </p:cond>
              </p:nextCondLst>
            </p:seq>
            <p:seq concurrent="1" nextAc="seek">
              <p:cTn id="73" restart="whenNotActive" fill="hold" evtFilter="cancelBubble" nodeType="interactiveSeq">
                <p:stCondLst>
                  <p:cond evt="onClick" delay="0">
                    <p:tgtEl>
                      <p:spTgt spid="34"/>
                    </p:tgtEl>
                  </p:cond>
                </p:stCondLst>
                <p:endSync evt="end" delay="0">
                  <p:rtn val="all"/>
                </p:endSync>
                <p:childTnLst>
                  <p:par>
                    <p:cTn id="74" fill="hold">
                      <p:stCondLst>
                        <p:cond delay="0"/>
                      </p:stCondLst>
                      <p:childTnLst>
                        <p:par>
                          <p:cTn id="75" fill="hold">
                            <p:stCondLst>
                              <p:cond delay="0"/>
                            </p:stCondLst>
                            <p:childTnLst>
                              <p:par>
                                <p:cTn id="76" presetID="1" presetClass="exit" presetSubtype="0" fill="hold" grpId="1" nodeType="clickEffect">
                                  <p:stCondLst>
                                    <p:cond delay="0"/>
                                  </p:stCondLst>
                                  <p:childTnLst>
                                    <p:set>
                                      <p:cBhvr>
                                        <p:cTn id="77" dur="1" fill="hold">
                                          <p:stCondLst>
                                            <p:cond delay="0"/>
                                          </p:stCondLst>
                                        </p:cTn>
                                        <p:tgtEl>
                                          <p:spTgt spid="34"/>
                                        </p:tgtEl>
                                        <p:attrNameLst>
                                          <p:attrName>style.visibility</p:attrName>
                                        </p:attrNameLst>
                                      </p:cBhvr>
                                      <p:to>
                                        <p:strVal val="hidden"/>
                                      </p:to>
                                    </p:set>
                                  </p:childTnLst>
                                </p:cTn>
                              </p:par>
                              <p:par>
                                <p:cTn id="78" presetID="1" presetClass="entr" presetSubtype="0" fill="hold" grpId="0" nodeType="withEffect">
                                  <p:stCondLst>
                                    <p:cond delay="0"/>
                                  </p:stCondLst>
                                  <p:childTnLst>
                                    <p:set>
                                      <p:cBhvr>
                                        <p:cTn id="79"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80" restart="whenNotActive" fill="hold" evtFilter="cancelBubble" nodeType="interactiveSeq">
                <p:stCondLst>
                  <p:cond evt="onClick" delay="0">
                    <p:tgtEl>
                      <p:spTgt spid="33"/>
                    </p:tgtEl>
                  </p:cond>
                </p:stCondLst>
                <p:endSync evt="end" delay="0">
                  <p:rtn val="all"/>
                </p:endSync>
                <p:childTnLst>
                  <p:par>
                    <p:cTn id="81" fill="hold">
                      <p:stCondLst>
                        <p:cond delay="0"/>
                      </p:stCondLst>
                      <p:childTnLst>
                        <p:par>
                          <p:cTn id="82" fill="hold">
                            <p:stCondLst>
                              <p:cond delay="0"/>
                            </p:stCondLst>
                            <p:childTnLst>
                              <p:par>
                                <p:cTn id="83" presetID="1" presetClass="exit" presetSubtype="0" fill="hold" grpId="1" nodeType="clickEffect">
                                  <p:stCondLst>
                                    <p:cond delay="0"/>
                                  </p:stCondLst>
                                  <p:childTnLst>
                                    <p:set>
                                      <p:cBhvr>
                                        <p:cTn id="84" dur="1" fill="hold">
                                          <p:stCondLst>
                                            <p:cond delay="0"/>
                                          </p:stCondLst>
                                        </p:cTn>
                                        <p:tgtEl>
                                          <p:spTgt spid="33"/>
                                        </p:tgtEl>
                                        <p:attrNameLst>
                                          <p:attrName>style.visibility</p:attrName>
                                        </p:attrNameLst>
                                      </p:cBhvr>
                                      <p:to>
                                        <p:strVal val="hidden"/>
                                      </p:to>
                                    </p:set>
                                  </p:childTnLst>
                                </p:cTn>
                              </p:par>
                              <p:par>
                                <p:cTn id="85" presetID="1" presetClass="entr" presetSubtype="0" fill="hold" grpId="0" nodeType="withEffect">
                                  <p:stCondLst>
                                    <p:cond delay="0"/>
                                  </p:stCondLst>
                                  <p:childTnLst>
                                    <p:set>
                                      <p:cBhvr>
                                        <p:cTn id="86" dur="1" fill="hold">
                                          <p:stCondLst>
                                            <p:cond delay="0"/>
                                          </p:stCondLst>
                                        </p:cTn>
                                        <p:tgtEl>
                                          <p:spTgt spid="50"/>
                                        </p:tgtEl>
                                        <p:attrNameLst>
                                          <p:attrName>style.visibility</p:attrName>
                                        </p:attrNameLst>
                                      </p:cBhvr>
                                      <p:to>
                                        <p:strVal val="visible"/>
                                      </p:to>
                                    </p:set>
                                  </p:childTnLst>
                                </p:cTn>
                              </p:par>
                            </p:childTnLst>
                          </p:cTn>
                        </p:par>
                      </p:childTnLst>
                    </p:cTn>
                  </p:par>
                </p:childTnLst>
              </p:cTn>
              <p:nextCondLst>
                <p:cond evt="onClick" delay="0">
                  <p:tgtEl>
                    <p:spTgt spid="33"/>
                  </p:tgtEl>
                </p:cond>
              </p:nextCondLst>
            </p:seq>
          </p:childTnLst>
        </p:cTn>
      </p:par>
    </p:tnLst>
    <p:bldLst>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27" grpId="0"/>
      <p:bldP spid="44" grpId="0"/>
      <p:bldP spid="45" grpId="0" animBg="1"/>
      <p:bldP spid="46" grpId="0" animBg="1"/>
      <p:bldP spid="47" grpId="0" animBg="1"/>
      <p:bldP spid="48" grpId="0" animBg="1"/>
      <p:bldP spid="49" grpId="0" animBg="1"/>
      <p:bldP spid="5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1981199" y="136093"/>
            <a:ext cx="8353647" cy="953271"/>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Seconds to a Sight Word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3" name="TextBox 52">
            <a:extLst>
              <a:ext uri="{FF2B5EF4-FFF2-40B4-BE49-F238E27FC236}">
                <a16:creationId xmlns:a16="http://schemas.microsoft.com/office/drawing/2014/main" id="{C7E0F427-0FC3-4828-B1A6-447C24E31093}"/>
              </a:ext>
            </a:extLst>
          </p:cNvPr>
          <p:cNvSpPr txBox="1"/>
          <p:nvPr/>
        </p:nvSpPr>
        <p:spPr>
          <a:xfrm>
            <a:off x="3181350" y="1550363"/>
            <a:ext cx="2286000" cy="2286000"/>
          </a:xfrm>
          <a:prstGeom prst="rect">
            <a:avLst/>
          </a:prstGeom>
          <a:solidFill>
            <a:srgbClr val="FFFF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Comic Sans MS" panose="030F0702030302020204" pitchFamily="66" charset="0"/>
              </a:rPr>
              <a:t>pull</a:t>
            </a:r>
            <a:endParaRPr kumimoji="0" lang="en-US" sz="54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4" name="TextBox 53">
            <a:extLst>
              <a:ext uri="{FF2B5EF4-FFF2-40B4-BE49-F238E27FC236}">
                <a16:creationId xmlns:a16="http://schemas.microsoft.com/office/drawing/2014/main" id="{786E77BB-1721-43E7-80B2-1F956C981908}"/>
              </a:ext>
            </a:extLst>
          </p:cNvPr>
          <p:cNvSpPr txBox="1"/>
          <p:nvPr/>
        </p:nvSpPr>
        <p:spPr>
          <a:xfrm>
            <a:off x="6481712" y="1550363"/>
            <a:ext cx="2286000" cy="2286000"/>
          </a:xfrm>
          <a:prstGeom prst="rect">
            <a:avLst/>
          </a:prstGeom>
          <a:solidFill>
            <a:srgbClr val="FF99CC"/>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Comic Sans MS" panose="030F0702030302020204" pitchFamily="66" charset="0"/>
              </a:rPr>
              <a:t>why</a:t>
            </a:r>
            <a:endParaRPr kumimoji="0" lang="en-US" sz="4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55" name="TextBox 54">
            <a:extLst>
              <a:ext uri="{FF2B5EF4-FFF2-40B4-BE49-F238E27FC236}">
                <a16:creationId xmlns:a16="http://schemas.microsoft.com/office/drawing/2014/main" id="{75F276A4-B0F1-44EC-A2CF-586FEDE63629}"/>
              </a:ext>
            </a:extLst>
          </p:cNvPr>
          <p:cNvSpPr txBox="1"/>
          <p:nvPr/>
        </p:nvSpPr>
        <p:spPr>
          <a:xfrm>
            <a:off x="1352550" y="4297362"/>
            <a:ext cx="2286000" cy="2286000"/>
          </a:xfrm>
          <a:prstGeom prst="rect">
            <a:avLst/>
          </a:prstGeom>
          <a:solidFill>
            <a:srgbClr val="92D05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Comic Sans MS" panose="030F0702030302020204" pitchFamily="66" charset="0"/>
              </a:rPr>
              <a:t>cold</a:t>
            </a:r>
            <a:endParaRPr kumimoji="0" lang="en-US" sz="54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64" name="TextBox 63">
            <a:extLst>
              <a:ext uri="{FF2B5EF4-FFF2-40B4-BE49-F238E27FC236}">
                <a16:creationId xmlns:a16="http://schemas.microsoft.com/office/drawing/2014/main" id="{16852028-A52F-43F8-9A21-DA9F45718DF0}"/>
              </a:ext>
            </a:extLst>
          </p:cNvPr>
          <p:cNvSpPr txBox="1"/>
          <p:nvPr/>
        </p:nvSpPr>
        <p:spPr>
          <a:xfrm>
            <a:off x="5015022" y="4297362"/>
            <a:ext cx="2286000" cy="2286000"/>
          </a:xfrm>
          <a:prstGeom prst="rect">
            <a:avLst/>
          </a:prstGeom>
          <a:solidFill>
            <a:srgbClr val="9E5ECE"/>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long</a:t>
            </a:r>
          </a:p>
        </p:txBody>
      </p:sp>
      <p:sp>
        <p:nvSpPr>
          <p:cNvPr id="7" name="TextBox 6">
            <a:extLst>
              <a:ext uri="{FF2B5EF4-FFF2-40B4-BE49-F238E27FC236}">
                <a16:creationId xmlns:a16="http://schemas.microsoft.com/office/drawing/2014/main" id="{8FEB351E-13C2-49FD-B53F-575E82701DEA}"/>
              </a:ext>
            </a:extLst>
          </p:cNvPr>
          <p:cNvSpPr txBox="1"/>
          <p:nvPr/>
        </p:nvSpPr>
        <p:spPr>
          <a:xfrm>
            <a:off x="8553450" y="4297362"/>
            <a:ext cx="2286000" cy="2286000"/>
          </a:xfrm>
          <a:prstGeom prst="rect">
            <a:avLst/>
          </a:prstGeom>
          <a:solidFill>
            <a:srgbClr val="00B0F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Comic Sans MS" panose="030F0702030302020204" pitchFamily="66" charset="0"/>
              </a:rPr>
              <a:t>far</a:t>
            </a:r>
            <a:endParaRPr kumimoji="0" lang="en-US" sz="54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Tree>
    <p:custDataLst>
      <p:tags r:id="rId1"/>
    </p:custDataLst>
    <p:extLst>
      <p:ext uri="{BB962C8B-B14F-4D97-AF65-F5344CB8AC3E}">
        <p14:creationId xmlns:p14="http://schemas.microsoft.com/office/powerpoint/2010/main" val="108693604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3"/>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7" restart="whenNotActive" fill="hold" evtFilter="cancelBubble" nodeType="interactiveSeq">
                <p:stCondLst>
                  <p:cond evt="onClick" delay="0">
                    <p:tgtEl>
                      <p:spTgt spid="5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12" restart="whenNotActive" fill="hold" evtFilter="cancelBubble" nodeType="interactiveSeq">
                <p:stCondLst>
                  <p:cond evt="onClick" delay="0">
                    <p:tgtEl>
                      <p:spTgt spid="55"/>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17" restart="whenNotActive" fill="hold" evtFilter="cancelBubble" nodeType="interactiveSeq">
                <p:stCondLst>
                  <p:cond evt="onClick" delay="0">
                    <p:tgtEl>
                      <p:spTgt spid="6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64"/>
                  </p:tgtEl>
                </p:cond>
              </p:nextCondLst>
            </p:seq>
            <p:seq concurrent="1" nextAc="seek">
              <p:cTn id="22" restart="whenNotActive" fill="hold" evtFilter="cancelBubble" nodeType="interactiveSeq">
                <p:stCondLst>
                  <p:cond evt="onClick" delay="0">
                    <p:tgtEl>
                      <p:spTgt spid="7"/>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53" grpId="0" animBg="1"/>
      <p:bldP spid="54" grpId="0" animBg="1"/>
      <p:bldP spid="55" grpId="0" animBg="1"/>
      <p:bldP spid="64"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1981200" y="346012"/>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Timing a Sight Word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4C23B57-BCC0-4007-9005-D76F42188550}"/>
              </a:ext>
            </a:extLst>
          </p:cNvPr>
          <p:cNvSpPr txBox="1"/>
          <p:nvPr/>
        </p:nvSpPr>
        <p:spPr>
          <a:xfrm>
            <a:off x="297713" y="5613991"/>
            <a:ext cx="1683488" cy="1015663"/>
          </a:xfrm>
          <a:prstGeom prst="rect">
            <a:avLst/>
          </a:prstGeom>
          <a:noFill/>
        </p:spPr>
        <p:txBody>
          <a:bodyPr wrap="square" rtlCol="0">
            <a:spAutoFit/>
          </a:bodyPr>
          <a:lstStyle/>
          <a:p>
            <a:r>
              <a:rPr lang="en-US" sz="6000" dirty="0">
                <a:latin typeface="Comic Sans MS" panose="030F0702030302020204" pitchFamily="66" charset="0"/>
              </a:rPr>
              <a:t>cold</a:t>
            </a:r>
          </a:p>
        </p:txBody>
      </p:sp>
      <p:sp>
        <p:nvSpPr>
          <p:cNvPr id="17" name="TextBox 16">
            <a:extLst>
              <a:ext uri="{FF2B5EF4-FFF2-40B4-BE49-F238E27FC236}">
                <a16:creationId xmlns:a16="http://schemas.microsoft.com/office/drawing/2014/main" id="{7626BCC6-2330-4BB1-B41B-12A5F1F54DEF}"/>
              </a:ext>
            </a:extLst>
          </p:cNvPr>
          <p:cNvSpPr txBox="1"/>
          <p:nvPr/>
        </p:nvSpPr>
        <p:spPr>
          <a:xfrm>
            <a:off x="2688265" y="5623839"/>
            <a:ext cx="1683488" cy="1015663"/>
          </a:xfrm>
          <a:prstGeom prst="rect">
            <a:avLst/>
          </a:prstGeom>
          <a:noFill/>
        </p:spPr>
        <p:txBody>
          <a:bodyPr wrap="square" rtlCol="0">
            <a:spAutoFit/>
          </a:bodyPr>
          <a:lstStyle/>
          <a:p>
            <a:r>
              <a:rPr lang="en-US" sz="6000" dirty="0">
                <a:latin typeface="Comic Sans MS" panose="030F0702030302020204" pitchFamily="66" charset="0"/>
              </a:rPr>
              <a:t>pull</a:t>
            </a:r>
          </a:p>
        </p:txBody>
      </p:sp>
      <p:sp>
        <p:nvSpPr>
          <p:cNvPr id="18" name="TextBox 17">
            <a:extLst>
              <a:ext uri="{FF2B5EF4-FFF2-40B4-BE49-F238E27FC236}">
                <a16:creationId xmlns:a16="http://schemas.microsoft.com/office/drawing/2014/main" id="{3852FF07-835E-45A1-A67B-A1B358143C80}"/>
              </a:ext>
            </a:extLst>
          </p:cNvPr>
          <p:cNvSpPr txBox="1"/>
          <p:nvPr/>
        </p:nvSpPr>
        <p:spPr>
          <a:xfrm>
            <a:off x="5140841" y="5645104"/>
            <a:ext cx="1378688" cy="1015663"/>
          </a:xfrm>
          <a:prstGeom prst="rect">
            <a:avLst/>
          </a:prstGeom>
          <a:noFill/>
        </p:spPr>
        <p:txBody>
          <a:bodyPr wrap="square" rtlCol="0">
            <a:spAutoFit/>
          </a:bodyPr>
          <a:lstStyle/>
          <a:p>
            <a:r>
              <a:rPr lang="en-US" sz="6000" dirty="0">
                <a:latin typeface="Comic Sans MS" panose="030F0702030302020204" pitchFamily="66" charset="0"/>
              </a:rPr>
              <a:t>far</a:t>
            </a:r>
          </a:p>
        </p:txBody>
      </p:sp>
      <p:sp>
        <p:nvSpPr>
          <p:cNvPr id="23" name="TextBox 22">
            <a:extLst>
              <a:ext uri="{FF2B5EF4-FFF2-40B4-BE49-F238E27FC236}">
                <a16:creationId xmlns:a16="http://schemas.microsoft.com/office/drawing/2014/main" id="{A0A49D7D-8377-4A93-8035-202A102E0D8D}"/>
              </a:ext>
            </a:extLst>
          </p:cNvPr>
          <p:cNvSpPr txBox="1"/>
          <p:nvPr/>
        </p:nvSpPr>
        <p:spPr>
          <a:xfrm>
            <a:off x="7288617" y="5623839"/>
            <a:ext cx="1683488" cy="1015663"/>
          </a:xfrm>
          <a:prstGeom prst="rect">
            <a:avLst/>
          </a:prstGeom>
          <a:noFill/>
        </p:spPr>
        <p:txBody>
          <a:bodyPr wrap="square" rtlCol="0">
            <a:spAutoFit/>
          </a:bodyPr>
          <a:lstStyle/>
          <a:p>
            <a:r>
              <a:rPr lang="en-US" sz="6000" dirty="0">
                <a:latin typeface="Comic Sans MS" panose="030F0702030302020204" pitchFamily="66" charset="0"/>
              </a:rPr>
              <a:t>why</a:t>
            </a:r>
          </a:p>
        </p:txBody>
      </p:sp>
      <p:sp>
        <p:nvSpPr>
          <p:cNvPr id="24" name="TextBox 23">
            <a:extLst>
              <a:ext uri="{FF2B5EF4-FFF2-40B4-BE49-F238E27FC236}">
                <a16:creationId xmlns:a16="http://schemas.microsoft.com/office/drawing/2014/main" id="{E68DDB78-47D1-4CB7-A3F0-48F4E066932D}"/>
              </a:ext>
            </a:extLst>
          </p:cNvPr>
          <p:cNvSpPr txBox="1"/>
          <p:nvPr/>
        </p:nvSpPr>
        <p:spPr>
          <a:xfrm>
            <a:off x="9994603" y="5623839"/>
            <a:ext cx="1683488" cy="1015663"/>
          </a:xfrm>
          <a:prstGeom prst="rect">
            <a:avLst/>
          </a:prstGeom>
          <a:noFill/>
        </p:spPr>
        <p:txBody>
          <a:bodyPr wrap="square" rtlCol="0">
            <a:spAutoFit/>
          </a:bodyPr>
          <a:lstStyle/>
          <a:p>
            <a:r>
              <a:rPr lang="en-US" sz="6000" dirty="0">
                <a:latin typeface="Comic Sans MS" panose="030F0702030302020204" pitchFamily="66" charset="0"/>
              </a:rPr>
              <a:t>long</a:t>
            </a:r>
          </a:p>
        </p:txBody>
      </p:sp>
      <p:sp>
        <p:nvSpPr>
          <p:cNvPr id="26" name="TextBox 25">
            <a:extLst>
              <a:ext uri="{FF2B5EF4-FFF2-40B4-BE49-F238E27FC236}">
                <a16:creationId xmlns:a16="http://schemas.microsoft.com/office/drawing/2014/main" id="{78FF04A2-9273-44BF-9907-9C15B5E30939}"/>
              </a:ext>
            </a:extLst>
          </p:cNvPr>
          <p:cNvSpPr txBox="1"/>
          <p:nvPr/>
        </p:nvSpPr>
        <p:spPr>
          <a:xfrm>
            <a:off x="559984" y="2459504"/>
            <a:ext cx="11632016" cy="1938992"/>
          </a:xfrm>
          <a:prstGeom prst="rect">
            <a:avLst/>
          </a:prstGeom>
          <a:noFill/>
        </p:spPr>
        <p:txBody>
          <a:bodyPr wrap="square" rtlCol="0">
            <a:spAutoFit/>
          </a:bodyPr>
          <a:lstStyle/>
          <a:p>
            <a:r>
              <a:rPr lang="en-US" sz="6000" dirty="0">
                <a:latin typeface="Comic Sans MS" panose="030F0702030302020204" pitchFamily="66" charset="0"/>
              </a:rPr>
              <a:t>The horse had to _____ the cart.</a:t>
            </a:r>
          </a:p>
        </p:txBody>
      </p:sp>
      <p:sp>
        <p:nvSpPr>
          <p:cNvPr id="27" name="TextBox 26">
            <a:extLst>
              <a:ext uri="{FF2B5EF4-FFF2-40B4-BE49-F238E27FC236}">
                <a16:creationId xmlns:a16="http://schemas.microsoft.com/office/drawing/2014/main" id="{30D0D877-6716-478F-BB83-40F66025C8BA}"/>
              </a:ext>
            </a:extLst>
          </p:cNvPr>
          <p:cNvSpPr txBox="1"/>
          <p:nvPr/>
        </p:nvSpPr>
        <p:spPr>
          <a:xfrm>
            <a:off x="7518991" y="2413337"/>
            <a:ext cx="1683488" cy="1015663"/>
          </a:xfrm>
          <a:prstGeom prst="rect">
            <a:avLst/>
          </a:prstGeom>
          <a:noFill/>
        </p:spPr>
        <p:txBody>
          <a:bodyPr wrap="square" rtlCol="0">
            <a:spAutoFit/>
          </a:bodyPr>
          <a:lstStyle/>
          <a:p>
            <a:r>
              <a:rPr lang="en-US" sz="6000" dirty="0">
                <a:solidFill>
                  <a:srgbClr val="FF0000"/>
                </a:solidFill>
                <a:latin typeface="Comic Sans MS" panose="030F0702030302020204" pitchFamily="66" charset="0"/>
              </a:rPr>
              <a:t>pull</a:t>
            </a:r>
          </a:p>
        </p:txBody>
      </p:sp>
      <p:sp>
        <p:nvSpPr>
          <p:cNvPr id="11" name="TextBox 10">
            <a:extLst>
              <a:ext uri="{FF2B5EF4-FFF2-40B4-BE49-F238E27FC236}">
                <a16:creationId xmlns:a16="http://schemas.microsoft.com/office/drawing/2014/main" id="{7503B32D-CFB3-4011-84FC-FA344696AF6B}"/>
              </a:ext>
            </a:extLst>
          </p:cNvPr>
          <p:cNvSpPr txBox="1"/>
          <p:nvPr/>
        </p:nvSpPr>
        <p:spPr>
          <a:xfrm>
            <a:off x="1340590" y="2459504"/>
            <a:ext cx="10070803" cy="1015663"/>
          </a:xfrm>
          <a:prstGeom prst="rect">
            <a:avLst/>
          </a:prstGeom>
          <a:noFill/>
        </p:spPr>
        <p:txBody>
          <a:bodyPr wrap="square" rtlCol="0">
            <a:spAutoFit/>
          </a:bodyPr>
          <a:lstStyle/>
          <a:p>
            <a:r>
              <a:rPr lang="en-US" sz="6000" dirty="0">
                <a:latin typeface="Comic Sans MS" panose="030F0702030302020204" pitchFamily="66" charset="0"/>
              </a:rPr>
              <a:t>____ are owls nocturnal?</a:t>
            </a:r>
          </a:p>
        </p:txBody>
      </p:sp>
      <p:sp>
        <p:nvSpPr>
          <p:cNvPr id="30" name="TextBox 29">
            <a:extLst>
              <a:ext uri="{FF2B5EF4-FFF2-40B4-BE49-F238E27FC236}">
                <a16:creationId xmlns:a16="http://schemas.microsoft.com/office/drawing/2014/main" id="{95208E01-AB93-4A47-9D59-164599DD03F8}"/>
              </a:ext>
            </a:extLst>
          </p:cNvPr>
          <p:cNvSpPr txBox="1"/>
          <p:nvPr/>
        </p:nvSpPr>
        <p:spPr>
          <a:xfrm>
            <a:off x="1340590" y="2459504"/>
            <a:ext cx="1851839" cy="1015663"/>
          </a:xfrm>
          <a:prstGeom prst="rect">
            <a:avLst/>
          </a:prstGeom>
          <a:noFill/>
        </p:spPr>
        <p:txBody>
          <a:bodyPr wrap="square" rtlCol="0">
            <a:spAutoFit/>
          </a:bodyPr>
          <a:lstStyle/>
          <a:p>
            <a:r>
              <a:rPr lang="en-US" sz="6000" dirty="0">
                <a:solidFill>
                  <a:srgbClr val="00B050"/>
                </a:solidFill>
                <a:latin typeface="Comic Sans MS" panose="030F0702030302020204" pitchFamily="66" charset="0"/>
              </a:rPr>
              <a:t>Why</a:t>
            </a:r>
          </a:p>
        </p:txBody>
      </p:sp>
      <p:sp>
        <p:nvSpPr>
          <p:cNvPr id="12" name="TextBox 11">
            <a:extLst>
              <a:ext uri="{FF2B5EF4-FFF2-40B4-BE49-F238E27FC236}">
                <a16:creationId xmlns:a16="http://schemas.microsoft.com/office/drawing/2014/main" id="{19A94624-907E-47B5-AA2B-3BEE17C8052A}"/>
              </a:ext>
            </a:extLst>
          </p:cNvPr>
          <p:cNvSpPr txBox="1"/>
          <p:nvPr/>
        </p:nvSpPr>
        <p:spPr>
          <a:xfrm>
            <a:off x="481123" y="2701655"/>
            <a:ext cx="12076812" cy="1015663"/>
          </a:xfrm>
          <a:prstGeom prst="rect">
            <a:avLst/>
          </a:prstGeom>
          <a:noFill/>
        </p:spPr>
        <p:txBody>
          <a:bodyPr wrap="square" rtlCol="0">
            <a:spAutoFit/>
          </a:bodyPr>
          <a:lstStyle/>
          <a:p>
            <a:r>
              <a:rPr lang="en-US" sz="6000" dirty="0">
                <a:latin typeface="Comic Sans MS" panose="030F0702030302020204" pitchFamily="66" charset="0"/>
              </a:rPr>
              <a:t>It is _____ outside in the snow.</a:t>
            </a:r>
          </a:p>
        </p:txBody>
      </p:sp>
      <p:sp>
        <p:nvSpPr>
          <p:cNvPr id="31" name="TextBox 30">
            <a:extLst>
              <a:ext uri="{FF2B5EF4-FFF2-40B4-BE49-F238E27FC236}">
                <a16:creationId xmlns:a16="http://schemas.microsoft.com/office/drawing/2014/main" id="{33F78BF4-DD64-494E-A4B9-7A379DA66502}"/>
              </a:ext>
            </a:extLst>
          </p:cNvPr>
          <p:cNvSpPr txBox="1"/>
          <p:nvPr/>
        </p:nvSpPr>
        <p:spPr>
          <a:xfrm>
            <a:off x="2830478" y="2714355"/>
            <a:ext cx="1683488" cy="1015663"/>
          </a:xfrm>
          <a:prstGeom prst="rect">
            <a:avLst/>
          </a:prstGeom>
          <a:noFill/>
        </p:spPr>
        <p:txBody>
          <a:bodyPr wrap="square" rtlCol="0">
            <a:spAutoFit/>
          </a:bodyPr>
          <a:lstStyle/>
          <a:p>
            <a:r>
              <a:rPr lang="en-US" sz="6000" dirty="0">
                <a:solidFill>
                  <a:srgbClr val="FFC000"/>
                </a:solidFill>
                <a:latin typeface="Comic Sans MS" panose="030F0702030302020204" pitchFamily="66" charset="0"/>
              </a:rPr>
              <a:t>cold</a:t>
            </a:r>
          </a:p>
        </p:txBody>
      </p:sp>
      <p:sp>
        <p:nvSpPr>
          <p:cNvPr id="16" name="TextBox 15">
            <a:extLst>
              <a:ext uri="{FF2B5EF4-FFF2-40B4-BE49-F238E27FC236}">
                <a16:creationId xmlns:a16="http://schemas.microsoft.com/office/drawing/2014/main" id="{2DD1B688-C4D0-4BB2-A0AA-26F9EABBCCEC}"/>
              </a:ext>
            </a:extLst>
          </p:cNvPr>
          <p:cNvSpPr txBox="1"/>
          <p:nvPr/>
        </p:nvSpPr>
        <p:spPr>
          <a:xfrm>
            <a:off x="997243" y="2727055"/>
            <a:ext cx="11044572" cy="1015663"/>
          </a:xfrm>
          <a:prstGeom prst="rect">
            <a:avLst/>
          </a:prstGeom>
          <a:noFill/>
        </p:spPr>
        <p:txBody>
          <a:bodyPr wrap="square" rtlCol="0">
            <a:spAutoFit/>
          </a:bodyPr>
          <a:lstStyle/>
          <a:p>
            <a:r>
              <a:rPr lang="en-US" sz="6000" dirty="0">
                <a:latin typeface="Comic Sans MS" panose="030F0702030302020204" pitchFamily="66" charset="0"/>
              </a:rPr>
              <a:t>The snake is very _____.</a:t>
            </a:r>
          </a:p>
        </p:txBody>
      </p:sp>
      <p:sp>
        <p:nvSpPr>
          <p:cNvPr id="32" name="TextBox 31">
            <a:extLst>
              <a:ext uri="{FF2B5EF4-FFF2-40B4-BE49-F238E27FC236}">
                <a16:creationId xmlns:a16="http://schemas.microsoft.com/office/drawing/2014/main" id="{5EA8A928-01BF-4AC9-845A-F6FD3ED6E9EC}"/>
              </a:ext>
            </a:extLst>
          </p:cNvPr>
          <p:cNvSpPr txBox="1"/>
          <p:nvPr/>
        </p:nvSpPr>
        <p:spPr>
          <a:xfrm>
            <a:off x="7909295" y="2701654"/>
            <a:ext cx="1683488" cy="1015663"/>
          </a:xfrm>
          <a:prstGeom prst="rect">
            <a:avLst/>
          </a:prstGeom>
          <a:noFill/>
        </p:spPr>
        <p:txBody>
          <a:bodyPr wrap="square" rtlCol="0">
            <a:spAutoFit/>
          </a:bodyPr>
          <a:lstStyle/>
          <a:p>
            <a:r>
              <a:rPr lang="en-US" sz="6000" dirty="0">
                <a:solidFill>
                  <a:srgbClr val="00B0F0"/>
                </a:solidFill>
                <a:latin typeface="Comic Sans MS" panose="030F0702030302020204" pitchFamily="66" charset="0"/>
              </a:rPr>
              <a:t>long</a:t>
            </a:r>
          </a:p>
        </p:txBody>
      </p:sp>
      <p:sp>
        <p:nvSpPr>
          <p:cNvPr id="33" name="TextBox 32">
            <a:extLst>
              <a:ext uri="{FF2B5EF4-FFF2-40B4-BE49-F238E27FC236}">
                <a16:creationId xmlns:a16="http://schemas.microsoft.com/office/drawing/2014/main" id="{2CF3F88F-41C1-4DB2-B0EC-9582F473CA77}"/>
              </a:ext>
            </a:extLst>
          </p:cNvPr>
          <p:cNvSpPr txBox="1"/>
          <p:nvPr/>
        </p:nvSpPr>
        <p:spPr>
          <a:xfrm>
            <a:off x="481123" y="1951672"/>
            <a:ext cx="12192000" cy="1938992"/>
          </a:xfrm>
          <a:prstGeom prst="rect">
            <a:avLst/>
          </a:prstGeom>
          <a:noFill/>
        </p:spPr>
        <p:txBody>
          <a:bodyPr wrap="square" rtlCol="0">
            <a:spAutoFit/>
          </a:bodyPr>
          <a:lstStyle/>
          <a:p>
            <a:r>
              <a:rPr lang="en-US" sz="6000" dirty="0">
                <a:latin typeface="Comic Sans MS" panose="030F0702030302020204" pitchFamily="66" charset="0"/>
              </a:rPr>
              <a:t>My friend had to move ____ away.</a:t>
            </a:r>
          </a:p>
        </p:txBody>
      </p:sp>
      <p:sp>
        <p:nvSpPr>
          <p:cNvPr id="34" name="TextBox 33">
            <a:extLst>
              <a:ext uri="{FF2B5EF4-FFF2-40B4-BE49-F238E27FC236}">
                <a16:creationId xmlns:a16="http://schemas.microsoft.com/office/drawing/2014/main" id="{B6C01F3D-F2E2-4621-B9EA-61E626F1F71B}"/>
              </a:ext>
            </a:extLst>
          </p:cNvPr>
          <p:cNvSpPr txBox="1"/>
          <p:nvPr/>
        </p:nvSpPr>
        <p:spPr>
          <a:xfrm>
            <a:off x="8928248" y="1945323"/>
            <a:ext cx="1378688" cy="1015663"/>
          </a:xfrm>
          <a:prstGeom prst="rect">
            <a:avLst/>
          </a:prstGeom>
          <a:noFill/>
        </p:spPr>
        <p:txBody>
          <a:bodyPr wrap="square" rtlCol="0">
            <a:spAutoFit/>
          </a:bodyPr>
          <a:lstStyle/>
          <a:p>
            <a:r>
              <a:rPr lang="en-US" sz="6000" dirty="0">
                <a:solidFill>
                  <a:srgbClr val="A66BD3"/>
                </a:solidFill>
                <a:latin typeface="Comic Sans MS" panose="030F0702030302020204" pitchFamily="66" charset="0"/>
              </a:rPr>
              <a:t>far</a:t>
            </a:r>
          </a:p>
        </p:txBody>
      </p:sp>
    </p:spTree>
    <p:custDataLst>
      <p:tags r:id="rId1"/>
    </p:custDataLst>
    <p:extLst>
      <p:ext uri="{BB962C8B-B14F-4D97-AF65-F5344CB8AC3E}">
        <p14:creationId xmlns:p14="http://schemas.microsoft.com/office/powerpoint/2010/main" val="2872375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p:cTn id="12" dur="500" fill="hold"/>
                                        <p:tgtEl>
                                          <p:spTgt spid="17"/>
                                        </p:tgtEl>
                                        <p:attrNameLst>
                                          <p:attrName>ppt_w</p:attrName>
                                        </p:attrNameLst>
                                      </p:cBhvr>
                                      <p:tavLst>
                                        <p:tav tm="0">
                                          <p:val>
                                            <p:fltVal val="0"/>
                                          </p:val>
                                        </p:tav>
                                        <p:tav tm="100000">
                                          <p:val>
                                            <p:strVal val="#ppt_w"/>
                                          </p:val>
                                        </p:tav>
                                      </p:tavLst>
                                    </p:anim>
                                    <p:anim calcmode="lin" valueType="num">
                                      <p:cBhvr>
                                        <p:cTn id="13" dur="500" fill="hold"/>
                                        <p:tgtEl>
                                          <p:spTgt spid="17"/>
                                        </p:tgtEl>
                                        <p:attrNameLst>
                                          <p:attrName>ppt_h</p:attrName>
                                        </p:attrNameLst>
                                      </p:cBhvr>
                                      <p:tavLst>
                                        <p:tav tm="0">
                                          <p:val>
                                            <p:fltVal val="0"/>
                                          </p:val>
                                        </p:tav>
                                        <p:tav tm="100000">
                                          <p:val>
                                            <p:strVal val="#ppt_h"/>
                                          </p:val>
                                        </p:tav>
                                      </p:tavLst>
                                    </p:anim>
                                    <p:animEffect transition="in" filter="fade">
                                      <p:cBhvr>
                                        <p:cTn id="14" dur="500"/>
                                        <p:tgtEl>
                                          <p:spTgt spid="17"/>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p:cTn id="17" dur="500" fill="hold"/>
                                        <p:tgtEl>
                                          <p:spTgt spid="18"/>
                                        </p:tgtEl>
                                        <p:attrNameLst>
                                          <p:attrName>ppt_w</p:attrName>
                                        </p:attrNameLst>
                                      </p:cBhvr>
                                      <p:tavLst>
                                        <p:tav tm="0">
                                          <p:val>
                                            <p:fltVal val="0"/>
                                          </p:val>
                                        </p:tav>
                                        <p:tav tm="100000">
                                          <p:val>
                                            <p:strVal val="#ppt_w"/>
                                          </p:val>
                                        </p:tav>
                                      </p:tavLst>
                                    </p:anim>
                                    <p:anim calcmode="lin" valueType="num">
                                      <p:cBhvr>
                                        <p:cTn id="18" dur="500" fill="hold"/>
                                        <p:tgtEl>
                                          <p:spTgt spid="18"/>
                                        </p:tgtEl>
                                        <p:attrNameLst>
                                          <p:attrName>ppt_h</p:attrName>
                                        </p:attrNameLst>
                                      </p:cBhvr>
                                      <p:tavLst>
                                        <p:tav tm="0">
                                          <p:val>
                                            <p:fltVal val="0"/>
                                          </p:val>
                                        </p:tav>
                                        <p:tav tm="100000">
                                          <p:val>
                                            <p:strVal val="#ppt_h"/>
                                          </p:val>
                                        </p:tav>
                                      </p:tavLst>
                                    </p:anim>
                                    <p:animEffect transition="in" filter="fade">
                                      <p:cBhvr>
                                        <p:cTn id="19" dur="500"/>
                                        <p:tgtEl>
                                          <p:spTgt spid="18"/>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 calcmode="lin" valueType="num">
                                      <p:cBhvr>
                                        <p:cTn id="22" dur="500" fill="hold"/>
                                        <p:tgtEl>
                                          <p:spTgt spid="23"/>
                                        </p:tgtEl>
                                        <p:attrNameLst>
                                          <p:attrName>ppt_w</p:attrName>
                                        </p:attrNameLst>
                                      </p:cBhvr>
                                      <p:tavLst>
                                        <p:tav tm="0">
                                          <p:val>
                                            <p:fltVal val="0"/>
                                          </p:val>
                                        </p:tav>
                                        <p:tav tm="100000">
                                          <p:val>
                                            <p:strVal val="#ppt_w"/>
                                          </p:val>
                                        </p:tav>
                                      </p:tavLst>
                                    </p:anim>
                                    <p:anim calcmode="lin" valueType="num">
                                      <p:cBhvr>
                                        <p:cTn id="23" dur="500" fill="hold"/>
                                        <p:tgtEl>
                                          <p:spTgt spid="23"/>
                                        </p:tgtEl>
                                        <p:attrNameLst>
                                          <p:attrName>ppt_h</p:attrName>
                                        </p:attrNameLst>
                                      </p:cBhvr>
                                      <p:tavLst>
                                        <p:tav tm="0">
                                          <p:val>
                                            <p:fltVal val="0"/>
                                          </p:val>
                                        </p:tav>
                                        <p:tav tm="100000">
                                          <p:val>
                                            <p:strVal val="#ppt_h"/>
                                          </p:val>
                                        </p:tav>
                                      </p:tavLst>
                                    </p:anim>
                                    <p:animEffect transition="in" filter="fade">
                                      <p:cBhvr>
                                        <p:cTn id="24" dur="500"/>
                                        <p:tgtEl>
                                          <p:spTgt spid="23"/>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p:cTn id="27" dur="500" fill="hold"/>
                                        <p:tgtEl>
                                          <p:spTgt spid="24"/>
                                        </p:tgtEl>
                                        <p:attrNameLst>
                                          <p:attrName>ppt_w</p:attrName>
                                        </p:attrNameLst>
                                      </p:cBhvr>
                                      <p:tavLst>
                                        <p:tav tm="0">
                                          <p:val>
                                            <p:fltVal val="0"/>
                                          </p:val>
                                        </p:tav>
                                        <p:tav tm="100000">
                                          <p:val>
                                            <p:strVal val="#ppt_w"/>
                                          </p:val>
                                        </p:tav>
                                      </p:tavLst>
                                    </p:anim>
                                    <p:anim calcmode="lin" valueType="num">
                                      <p:cBhvr>
                                        <p:cTn id="28" dur="500" fill="hold"/>
                                        <p:tgtEl>
                                          <p:spTgt spid="24"/>
                                        </p:tgtEl>
                                        <p:attrNameLst>
                                          <p:attrName>ppt_h</p:attrName>
                                        </p:attrNameLst>
                                      </p:cBhvr>
                                      <p:tavLst>
                                        <p:tav tm="0">
                                          <p:val>
                                            <p:fltVal val="0"/>
                                          </p:val>
                                        </p:tav>
                                        <p:tav tm="100000">
                                          <p:val>
                                            <p:strVal val="#ppt_h"/>
                                          </p:val>
                                        </p:tav>
                                      </p:tavLst>
                                    </p:anim>
                                    <p:animEffect transition="in" filter="fade">
                                      <p:cBhvr>
                                        <p:cTn id="29" dur="500"/>
                                        <p:tgtEl>
                                          <p:spTgt spid="24"/>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wipe(down)">
                                      <p:cBhvr>
                                        <p:cTn id="34" dur="500"/>
                                        <p:tgtEl>
                                          <p:spTgt spid="26"/>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down)">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wipe(down)">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wipe(down)">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wipe(down)">
                                      <p:cBhvr>
                                        <p:cTn id="5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55" restart="whenNotActive" fill="hold" evtFilter="cancelBubble" nodeType="interactiveSeq">
                <p:stCondLst>
                  <p:cond evt="onClick" delay="0">
                    <p:tgtEl>
                      <p:spTgt spid="17"/>
                    </p:tgtEl>
                  </p:cond>
                </p:stCondLst>
                <p:endSync evt="end" delay="0">
                  <p:rtn val="all"/>
                </p:endSync>
                <p:childTnLst>
                  <p:par>
                    <p:cTn id="56" fill="hold">
                      <p:stCondLst>
                        <p:cond delay="0"/>
                      </p:stCondLst>
                      <p:childTnLst>
                        <p:par>
                          <p:cTn id="57" fill="hold">
                            <p:stCondLst>
                              <p:cond delay="0"/>
                            </p:stCondLst>
                            <p:childTnLst>
                              <p:par>
                                <p:cTn id="58" presetID="1" presetClass="exit" presetSubtype="0" fill="hold" grpId="1" nodeType="clickEffect">
                                  <p:stCondLst>
                                    <p:cond delay="0"/>
                                  </p:stCondLst>
                                  <p:childTnLst>
                                    <p:set>
                                      <p:cBhvr>
                                        <p:cTn id="59" dur="1" fill="hold">
                                          <p:stCondLst>
                                            <p:cond delay="0"/>
                                          </p:stCondLst>
                                        </p:cTn>
                                        <p:tgtEl>
                                          <p:spTgt spid="17"/>
                                        </p:tgtEl>
                                        <p:attrNameLst>
                                          <p:attrName>style.visibility</p:attrName>
                                        </p:attrNameLst>
                                      </p:cBhvr>
                                      <p:to>
                                        <p:strVal val="hidden"/>
                                      </p:to>
                                    </p:set>
                                  </p:childTnLst>
                                </p:cTn>
                              </p:par>
                              <p:par>
                                <p:cTn id="60" presetID="1" presetClass="entr" presetSubtype="0" fill="hold" grpId="0" nodeType="withEffect">
                                  <p:stCondLst>
                                    <p:cond delay="0"/>
                                  </p:stCondLst>
                                  <p:childTnLst>
                                    <p:set>
                                      <p:cBhvr>
                                        <p:cTn id="61" dur="1" fill="hold">
                                          <p:stCondLst>
                                            <p:cond delay="0"/>
                                          </p:stCondLst>
                                        </p:cTn>
                                        <p:tgtEl>
                                          <p:spTgt spid="27"/>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seq concurrent="1" nextAc="seek">
              <p:cTn id="62" restart="whenNotActive" fill="hold" evtFilter="cancelBubble" nodeType="interactiveSeq">
                <p:stCondLst>
                  <p:cond evt="onClick" delay="0">
                    <p:tgtEl>
                      <p:spTgt spid="26"/>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27"/>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69" restart="whenNotActive" fill="hold" evtFilter="cancelBubble" nodeType="interactiveSeq">
                <p:stCondLst>
                  <p:cond evt="onClick" delay="0">
                    <p:tgtEl>
                      <p:spTgt spid="23"/>
                    </p:tgtEl>
                  </p:cond>
                </p:stCondLst>
                <p:endSync evt="end" delay="0">
                  <p:rtn val="all"/>
                </p:endSync>
                <p:childTnLst>
                  <p:par>
                    <p:cTn id="70" fill="hold">
                      <p:stCondLst>
                        <p:cond delay="0"/>
                      </p:stCondLst>
                      <p:childTnLst>
                        <p:par>
                          <p:cTn id="71" fill="hold">
                            <p:stCondLst>
                              <p:cond delay="0"/>
                            </p:stCondLst>
                            <p:childTnLst>
                              <p:par>
                                <p:cTn id="72" presetID="1" presetClass="exit" presetSubtype="0" fill="hold" grpId="1" nodeType="clickEffect">
                                  <p:stCondLst>
                                    <p:cond delay="0"/>
                                  </p:stCondLst>
                                  <p:childTnLst>
                                    <p:set>
                                      <p:cBhvr>
                                        <p:cTn id="73" dur="1" fill="hold">
                                          <p:stCondLst>
                                            <p:cond delay="0"/>
                                          </p:stCondLst>
                                        </p:cTn>
                                        <p:tgtEl>
                                          <p:spTgt spid="23"/>
                                        </p:tgtEl>
                                        <p:attrNameLst>
                                          <p:attrName>style.visibility</p:attrName>
                                        </p:attrNameLst>
                                      </p:cBhvr>
                                      <p:to>
                                        <p:strVal val="hidden"/>
                                      </p:to>
                                    </p:set>
                                  </p:childTnLst>
                                </p:cTn>
                              </p:par>
                              <p:par>
                                <p:cTn id="74" presetID="1" presetClass="entr" presetSubtype="0" fill="hold" grpId="0" nodeType="withEffect">
                                  <p:stCondLst>
                                    <p:cond delay="0"/>
                                  </p:stCondLst>
                                  <p:childTnLst>
                                    <p:set>
                                      <p:cBhvr>
                                        <p:cTn id="75" dur="1" fill="hold">
                                          <p:stCondLst>
                                            <p:cond delay="0"/>
                                          </p:stCondLst>
                                        </p:cTn>
                                        <p:tgtEl>
                                          <p:spTgt spid="30"/>
                                        </p:tgtEl>
                                        <p:attrNameLst>
                                          <p:attrName>style.visibility</p:attrName>
                                        </p:attrNameLst>
                                      </p:cBhvr>
                                      <p:to>
                                        <p:strVal val="visible"/>
                                      </p:to>
                                    </p:set>
                                  </p:childTnLst>
                                </p:cTn>
                              </p:par>
                            </p:childTnLst>
                          </p:cTn>
                        </p:par>
                      </p:childTnLst>
                    </p:cTn>
                  </p:par>
                </p:childTnLst>
              </p:cTn>
              <p:nextCondLst>
                <p:cond evt="onClick" delay="0">
                  <p:tgtEl>
                    <p:spTgt spid="23"/>
                  </p:tgtEl>
                </p:cond>
              </p:nextCondLst>
            </p:seq>
            <p:seq concurrent="1" nextAc="seek">
              <p:cTn id="76" restart="whenNotActive" fill="hold" evtFilter="cancelBubble" nodeType="interactiveSeq">
                <p:stCondLst>
                  <p:cond evt="onClick" delay="0">
                    <p:tgtEl>
                      <p:spTgt spid="11"/>
                    </p:tgtEl>
                  </p:cond>
                </p:stCondLst>
                <p:endSync evt="end" delay="0">
                  <p:rtn val="all"/>
                </p:endSync>
                <p:childTnLst>
                  <p:par>
                    <p:cTn id="77" fill="hold">
                      <p:stCondLst>
                        <p:cond delay="0"/>
                      </p:stCondLst>
                      <p:childTnLst>
                        <p:par>
                          <p:cTn id="78" fill="hold">
                            <p:stCondLst>
                              <p:cond delay="0"/>
                            </p:stCondLst>
                            <p:childTnLst>
                              <p:par>
                                <p:cTn id="79" presetID="1" presetClass="exit" presetSubtype="0" fill="hold" grpId="1" nodeType="clickEffect">
                                  <p:stCondLst>
                                    <p:cond delay="0"/>
                                  </p:stCondLst>
                                  <p:childTnLst>
                                    <p:set>
                                      <p:cBhvr>
                                        <p:cTn id="80" dur="1" fill="hold">
                                          <p:stCondLst>
                                            <p:cond delay="0"/>
                                          </p:stCondLst>
                                        </p:cTn>
                                        <p:tgtEl>
                                          <p:spTgt spid="11"/>
                                        </p:tgtEl>
                                        <p:attrNameLst>
                                          <p:attrName>style.visibility</p:attrName>
                                        </p:attrNameLst>
                                      </p:cBhvr>
                                      <p:to>
                                        <p:strVal val="hidden"/>
                                      </p:to>
                                    </p:set>
                                  </p:childTnLst>
                                </p:cTn>
                              </p:par>
                              <p:par>
                                <p:cTn id="81" presetID="1" presetClass="exit" presetSubtype="0" fill="hold" grpId="1" nodeType="withEffect">
                                  <p:stCondLst>
                                    <p:cond delay="0"/>
                                  </p:stCondLst>
                                  <p:childTnLst>
                                    <p:set>
                                      <p:cBhvr>
                                        <p:cTn id="82"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83" restart="whenNotActive" fill="hold" evtFilter="cancelBubble" nodeType="interactiveSeq">
                <p:stCondLst>
                  <p:cond evt="onClick" delay="0">
                    <p:tgtEl>
                      <p:spTgt spid="5"/>
                    </p:tgtEl>
                  </p:cond>
                </p:stCondLst>
                <p:endSync evt="end" delay="0">
                  <p:rtn val="all"/>
                </p:endSync>
                <p:childTnLst>
                  <p:par>
                    <p:cTn id="84" fill="hold">
                      <p:stCondLst>
                        <p:cond delay="0"/>
                      </p:stCondLst>
                      <p:childTnLst>
                        <p:par>
                          <p:cTn id="85" fill="hold">
                            <p:stCondLst>
                              <p:cond delay="0"/>
                            </p:stCondLst>
                            <p:childTnLst>
                              <p:par>
                                <p:cTn id="86" presetID="1" presetClass="exit" presetSubtype="0" fill="hold" grpId="1" nodeType="clickEffect">
                                  <p:stCondLst>
                                    <p:cond delay="0"/>
                                  </p:stCondLst>
                                  <p:childTnLst>
                                    <p:set>
                                      <p:cBhvr>
                                        <p:cTn id="87" dur="1" fill="hold">
                                          <p:stCondLst>
                                            <p:cond delay="0"/>
                                          </p:stCondLst>
                                        </p:cTn>
                                        <p:tgtEl>
                                          <p:spTgt spid="5"/>
                                        </p:tgtEl>
                                        <p:attrNameLst>
                                          <p:attrName>style.visibility</p:attrName>
                                        </p:attrNameLst>
                                      </p:cBhvr>
                                      <p:to>
                                        <p:strVal val="hidden"/>
                                      </p:to>
                                    </p:set>
                                  </p:childTnLst>
                                </p:cTn>
                              </p:par>
                              <p:par>
                                <p:cTn id="88" presetID="1" presetClass="entr" presetSubtype="0" fill="hold" grpId="0" nodeType="withEffect">
                                  <p:stCondLst>
                                    <p:cond delay="0"/>
                                  </p:stCondLst>
                                  <p:childTnLst>
                                    <p:set>
                                      <p:cBhvr>
                                        <p:cTn id="89" dur="1" fill="hold">
                                          <p:stCondLst>
                                            <p:cond delay="0"/>
                                          </p:stCondLst>
                                        </p:cTn>
                                        <p:tgtEl>
                                          <p:spTgt spid="31"/>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0" restart="whenNotActive" fill="hold" evtFilter="cancelBubble" nodeType="interactiveSeq">
                <p:stCondLst>
                  <p:cond evt="onClick" delay="0">
                    <p:tgtEl>
                      <p:spTgt spid="12"/>
                    </p:tgtEl>
                  </p:cond>
                </p:stCondLst>
                <p:endSync evt="end" delay="0">
                  <p:rtn val="all"/>
                </p:endSync>
                <p:childTnLst>
                  <p:par>
                    <p:cTn id="91" fill="hold">
                      <p:stCondLst>
                        <p:cond delay="0"/>
                      </p:stCondLst>
                      <p:childTnLst>
                        <p:par>
                          <p:cTn id="92" fill="hold">
                            <p:stCondLst>
                              <p:cond delay="0"/>
                            </p:stCondLst>
                            <p:childTnLst>
                              <p:par>
                                <p:cTn id="93" presetID="1" presetClass="exit" presetSubtype="0" fill="hold" grpId="1" nodeType="clickEffect">
                                  <p:stCondLst>
                                    <p:cond delay="0"/>
                                  </p:stCondLst>
                                  <p:childTnLst>
                                    <p:set>
                                      <p:cBhvr>
                                        <p:cTn id="94" dur="1" fill="hold">
                                          <p:stCondLst>
                                            <p:cond delay="0"/>
                                          </p:stCondLst>
                                        </p:cTn>
                                        <p:tgtEl>
                                          <p:spTgt spid="12"/>
                                        </p:tgtEl>
                                        <p:attrNameLst>
                                          <p:attrName>style.visibility</p:attrName>
                                        </p:attrNameLst>
                                      </p:cBhvr>
                                      <p:to>
                                        <p:strVal val="hidden"/>
                                      </p:to>
                                    </p:set>
                                  </p:childTnLst>
                                </p:cTn>
                              </p:par>
                              <p:par>
                                <p:cTn id="95" presetID="1" presetClass="exit" presetSubtype="0" fill="hold" grpId="1" nodeType="withEffect">
                                  <p:stCondLst>
                                    <p:cond delay="0"/>
                                  </p:stCondLst>
                                  <p:childTnLst>
                                    <p:set>
                                      <p:cBhvr>
                                        <p:cTn id="96"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97" restart="whenNotActive" fill="hold" evtFilter="cancelBubble" nodeType="interactiveSeq">
                <p:stCondLst>
                  <p:cond evt="onClick" delay="0">
                    <p:tgtEl>
                      <p:spTgt spid="24"/>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1" nodeType="clickEffect">
                                  <p:stCondLst>
                                    <p:cond delay="0"/>
                                  </p:stCondLst>
                                  <p:childTnLst>
                                    <p:set>
                                      <p:cBhvr>
                                        <p:cTn id="101" dur="1" fill="hold">
                                          <p:stCondLst>
                                            <p:cond delay="0"/>
                                          </p:stCondLst>
                                        </p:cTn>
                                        <p:tgtEl>
                                          <p:spTgt spid="24"/>
                                        </p:tgtEl>
                                        <p:attrNameLst>
                                          <p:attrName>style.visibility</p:attrName>
                                        </p:attrNameLst>
                                      </p:cBhvr>
                                      <p:to>
                                        <p:strVal val="hidden"/>
                                      </p:to>
                                    </p:set>
                                  </p:childTnLst>
                                </p:cTn>
                              </p:par>
                              <p:par>
                                <p:cTn id="102" presetID="1" presetClass="entr" presetSubtype="0" fill="hold" grpId="0" nodeType="withEffect">
                                  <p:stCondLst>
                                    <p:cond delay="0"/>
                                  </p:stCondLst>
                                  <p:childTnLst>
                                    <p:set>
                                      <p:cBhvr>
                                        <p:cTn id="103"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24"/>
                  </p:tgtEl>
                </p:cond>
              </p:nextCondLst>
            </p:seq>
            <p:seq concurrent="1" nextAc="seek">
              <p:cTn id="104" restart="whenNotActive" fill="hold" evtFilter="cancelBubble" nodeType="interactiveSeq">
                <p:stCondLst>
                  <p:cond evt="onClick" delay="0">
                    <p:tgtEl>
                      <p:spTgt spid="16"/>
                    </p:tgtEl>
                  </p:cond>
                </p:stCondLst>
                <p:endSync evt="end" delay="0">
                  <p:rtn val="all"/>
                </p:endSync>
                <p:childTnLst>
                  <p:par>
                    <p:cTn id="105" fill="hold">
                      <p:stCondLst>
                        <p:cond delay="0"/>
                      </p:stCondLst>
                      <p:childTnLst>
                        <p:par>
                          <p:cTn id="106" fill="hold">
                            <p:stCondLst>
                              <p:cond delay="0"/>
                            </p:stCondLst>
                            <p:childTnLst>
                              <p:par>
                                <p:cTn id="107" presetID="1" presetClass="exit" presetSubtype="0" fill="hold" grpId="1" nodeType="clickEffect">
                                  <p:stCondLst>
                                    <p:cond delay="0"/>
                                  </p:stCondLst>
                                  <p:childTnLst>
                                    <p:set>
                                      <p:cBhvr>
                                        <p:cTn id="108" dur="1" fill="hold">
                                          <p:stCondLst>
                                            <p:cond delay="0"/>
                                          </p:stCondLst>
                                        </p:cTn>
                                        <p:tgtEl>
                                          <p:spTgt spid="16"/>
                                        </p:tgtEl>
                                        <p:attrNameLst>
                                          <p:attrName>style.visibility</p:attrName>
                                        </p:attrNameLst>
                                      </p:cBhvr>
                                      <p:to>
                                        <p:strVal val="hidden"/>
                                      </p:to>
                                    </p:set>
                                  </p:childTnLst>
                                </p:cTn>
                              </p:par>
                              <p:par>
                                <p:cTn id="109" presetID="1" presetClass="exit" presetSubtype="0" fill="hold" grpId="1" nodeType="withEffect">
                                  <p:stCondLst>
                                    <p:cond delay="0"/>
                                  </p:stCondLst>
                                  <p:childTnLst>
                                    <p:set>
                                      <p:cBhvr>
                                        <p:cTn id="110" dur="1" fill="hold">
                                          <p:stCondLst>
                                            <p:cond delay="0"/>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11" restart="whenNotActive" fill="hold" evtFilter="cancelBubble" nodeType="interactiveSeq">
                <p:stCondLst>
                  <p:cond evt="onClick" delay="0">
                    <p:tgtEl>
                      <p:spTgt spid="18"/>
                    </p:tgtEl>
                  </p:cond>
                </p:stCondLst>
                <p:endSync evt="end" delay="0">
                  <p:rtn val="all"/>
                </p:endSync>
                <p:childTnLst>
                  <p:par>
                    <p:cTn id="112" fill="hold">
                      <p:stCondLst>
                        <p:cond delay="0"/>
                      </p:stCondLst>
                      <p:childTnLst>
                        <p:par>
                          <p:cTn id="113" fill="hold">
                            <p:stCondLst>
                              <p:cond delay="0"/>
                            </p:stCondLst>
                            <p:childTnLst>
                              <p:par>
                                <p:cTn id="114" presetID="1" presetClass="exit" presetSubtype="0" fill="hold" grpId="1" nodeType="clickEffect">
                                  <p:stCondLst>
                                    <p:cond delay="0"/>
                                  </p:stCondLst>
                                  <p:childTnLst>
                                    <p:set>
                                      <p:cBhvr>
                                        <p:cTn id="115" dur="1" fill="hold">
                                          <p:stCondLst>
                                            <p:cond delay="0"/>
                                          </p:stCondLst>
                                        </p:cTn>
                                        <p:tgtEl>
                                          <p:spTgt spid="18"/>
                                        </p:tgtEl>
                                        <p:attrNameLst>
                                          <p:attrName>style.visibility</p:attrName>
                                        </p:attrNameLst>
                                      </p:cBhvr>
                                      <p:to>
                                        <p:strVal val="hidden"/>
                                      </p:to>
                                    </p:set>
                                  </p:childTnLst>
                                </p:cTn>
                              </p:par>
                              <p:par>
                                <p:cTn id="116" presetID="1" presetClass="entr" presetSubtype="0" fill="hold" grpId="0" nodeType="withEffect">
                                  <p:stCondLst>
                                    <p:cond delay="0"/>
                                  </p:stCondLst>
                                  <p:childTnLst>
                                    <p:set>
                                      <p:cBhvr>
                                        <p:cTn id="117"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childTnLst>
        </p:cTn>
      </p:par>
    </p:tnLst>
    <p:bldLst>
      <p:bldP spid="5" grpId="0"/>
      <p:bldP spid="5" grpId="1"/>
      <p:bldP spid="17" grpId="0"/>
      <p:bldP spid="17" grpId="1"/>
      <p:bldP spid="18" grpId="0"/>
      <p:bldP spid="18" grpId="1"/>
      <p:bldP spid="23" grpId="0"/>
      <p:bldP spid="23" grpId="1"/>
      <p:bldP spid="24" grpId="0"/>
      <p:bldP spid="24" grpId="1"/>
      <p:bldP spid="26" grpId="0"/>
      <p:bldP spid="26" grpId="1"/>
      <p:bldP spid="27" grpId="0"/>
      <p:bldP spid="27" grpId="1"/>
      <p:bldP spid="11" grpId="0"/>
      <p:bldP spid="11" grpId="1"/>
      <p:bldP spid="30" grpId="0"/>
      <p:bldP spid="30" grpId="1"/>
      <p:bldP spid="12" grpId="0"/>
      <p:bldP spid="12" grpId="1"/>
      <p:bldP spid="31" grpId="0"/>
      <p:bldP spid="31" grpId="1"/>
      <p:bldP spid="16" grpId="0"/>
      <p:bldP spid="16" grpId="1"/>
      <p:bldP spid="32" grpId="0"/>
      <p:bldP spid="32" grpId="1"/>
      <p:bldP spid="33" grpId="0"/>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Minutes to Main Idea and Details</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708C2D23-9A60-4BBA-96DC-672F0E106DB4}"/>
              </a:ext>
            </a:extLst>
          </p:cNvPr>
          <p:cNvSpPr/>
          <p:nvPr/>
        </p:nvSpPr>
        <p:spPr>
          <a:xfrm>
            <a:off x="445477" y="2776292"/>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Detail</a:t>
            </a:r>
          </a:p>
        </p:txBody>
      </p:sp>
      <p:sp>
        <p:nvSpPr>
          <p:cNvPr id="11" name="Rectangle 10">
            <a:extLst>
              <a:ext uri="{FF2B5EF4-FFF2-40B4-BE49-F238E27FC236}">
                <a16:creationId xmlns:a16="http://schemas.microsoft.com/office/drawing/2014/main" id="{9763A7C7-19D6-426F-8F4B-F3EDF6BD6B9E}"/>
              </a:ext>
            </a:extLst>
          </p:cNvPr>
          <p:cNvSpPr/>
          <p:nvPr/>
        </p:nvSpPr>
        <p:spPr>
          <a:xfrm>
            <a:off x="6096000" y="1568202"/>
            <a:ext cx="4970585" cy="11430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Grandfather clocks are taller than you.</a:t>
            </a:r>
          </a:p>
        </p:txBody>
      </p:sp>
      <p:sp>
        <p:nvSpPr>
          <p:cNvPr id="12" name="Rectangle 11">
            <a:extLst>
              <a:ext uri="{FF2B5EF4-FFF2-40B4-BE49-F238E27FC236}">
                <a16:creationId xmlns:a16="http://schemas.microsoft.com/office/drawing/2014/main" id="{527226E9-A8DB-4BDB-BDF5-7D919D1B38C8}"/>
              </a:ext>
            </a:extLst>
          </p:cNvPr>
          <p:cNvSpPr/>
          <p:nvPr/>
        </p:nvSpPr>
        <p:spPr>
          <a:xfrm>
            <a:off x="445476" y="4059969"/>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Detail</a:t>
            </a:r>
          </a:p>
        </p:txBody>
      </p:sp>
      <p:sp>
        <p:nvSpPr>
          <p:cNvPr id="13" name="Rectangle 12">
            <a:extLst>
              <a:ext uri="{FF2B5EF4-FFF2-40B4-BE49-F238E27FC236}">
                <a16:creationId xmlns:a16="http://schemas.microsoft.com/office/drawing/2014/main" id="{8190A297-C565-41C5-8B54-908235B6320E}"/>
              </a:ext>
            </a:extLst>
          </p:cNvPr>
          <p:cNvSpPr/>
          <p:nvPr/>
        </p:nvSpPr>
        <p:spPr>
          <a:xfrm>
            <a:off x="445476" y="5440362"/>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Detail</a:t>
            </a:r>
          </a:p>
        </p:txBody>
      </p:sp>
      <p:sp>
        <p:nvSpPr>
          <p:cNvPr id="14" name="Rectangle 13">
            <a:extLst>
              <a:ext uri="{FF2B5EF4-FFF2-40B4-BE49-F238E27FC236}">
                <a16:creationId xmlns:a16="http://schemas.microsoft.com/office/drawing/2014/main" id="{B59A48EE-8458-40EA-8897-9AA9F9541292}"/>
              </a:ext>
            </a:extLst>
          </p:cNvPr>
          <p:cNvSpPr/>
          <p:nvPr/>
        </p:nvSpPr>
        <p:spPr>
          <a:xfrm>
            <a:off x="445476" y="1470022"/>
            <a:ext cx="4970585" cy="1143000"/>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Main Idea</a:t>
            </a:r>
          </a:p>
        </p:txBody>
      </p:sp>
      <p:sp>
        <p:nvSpPr>
          <p:cNvPr id="15" name="Rectangle 14">
            <a:extLst>
              <a:ext uri="{FF2B5EF4-FFF2-40B4-BE49-F238E27FC236}">
                <a16:creationId xmlns:a16="http://schemas.microsoft.com/office/drawing/2014/main" id="{5989AB27-23DE-40BF-BEE1-E7370C9499CE}"/>
              </a:ext>
            </a:extLst>
          </p:cNvPr>
          <p:cNvSpPr/>
          <p:nvPr/>
        </p:nvSpPr>
        <p:spPr>
          <a:xfrm>
            <a:off x="6095994" y="5418963"/>
            <a:ext cx="4970585" cy="114300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Clocks</a:t>
            </a:r>
          </a:p>
        </p:txBody>
      </p:sp>
      <p:sp>
        <p:nvSpPr>
          <p:cNvPr id="16" name="Rectangle 15">
            <a:extLst>
              <a:ext uri="{FF2B5EF4-FFF2-40B4-BE49-F238E27FC236}">
                <a16:creationId xmlns:a16="http://schemas.microsoft.com/office/drawing/2014/main" id="{9FB1834B-0BF5-4B48-B709-1A388CCA049B}"/>
              </a:ext>
            </a:extLst>
          </p:cNvPr>
          <p:cNvSpPr/>
          <p:nvPr/>
        </p:nvSpPr>
        <p:spPr>
          <a:xfrm>
            <a:off x="6095994" y="2796638"/>
            <a:ext cx="4970585" cy="114300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There are analog clocks and digital clocks.</a:t>
            </a:r>
          </a:p>
        </p:txBody>
      </p:sp>
      <p:sp>
        <p:nvSpPr>
          <p:cNvPr id="17" name="Rectangle 16">
            <a:extLst>
              <a:ext uri="{FF2B5EF4-FFF2-40B4-BE49-F238E27FC236}">
                <a16:creationId xmlns:a16="http://schemas.microsoft.com/office/drawing/2014/main" id="{6E916DCB-ACCF-481C-AD6A-487A222DCD7A}"/>
              </a:ext>
            </a:extLst>
          </p:cNvPr>
          <p:cNvSpPr/>
          <p:nvPr/>
        </p:nvSpPr>
        <p:spPr>
          <a:xfrm>
            <a:off x="6095994" y="4073331"/>
            <a:ext cx="4970585" cy="114300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Clocks measure time.</a:t>
            </a:r>
          </a:p>
        </p:txBody>
      </p:sp>
      <p:sp>
        <p:nvSpPr>
          <p:cNvPr id="18" name="Rectangle 17">
            <a:extLst>
              <a:ext uri="{FF2B5EF4-FFF2-40B4-BE49-F238E27FC236}">
                <a16:creationId xmlns:a16="http://schemas.microsoft.com/office/drawing/2014/main" id="{BF4225AB-DCD9-4FD1-B877-EA6C35AF0D31}"/>
              </a:ext>
            </a:extLst>
          </p:cNvPr>
          <p:cNvSpPr/>
          <p:nvPr/>
        </p:nvSpPr>
        <p:spPr>
          <a:xfrm>
            <a:off x="445474" y="2753699"/>
            <a:ext cx="4970585" cy="11430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Grandfather clocks are taller than you.</a:t>
            </a:r>
          </a:p>
        </p:txBody>
      </p:sp>
      <p:sp>
        <p:nvSpPr>
          <p:cNvPr id="20" name="Rectangle 19">
            <a:extLst>
              <a:ext uri="{FF2B5EF4-FFF2-40B4-BE49-F238E27FC236}">
                <a16:creationId xmlns:a16="http://schemas.microsoft.com/office/drawing/2014/main" id="{10ACBF78-CEFC-4079-9F55-FE50C928D560}"/>
              </a:ext>
            </a:extLst>
          </p:cNvPr>
          <p:cNvSpPr/>
          <p:nvPr/>
        </p:nvSpPr>
        <p:spPr>
          <a:xfrm>
            <a:off x="445475" y="1474844"/>
            <a:ext cx="4970585" cy="114300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Clocks</a:t>
            </a:r>
          </a:p>
        </p:txBody>
      </p:sp>
      <p:sp>
        <p:nvSpPr>
          <p:cNvPr id="21" name="Rectangle 20">
            <a:extLst>
              <a:ext uri="{FF2B5EF4-FFF2-40B4-BE49-F238E27FC236}">
                <a16:creationId xmlns:a16="http://schemas.microsoft.com/office/drawing/2014/main" id="{5BC5826F-AA64-464C-B80C-4CFDF42ED4D1}"/>
              </a:ext>
            </a:extLst>
          </p:cNvPr>
          <p:cNvSpPr/>
          <p:nvPr/>
        </p:nvSpPr>
        <p:spPr>
          <a:xfrm>
            <a:off x="445473" y="4059969"/>
            <a:ext cx="4970585" cy="114300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There are analog clocks and digital clocks.</a:t>
            </a:r>
          </a:p>
        </p:txBody>
      </p:sp>
      <p:sp>
        <p:nvSpPr>
          <p:cNvPr id="22" name="Rectangle 21">
            <a:extLst>
              <a:ext uri="{FF2B5EF4-FFF2-40B4-BE49-F238E27FC236}">
                <a16:creationId xmlns:a16="http://schemas.microsoft.com/office/drawing/2014/main" id="{0F99FBAC-A110-41B1-9851-38C1DB927BE1}"/>
              </a:ext>
            </a:extLst>
          </p:cNvPr>
          <p:cNvSpPr/>
          <p:nvPr/>
        </p:nvSpPr>
        <p:spPr>
          <a:xfrm>
            <a:off x="445472" y="5418736"/>
            <a:ext cx="4970585" cy="114300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a:latin typeface="Comic Sans MS" panose="030F0702030302020204" pitchFamily="66" charset="0"/>
              </a:rPr>
              <a:t>Clocks measure time.</a:t>
            </a:r>
          </a:p>
        </p:txBody>
      </p:sp>
    </p:spTree>
    <p:custDataLst>
      <p:tags r:id="rId1"/>
    </p:custDataLst>
    <p:extLst>
      <p:ext uri="{BB962C8B-B14F-4D97-AF65-F5344CB8AC3E}">
        <p14:creationId xmlns:p14="http://schemas.microsoft.com/office/powerpoint/2010/main" val="306188251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hidden"/>
                                      </p:to>
                                    </p:set>
                                  </p:childTnLst>
                                </p:cTn>
                              </p:par>
                              <p:par>
                                <p:cTn id="14" presetID="1"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6"/>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3" restart="whenNotActive" fill="hold" evtFilter="cancelBubble" nodeType="interactiveSeq">
                <p:stCondLst>
                  <p:cond evt="onClick" delay="0">
                    <p:tgtEl>
                      <p:spTgt spid="17"/>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childTnLst>
        </p:cTn>
      </p:par>
    </p:tnLst>
    <p:bldLst>
      <p:bldP spid="11" grpId="0" animBg="1"/>
      <p:bldP spid="15" grpId="0" animBg="1"/>
      <p:bldP spid="16" grpId="0" animBg="1"/>
      <p:bldP spid="17" grpId="0" animBg="1"/>
      <p:bldP spid="18" grpId="0" animBg="1"/>
      <p:bldP spid="20"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7"/>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TotalTime>
  <Words>1585</Words>
  <Application>Microsoft Office PowerPoint</Application>
  <PresentationFormat>Widescreen</PresentationFormat>
  <Paragraphs>120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Comic Sans MS</vt:lpstr>
      <vt:lpstr>Symbol</vt:lpstr>
      <vt:lpstr>1_Office Theme</vt:lpstr>
      <vt:lpstr>Watch Your Learning </vt:lpstr>
      <vt:lpstr>Diving Deep in to ee and ea Review</vt:lpstr>
      <vt:lpstr>Time for ck and k Ice Cream Cone Practice </vt:lpstr>
      <vt:lpstr>Seconds to a Sight Word Review</vt:lpstr>
      <vt:lpstr>Timing a Sight Word Practice</vt:lpstr>
      <vt:lpstr>Minutes to Main Idea and Details</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Sharpen your Word Skills</dc:title>
  <dc:creator>Amy Perlmutter</dc:creator>
  <cp:lastModifiedBy>Shawn Mahoney</cp:lastModifiedBy>
  <cp:revision>8</cp:revision>
  <dcterms:created xsi:type="dcterms:W3CDTF">2021-07-02T00:06:48Z</dcterms:created>
  <dcterms:modified xsi:type="dcterms:W3CDTF">2021-08-10T20:53:02Z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52C1617C-E29D-4685-931A-39D7358DBE5F</vt:lpwstr>
  </property>
  <property fmtid="{D5CDD505-2E9C-101B-9397-08002B2CF9AE}" pid="3" name="ArticulatePath">
    <vt:lpwstr>ELA 1_Module 27_AP</vt:lpwstr>
  </property>
</Properties>
</file>