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62" r:id="rId3"/>
    <p:sldId id="354" r:id="rId4"/>
    <p:sldId id="363" r:id="rId5"/>
    <p:sldId id="364" r:id="rId6"/>
    <p:sldId id="349" r:id="rId7"/>
    <p:sldId id="365" r:id="rId8"/>
    <p:sldId id="366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4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  <p:cmAuthor id="2" name="Amy Perlmutter" initials="AP" lastIdx="1" clrIdx="1">
    <p:extLst>
      <p:ext uri="{19B8F6BF-5375-455C-9EA6-DF929625EA0E}">
        <p15:presenceInfo xmlns:p15="http://schemas.microsoft.com/office/powerpoint/2012/main" userId="S::aperlmutter@accelerate-academy.net::50a6ecda-f3cd-41a4-820c-672e06b7cf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4BC9"/>
    <a:srgbClr val="9751CB"/>
    <a:srgbClr val="F8F200"/>
    <a:srgbClr val="CCCC00"/>
    <a:srgbClr val="D60093"/>
    <a:srgbClr val="9D6D54"/>
    <a:srgbClr val="66FF33"/>
    <a:srgbClr val="FF99CC"/>
    <a:srgbClr val="FF0066"/>
    <a:srgbClr val="FF9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EA27B0-B6E8-43EC-A871-40C87DA54E2D}" v="274" dt="2021-07-22T15:52:38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7697" autoAdjust="0"/>
  </p:normalViewPr>
  <p:slideViewPr>
    <p:cSldViewPr snapToGrid="0" snapToObjects="1">
      <p:cViewPr varScale="1">
        <p:scale>
          <a:sx n="65" d="100"/>
          <a:sy n="65" d="100"/>
        </p:scale>
        <p:origin x="307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have a celebration of words reviewing </a:t>
            </a:r>
            <a:r>
              <a:rPr lang="en-US" dirty="0" err="1"/>
              <a:t>ur</a:t>
            </a:r>
            <a:r>
              <a:rPr lang="en-US" dirty="0"/>
              <a:t>, er, and </a:t>
            </a:r>
            <a:r>
              <a:rPr lang="en-US" dirty="0" err="1"/>
              <a:t>ir</a:t>
            </a:r>
            <a:r>
              <a:rPr lang="en-US" dirty="0"/>
              <a:t> sound, sight words, and a 5 finger retell of the story “The Birthday Party”. “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er, and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After I say the word,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the color purple. Say, “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as in purple” student repeats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purple. Click for it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er and picture of a fern. Say, “er” as in fern” student repeats er as in fern. Click for it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shirt. Say, “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as in shirt” student repeats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shirt.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make? Correct! It makes the /er/ sound”. I am going to show you a set of words. You will tell me which words have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If you get it correct a check mark will appear. If you get it wrong an “x” will appear and you will need to try again.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sound?” Click until all words are found.</a:t>
            </a: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er make? Correct! It makes the /er/ sound”. I am going to show you a set of words. You will tell me which words have the er sound. If you get it correct a check mark will appear. If you get it wrong an “x” will appear and you will need to try again.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er sound?” Click until all words are found.</a:t>
            </a: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86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make? Correct! It makes the /er/ sound”. I am going to show you a set of words. You will tell me which words have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If you get it correct a check mark will appear. If you get it wrong an “x” will appear and you will need to try again.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sound?” Click until all words are found.</a:t>
            </a: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93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review our sight words. I will show you a sight word and you need to read it to me. Ready?”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word. Say, “What is this sight word? That’s right! The sight word is or.”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word. Say, “What is this sight word? That’s right! The sight word is which.”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word. Say, “What is this sight word? That’s right! The sight word is call.”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word. Say, “What is this sight word? That’s right! The sight word is drink.”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“You are going to practice your sight words using actions I am going to tell you the action I want you to do, show you the sight word, and then you say the word 3 times while doing the action. Are you ready?”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or. Say, “Can you read this word 3 times while doing jumping jacks.”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which. Say, “Can you read this word 3 times while spinning in a circle.”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Click to show the word call. Say, “Can you read this word 3 times while patting your head.”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Click to show the word drink. Say, “Can you read this word 3 times while blinking your eyes.”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63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Birthday Party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We are going to put this story in order of how events happened.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put the colored rectangles in the correct order of how the events happened in the story. First, I will read you each event.”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She offers her friends water or purple punch to drink.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They choose chocolate swirl cake for dessert.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girl is having a birthday party with 3 friends.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She opens her presents.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colored box tells me what happened first?” (The girl is having a birthday party) Click the rectangle to move it to the 1</a:t>
            </a:r>
            <a:r>
              <a:rPr lang="en-US" sz="1800" baseline="300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sequence box.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colored box tells me what happened next?” (She offers her friends water or purple punch) Click the rectangle to move it to the next sequence box.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colored box tells me then what happened? (She opens her presents) Click the rectangle to move it to the then sequence box.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colored box tells me the last event that happened?” (They choose chocolate swirl cake for dessert) Click the rectangle to move it to the last sequence box.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681164"/>
            <a:ext cx="8543108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Party Time 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Celebration of Words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0123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Happy Birthday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er,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1185793" y="2110854"/>
            <a:ext cx="29113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ur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9D984-51CD-4D38-AE99-344A20B7C163}"/>
              </a:ext>
            </a:extLst>
          </p:cNvPr>
          <p:cNvSpPr txBox="1"/>
          <p:nvPr/>
        </p:nvSpPr>
        <p:spPr>
          <a:xfrm>
            <a:off x="1185793" y="2226934"/>
            <a:ext cx="29113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0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er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2014FF-3472-43FC-A31E-6871E6BB5312}"/>
              </a:ext>
            </a:extLst>
          </p:cNvPr>
          <p:cNvSpPr txBox="1"/>
          <p:nvPr/>
        </p:nvSpPr>
        <p:spPr>
          <a:xfrm>
            <a:off x="1526662" y="2110854"/>
            <a:ext cx="34153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0" noProof="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ir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7F0BE31-F512-41AD-9B40-81E2E704BF4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190300" y="1762178"/>
            <a:ext cx="4039499" cy="4039499"/>
          </a:xfrm>
          <a:prstGeom prst="rect">
            <a:avLst/>
          </a:prstGeom>
        </p:spPr>
      </p:pic>
      <p:pic>
        <p:nvPicPr>
          <p:cNvPr id="16" name="Graphic 15" descr="Shirt with solid fill">
            <a:extLst>
              <a:ext uri="{FF2B5EF4-FFF2-40B4-BE49-F238E27FC236}">
                <a16:creationId xmlns:a16="http://schemas.microsoft.com/office/drawing/2014/main" id="{C31D38F8-B4D0-4794-853F-3DDA75E3C1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878821" y="1553051"/>
            <a:ext cx="4807979" cy="4807979"/>
          </a:xfrm>
          <a:prstGeom prst="rect">
            <a:avLst/>
          </a:prstGeom>
        </p:spPr>
      </p:pic>
      <p:sp>
        <p:nvSpPr>
          <p:cNvPr id="6" name="Oval 5" descr="purple circle">
            <a:extLst>
              <a:ext uri="{FF2B5EF4-FFF2-40B4-BE49-F238E27FC236}">
                <a16:creationId xmlns:a16="http://schemas.microsoft.com/office/drawing/2014/main" id="{68E6D7E2-862D-44AC-96BF-A0FEDF6430CD}"/>
              </a:ext>
            </a:extLst>
          </p:cNvPr>
          <p:cNvSpPr/>
          <p:nvPr/>
        </p:nvSpPr>
        <p:spPr>
          <a:xfrm>
            <a:off x="4572000" y="2343015"/>
            <a:ext cx="3386207" cy="2937938"/>
          </a:xfrm>
          <a:prstGeom prst="ellipse">
            <a:avLst/>
          </a:prstGeom>
          <a:solidFill>
            <a:srgbClr val="9751CB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766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/>
      <p:bldP spid="8" grpId="1"/>
      <p:bldP spid="11" grpId="0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Surprise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5" name="fur">
            <a:extLst>
              <a:ext uri="{FF2B5EF4-FFF2-40B4-BE49-F238E27FC236}">
                <a16:creationId xmlns:a16="http://schemas.microsoft.com/office/drawing/2014/main" id="{BDBB3644-8028-4E2B-B666-E1A57037FF74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fur</a:t>
              </a:r>
            </a:p>
          </p:txBody>
        </p:sp>
      </p:grpSp>
      <p:grpSp>
        <p:nvGrpSpPr>
          <p:cNvPr id="26" name="her">
            <a:extLst>
              <a:ext uri="{FF2B5EF4-FFF2-40B4-BE49-F238E27FC236}">
                <a16:creationId xmlns:a16="http://schemas.microsoft.com/office/drawing/2014/main" id="{05CDE8BA-9F0E-425B-8801-0B04DA647ABB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her</a:t>
              </a:r>
            </a:p>
          </p:txBody>
        </p:sp>
      </p:grpSp>
      <p:grpSp>
        <p:nvGrpSpPr>
          <p:cNvPr id="27" name="sir">
            <a:extLst>
              <a:ext uri="{FF2B5EF4-FFF2-40B4-BE49-F238E27FC236}">
                <a16:creationId xmlns:a16="http://schemas.microsoft.com/office/drawing/2014/main" id="{2B5AA86B-2F22-4855-A8EB-3FCA68892E4B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sir</a:t>
              </a:r>
            </a:p>
          </p:txBody>
        </p:sp>
      </p:grpSp>
      <p:grpSp>
        <p:nvGrpSpPr>
          <p:cNvPr id="28" name="burn">
            <a:extLst>
              <a:ext uri="{FF2B5EF4-FFF2-40B4-BE49-F238E27FC236}">
                <a16:creationId xmlns:a16="http://schemas.microsoft.com/office/drawing/2014/main" id="{ADDAA20D-6C81-4B2F-9C4C-347AEDB03C01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934BC9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burn</a:t>
              </a:r>
            </a:p>
          </p:txBody>
        </p:sp>
      </p:grpSp>
      <p:grpSp>
        <p:nvGrpSpPr>
          <p:cNvPr id="29" name="curve">
            <a:extLst>
              <a:ext uri="{FF2B5EF4-FFF2-40B4-BE49-F238E27FC236}">
                <a16:creationId xmlns:a16="http://schemas.microsoft.com/office/drawing/2014/main" id="{DB11EB23-8375-495A-A231-0912985A6300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curve</a:t>
              </a:r>
            </a:p>
          </p:txBody>
        </p:sp>
      </p:grpSp>
      <p:grpSp>
        <p:nvGrpSpPr>
          <p:cNvPr id="30" name="skirt">
            <a:extLst>
              <a:ext uri="{FF2B5EF4-FFF2-40B4-BE49-F238E27FC236}">
                <a16:creationId xmlns:a16="http://schemas.microsoft.com/office/drawing/2014/main" id="{B088B680-FE41-4EF2-9AD4-ED0BE35120D0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skirt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E37918-E8E1-4949-A9D0-98DE93F85CF1}"/>
              </a:ext>
            </a:extLst>
          </p:cNvPr>
          <p:cNvGrpSpPr/>
          <p:nvPr/>
        </p:nvGrpSpPr>
        <p:grpSpPr>
          <a:xfrm>
            <a:off x="1061034" y="4443884"/>
            <a:ext cx="1914525" cy="1828800"/>
            <a:chOff x="-4648200" y="1974292"/>
            <a:chExt cx="1914525" cy="18288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3167254-4DD6-4F46-8E53-44D09ED0BE3F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BCF63F59-BB60-4B08-AB01-A8A24FC5C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5FD0CBD-B460-4215-9456-6804429DA15E}"/>
              </a:ext>
            </a:extLst>
          </p:cNvPr>
          <p:cNvGrpSpPr/>
          <p:nvPr/>
        </p:nvGrpSpPr>
        <p:grpSpPr>
          <a:xfrm>
            <a:off x="6168443" y="4457702"/>
            <a:ext cx="1914525" cy="1828800"/>
            <a:chOff x="-7828359" y="3415184"/>
            <a:chExt cx="1914525" cy="18288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4C32B86-C5EC-4A8D-8FC2-0BCBD609155D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 descr="Close with solid fill">
              <a:extLst>
                <a:ext uri="{FF2B5EF4-FFF2-40B4-BE49-F238E27FC236}">
                  <a16:creationId xmlns:a16="http://schemas.microsoft.com/office/drawing/2014/main" id="{3D1BCE7F-4F0E-4714-8967-FC04FC36A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20905F8-6577-4FDC-BB61-758109AE9C80}"/>
              </a:ext>
            </a:extLst>
          </p:cNvPr>
          <p:cNvGrpSpPr/>
          <p:nvPr/>
        </p:nvGrpSpPr>
        <p:grpSpPr>
          <a:xfrm>
            <a:off x="1117827" y="2040626"/>
            <a:ext cx="1914525" cy="1828800"/>
            <a:chOff x="-4648200" y="1974292"/>
            <a:chExt cx="1914525" cy="18288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A459ABC-0019-48DA-8730-938A70F3A276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Graphic 34" descr="Checkmark with solid fill">
              <a:extLst>
                <a:ext uri="{FF2B5EF4-FFF2-40B4-BE49-F238E27FC236}">
                  <a16:creationId xmlns:a16="http://schemas.microsoft.com/office/drawing/2014/main" id="{9D7634C5-7B1F-428A-8DB5-805D037E7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D4FA820-38F8-44C8-B416-43F90DC787F2}"/>
              </a:ext>
            </a:extLst>
          </p:cNvPr>
          <p:cNvGrpSpPr/>
          <p:nvPr/>
        </p:nvGrpSpPr>
        <p:grpSpPr>
          <a:xfrm>
            <a:off x="3585888" y="4443886"/>
            <a:ext cx="1914525" cy="1828800"/>
            <a:chOff x="-4648200" y="1974292"/>
            <a:chExt cx="1914525" cy="18288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99C1539-B117-43F1-853B-6085885E845F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 descr="Checkmark with solid fill">
              <a:extLst>
                <a:ext uri="{FF2B5EF4-FFF2-40B4-BE49-F238E27FC236}">
                  <a16:creationId xmlns:a16="http://schemas.microsoft.com/office/drawing/2014/main" id="{21704950-9FA0-4B3F-821E-703704DC9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C1F9C20-E06D-4574-BF1F-D96658C5A952}"/>
              </a:ext>
            </a:extLst>
          </p:cNvPr>
          <p:cNvGrpSpPr/>
          <p:nvPr/>
        </p:nvGrpSpPr>
        <p:grpSpPr>
          <a:xfrm>
            <a:off x="3595245" y="2036936"/>
            <a:ext cx="1914525" cy="1828800"/>
            <a:chOff x="-7828359" y="3415184"/>
            <a:chExt cx="1914525" cy="18288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8F9DCF5-DA2F-40BA-9C43-4D26D4B099F7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Graphic 40" descr="Close with solid fill">
              <a:extLst>
                <a:ext uri="{FF2B5EF4-FFF2-40B4-BE49-F238E27FC236}">
                  <a16:creationId xmlns:a16="http://schemas.microsoft.com/office/drawing/2014/main" id="{C10A675A-5996-4CBD-9C43-2974341D9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A5AB024-E84E-4C8B-AF6C-5FEC0F3D19A5}"/>
              </a:ext>
            </a:extLst>
          </p:cNvPr>
          <p:cNvGrpSpPr/>
          <p:nvPr/>
        </p:nvGrpSpPr>
        <p:grpSpPr>
          <a:xfrm>
            <a:off x="6115050" y="2057560"/>
            <a:ext cx="1914525" cy="1828800"/>
            <a:chOff x="-7828359" y="3415184"/>
            <a:chExt cx="1914525" cy="182880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E67E031-AD70-4416-82AA-7A78ED4183A6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Graphic 43" descr="Close with solid fill">
              <a:extLst>
                <a:ext uri="{FF2B5EF4-FFF2-40B4-BE49-F238E27FC236}">
                  <a16:creationId xmlns:a16="http://schemas.microsoft.com/office/drawing/2014/main" id="{407C1011-461F-406D-A592-5B54783A8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Perfect er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A3A432-9F4B-4F0A-B7EB-429D51B10D51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curl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24351F-A87B-49F7-ABAC-80CDEC524094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germ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DE13080-C29C-4E33-A344-E471E83869CA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clerk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4543A9-4E76-4A60-B5CE-F1D1F0F2BA08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girl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07BF4A-2192-4DBC-B5A6-C4934D9621E2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herd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4447D88-33A9-4CF1-8FE0-69F056109C9E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hurt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6C514B0-031B-4996-A898-BA754C0DE691}"/>
              </a:ext>
            </a:extLst>
          </p:cNvPr>
          <p:cNvGrpSpPr/>
          <p:nvPr/>
        </p:nvGrpSpPr>
        <p:grpSpPr>
          <a:xfrm>
            <a:off x="3611503" y="2075837"/>
            <a:ext cx="1914525" cy="1828800"/>
            <a:chOff x="-4648200" y="1974292"/>
            <a:chExt cx="1914525" cy="18288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A399E8F-B7D1-42AC-9D1E-C1581541B89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B7845CF3-87CC-4857-98B5-34A8C7E28D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24A45D3-7DBC-413F-BB5C-B0A79B201575}"/>
              </a:ext>
            </a:extLst>
          </p:cNvPr>
          <p:cNvGrpSpPr/>
          <p:nvPr/>
        </p:nvGrpSpPr>
        <p:grpSpPr>
          <a:xfrm>
            <a:off x="1083467" y="4459093"/>
            <a:ext cx="1914525" cy="1828800"/>
            <a:chOff x="-7828359" y="3415184"/>
            <a:chExt cx="1914525" cy="18288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2236DFF-C9C3-4DB0-8145-A4450CA62DBC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 descr="Close with solid fill">
              <a:extLst>
                <a:ext uri="{FF2B5EF4-FFF2-40B4-BE49-F238E27FC236}">
                  <a16:creationId xmlns:a16="http://schemas.microsoft.com/office/drawing/2014/main" id="{2BC36D61-A8D7-44BF-A4FC-B81CA92C8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87052F0-B833-49C7-B797-5C80FB85628F}"/>
              </a:ext>
            </a:extLst>
          </p:cNvPr>
          <p:cNvGrpSpPr/>
          <p:nvPr/>
        </p:nvGrpSpPr>
        <p:grpSpPr>
          <a:xfrm>
            <a:off x="6111816" y="2069273"/>
            <a:ext cx="1914525" cy="1828800"/>
            <a:chOff x="-4648200" y="1974292"/>
            <a:chExt cx="1914525" cy="18288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A6BA1B6-C36D-41CC-9B33-3F57E7317B7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Checkmark with solid fill">
              <a:extLst>
                <a:ext uri="{FF2B5EF4-FFF2-40B4-BE49-F238E27FC236}">
                  <a16:creationId xmlns:a16="http://schemas.microsoft.com/office/drawing/2014/main" id="{2E640B89-1A4E-4CD7-B6AC-B9A254266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8F5F41-B03D-4441-93A0-F3E4732EC794}"/>
              </a:ext>
            </a:extLst>
          </p:cNvPr>
          <p:cNvGrpSpPr/>
          <p:nvPr/>
        </p:nvGrpSpPr>
        <p:grpSpPr>
          <a:xfrm>
            <a:off x="3626643" y="4476375"/>
            <a:ext cx="1914525" cy="1828800"/>
            <a:chOff x="-4648200" y="1974292"/>
            <a:chExt cx="1914525" cy="18288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B584306-0BCF-435A-8430-6681DC907485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phic 30" descr="Checkmark with solid fill">
              <a:extLst>
                <a:ext uri="{FF2B5EF4-FFF2-40B4-BE49-F238E27FC236}">
                  <a16:creationId xmlns:a16="http://schemas.microsoft.com/office/drawing/2014/main" id="{06A6B96F-8278-41CC-B36C-DC4CBFC35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EB2BEC6-ABA2-4048-9E72-0D8EC379EA53}"/>
              </a:ext>
            </a:extLst>
          </p:cNvPr>
          <p:cNvGrpSpPr/>
          <p:nvPr/>
        </p:nvGrpSpPr>
        <p:grpSpPr>
          <a:xfrm>
            <a:off x="1114425" y="2090948"/>
            <a:ext cx="1914525" cy="1828800"/>
            <a:chOff x="-7828359" y="3415184"/>
            <a:chExt cx="1914525" cy="18288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55168F2-9FC6-4024-97E9-084EAE3F5D39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Graphic 33" descr="Close with solid fill">
              <a:extLst>
                <a:ext uri="{FF2B5EF4-FFF2-40B4-BE49-F238E27FC236}">
                  <a16:creationId xmlns:a16="http://schemas.microsoft.com/office/drawing/2014/main" id="{DE7F71EF-1F53-4AC3-B6EE-94A5208E28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3774610-17C3-42BD-8B4E-04F2846C6DA3}"/>
              </a:ext>
            </a:extLst>
          </p:cNvPr>
          <p:cNvGrpSpPr/>
          <p:nvPr/>
        </p:nvGrpSpPr>
        <p:grpSpPr>
          <a:xfrm>
            <a:off x="6157911" y="4432013"/>
            <a:ext cx="1914525" cy="1828800"/>
            <a:chOff x="-7828359" y="3415184"/>
            <a:chExt cx="1914525" cy="18288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879D83E-1112-4C14-92B0-15C1134F950A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Graphic 36" descr="Close with solid fill">
              <a:extLst>
                <a:ext uri="{FF2B5EF4-FFF2-40B4-BE49-F238E27FC236}">
                  <a16:creationId xmlns:a16="http://schemas.microsoft.com/office/drawing/2014/main" id="{1870AB92-9ECB-49AC-A652-7898F9B99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9627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Birthday Party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7DA295F-5FF4-4C9D-A5B5-C3481F7ADB02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nurse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65BD54D-6488-4A1E-A4F7-D46C822D8507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jersey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256FEFE-90DE-4BC8-AF59-64D476E4EF1C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bird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1412705-7457-4391-930E-3279FEE49C70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stir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A7E92-2D5E-408B-8E11-53A3E10E1F51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turn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3A5DA87-811E-482D-BC14-E816E189F868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skirt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0C0819-8D80-442F-85DC-9315A19A98D7}"/>
              </a:ext>
            </a:extLst>
          </p:cNvPr>
          <p:cNvGrpSpPr/>
          <p:nvPr/>
        </p:nvGrpSpPr>
        <p:grpSpPr>
          <a:xfrm>
            <a:off x="1061799" y="4459840"/>
            <a:ext cx="1914525" cy="1828800"/>
            <a:chOff x="-4648200" y="1974292"/>
            <a:chExt cx="1914525" cy="18288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9EEA467-CE18-4A3D-B13F-B0F43F08052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C7AC450F-ECF3-472E-97D6-804792738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B541EE-6E45-4E28-88A1-0CDF83C8C369}"/>
              </a:ext>
            </a:extLst>
          </p:cNvPr>
          <p:cNvGrpSpPr/>
          <p:nvPr/>
        </p:nvGrpSpPr>
        <p:grpSpPr>
          <a:xfrm>
            <a:off x="1110166" y="2057400"/>
            <a:ext cx="1914525" cy="1828800"/>
            <a:chOff x="-7828359" y="3415184"/>
            <a:chExt cx="1914525" cy="18288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1531C8A-84A6-4F33-A1E6-79E9B76119B6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 descr="Close with solid fill">
              <a:extLst>
                <a:ext uri="{FF2B5EF4-FFF2-40B4-BE49-F238E27FC236}">
                  <a16:creationId xmlns:a16="http://schemas.microsoft.com/office/drawing/2014/main" id="{922C8EA7-5437-44F9-ABE1-64C452F21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BA0D13-BE40-41BA-9329-47EBD433E19A}"/>
              </a:ext>
            </a:extLst>
          </p:cNvPr>
          <p:cNvGrpSpPr/>
          <p:nvPr/>
        </p:nvGrpSpPr>
        <p:grpSpPr>
          <a:xfrm>
            <a:off x="6115050" y="2050355"/>
            <a:ext cx="1914525" cy="1828800"/>
            <a:chOff x="-4648200" y="1974292"/>
            <a:chExt cx="1914525" cy="18288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C3FA069-475F-40E9-AA34-1D817EA52765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Graphic 28" descr="Checkmark with solid fill">
              <a:extLst>
                <a:ext uri="{FF2B5EF4-FFF2-40B4-BE49-F238E27FC236}">
                  <a16:creationId xmlns:a16="http://schemas.microsoft.com/office/drawing/2014/main" id="{5449D43B-C03C-41FC-A1A1-A404A291A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D18B43D-8AE3-4FE2-AE34-094AA98B6403}"/>
              </a:ext>
            </a:extLst>
          </p:cNvPr>
          <p:cNvGrpSpPr/>
          <p:nvPr/>
        </p:nvGrpSpPr>
        <p:grpSpPr>
          <a:xfrm>
            <a:off x="6138202" y="4429796"/>
            <a:ext cx="1914525" cy="1828800"/>
            <a:chOff x="-4648200" y="1974292"/>
            <a:chExt cx="1914525" cy="182880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67DD553-A710-4470-891A-D1319E6E92C6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2" name="Graphic 31" descr="Checkmark with solid fill">
              <a:extLst>
                <a:ext uri="{FF2B5EF4-FFF2-40B4-BE49-F238E27FC236}">
                  <a16:creationId xmlns:a16="http://schemas.microsoft.com/office/drawing/2014/main" id="{80D9204B-C47D-4D87-8D7C-699704EAA0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9043350-398F-4268-9178-DBDBBC6EF31E}"/>
              </a:ext>
            </a:extLst>
          </p:cNvPr>
          <p:cNvGrpSpPr/>
          <p:nvPr/>
        </p:nvGrpSpPr>
        <p:grpSpPr>
          <a:xfrm>
            <a:off x="3610478" y="2048033"/>
            <a:ext cx="1914525" cy="1828800"/>
            <a:chOff x="-7828359" y="3415184"/>
            <a:chExt cx="1914525" cy="18288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0492C49-443F-4B07-AB0D-705D9B3D389D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Graphic 34" descr="Close with solid fill">
              <a:extLst>
                <a:ext uri="{FF2B5EF4-FFF2-40B4-BE49-F238E27FC236}">
                  <a16:creationId xmlns:a16="http://schemas.microsoft.com/office/drawing/2014/main" id="{040CEE48-BC76-4B5D-8BAD-9BC06175D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28D4FF6-C4A7-4859-9544-B45B272EC505}"/>
              </a:ext>
            </a:extLst>
          </p:cNvPr>
          <p:cNvGrpSpPr/>
          <p:nvPr/>
        </p:nvGrpSpPr>
        <p:grpSpPr>
          <a:xfrm>
            <a:off x="3636698" y="4459840"/>
            <a:ext cx="1914525" cy="1828800"/>
            <a:chOff x="-7828359" y="3415184"/>
            <a:chExt cx="1914525" cy="18288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F79A04C-868D-4F5E-B9CC-C61D2004575A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 descr="Close with solid fill">
              <a:extLst>
                <a:ext uri="{FF2B5EF4-FFF2-40B4-BE49-F238E27FC236}">
                  <a16:creationId xmlns:a16="http://schemas.microsoft.com/office/drawing/2014/main" id="{AF9608A1-2DD5-4140-A0B5-79D1B1C08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6365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Burst of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803456" y="20751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456950" y="409196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call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4350287" y="20751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which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4572000" y="409196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drink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Presents of Sight Word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803456" y="20751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456950" y="409196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4350287" y="20751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which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4572000" y="4091962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drink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058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C6F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Super Sequencing 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8C2D23-9A60-4BBA-96DC-672F0E106DB4}"/>
              </a:ext>
            </a:extLst>
          </p:cNvPr>
          <p:cNvSpPr/>
          <p:nvPr/>
        </p:nvSpPr>
        <p:spPr>
          <a:xfrm>
            <a:off x="334108" y="2939469"/>
            <a:ext cx="3727939" cy="857250"/>
          </a:xfrm>
          <a:prstGeom prst="rect">
            <a:avLst/>
          </a:prstGeom>
          <a:solidFill>
            <a:srgbClr val="A66BD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Next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63A7C7-19D6-426F-8F4B-F3EDF6BD6B9E}"/>
              </a:ext>
            </a:extLst>
          </p:cNvPr>
          <p:cNvSpPr/>
          <p:nvPr/>
        </p:nvSpPr>
        <p:spPr>
          <a:xfrm>
            <a:off x="4571999" y="2033402"/>
            <a:ext cx="3727939" cy="85725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She offers her friends water or purple punch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7226E9-A8DB-4BDB-BDF5-7D919D1B38C8}"/>
              </a:ext>
            </a:extLst>
          </p:cNvPr>
          <p:cNvSpPr/>
          <p:nvPr/>
        </p:nvSpPr>
        <p:spPr>
          <a:xfrm>
            <a:off x="334107" y="3902227"/>
            <a:ext cx="3727939" cy="857250"/>
          </a:xfrm>
          <a:prstGeom prst="rect">
            <a:avLst/>
          </a:prstGeom>
          <a:solidFill>
            <a:srgbClr val="A66BD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Then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A297-C565-41C5-8B54-908235B6320E}"/>
              </a:ext>
            </a:extLst>
          </p:cNvPr>
          <p:cNvSpPr/>
          <p:nvPr/>
        </p:nvSpPr>
        <p:spPr>
          <a:xfrm>
            <a:off x="334107" y="4937522"/>
            <a:ext cx="3727939" cy="857250"/>
          </a:xfrm>
          <a:prstGeom prst="rect">
            <a:avLst/>
          </a:prstGeom>
          <a:solidFill>
            <a:srgbClr val="A66BD3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Last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9A48EE-8458-40EA-8897-9AA9F9541292}"/>
              </a:ext>
            </a:extLst>
          </p:cNvPr>
          <p:cNvSpPr/>
          <p:nvPr/>
        </p:nvSpPr>
        <p:spPr>
          <a:xfrm>
            <a:off x="334107" y="1959767"/>
            <a:ext cx="3727939" cy="857250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First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89AB27-23DE-40BF-BEE1-E7370C9499CE}"/>
              </a:ext>
            </a:extLst>
          </p:cNvPr>
          <p:cNvSpPr/>
          <p:nvPr/>
        </p:nvSpPr>
        <p:spPr>
          <a:xfrm>
            <a:off x="4571998" y="3996011"/>
            <a:ext cx="3727939" cy="857250"/>
          </a:xfrm>
          <a:prstGeom prst="rect">
            <a:avLst/>
          </a:prstGeom>
          <a:solidFill>
            <a:srgbClr val="FF99CC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girl is having a birthday party with three friends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B1834B-0BF5-4B48-B709-1A388CCA049B}"/>
              </a:ext>
            </a:extLst>
          </p:cNvPr>
          <p:cNvSpPr/>
          <p:nvPr/>
        </p:nvSpPr>
        <p:spPr>
          <a:xfrm>
            <a:off x="4572000" y="2977030"/>
            <a:ext cx="3727939" cy="857250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They choose</a:t>
            </a:r>
            <a:r>
              <a:rPr kumimoji="0" lang="en-US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chocolate swirl cake for dessert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916DCB-ACCF-481C-AD6A-487A222DCD7A}"/>
              </a:ext>
            </a:extLst>
          </p:cNvPr>
          <p:cNvSpPr/>
          <p:nvPr/>
        </p:nvSpPr>
        <p:spPr>
          <a:xfrm>
            <a:off x="4572000" y="4935964"/>
            <a:ext cx="3727939" cy="857250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She opens her presents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4225AB-DCD9-4FD1-B877-EA6C35AF0D31}"/>
              </a:ext>
            </a:extLst>
          </p:cNvPr>
          <p:cNvSpPr/>
          <p:nvPr/>
        </p:nvSpPr>
        <p:spPr>
          <a:xfrm>
            <a:off x="334105" y="2922525"/>
            <a:ext cx="3727939" cy="85725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>
                <a:solidFill>
                  <a:prstClr val="black"/>
                </a:solidFill>
                <a:latin typeface="Comic Sans MS" panose="030F0702030302020204" pitchFamily="66" charset="0"/>
              </a:rPr>
              <a:t>She offers her friends water or purple punch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0ACBF78-CEFC-4079-9F55-FE50C928D560}"/>
              </a:ext>
            </a:extLst>
          </p:cNvPr>
          <p:cNvSpPr/>
          <p:nvPr/>
        </p:nvSpPr>
        <p:spPr>
          <a:xfrm>
            <a:off x="334106" y="1929537"/>
            <a:ext cx="3727939" cy="857250"/>
          </a:xfrm>
          <a:prstGeom prst="rect">
            <a:avLst/>
          </a:prstGeom>
          <a:solidFill>
            <a:srgbClr val="FF99CC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>
                <a:solidFill>
                  <a:prstClr val="black"/>
                </a:solidFill>
                <a:latin typeface="Comic Sans MS" panose="030F0702030302020204" pitchFamily="66" charset="0"/>
              </a:rPr>
              <a:t>The girl is having a birthday party with three friends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BC5826F-AA64-464C-B80C-4CFDF42ED4D1}"/>
              </a:ext>
            </a:extLst>
          </p:cNvPr>
          <p:cNvSpPr/>
          <p:nvPr/>
        </p:nvSpPr>
        <p:spPr>
          <a:xfrm>
            <a:off x="334104" y="3930023"/>
            <a:ext cx="3727939" cy="857250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>
                <a:solidFill>
                  <a:prstClr val="black"/>
                </a:solidFill>
                <a:latin typeface="Comic Sans MS" panose="030F0702030302020204" pitchFamily="66" charset="0"/>
              </a:rPr>
              <a:t>They choose chocolate swirl cake for dessert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99FBAC-A110-41B1-9851-38C1DB927BE1}"/>
              </a:ext>
            </a:extLst>
          </p:cNvPr>
          <p:cNvSpPr/>
          <p:nvPr/>
        </p:nvSpPr>
        <p:spPr>
          <a:xfrm>
            <a:off x="334103" y="4920577"/>
            <a:ext cx="3727939" cy="857250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>
                <a:solidFill>
                  <a:prstClr val="black"/>
                </a:solidFill>
                <a:latin typeface="Comic Sans MS" panose="030F0702030302020204" pitchFamily="66" charset="0"/>
              </a:rPr>
              <a:t>She opens her presents</a:t>
            </a:r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58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12411</TotalTime>
  <Words>1098</Words>
  <Application>Microsoft Office PowerPoint</Application>
  <PresentationFormat>On-screen Show (4:3)</PresentationFormat>
  <Paragraphs>111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Symbol</vt:lpstr>
      <vt:lpstr>Office Theme</vt:lpstr>
      <vt:lpstr>Party Time </vt:lpstr>
      <vt:lpstr>Happy Birthday ur, er, ir Review</vt:lpstr>
      <vt:lpstr>Surprise ur Practice</vt:lpstr>
      <vt:lpstr>Perfect er Practice</vt:lpstr>
      <vt:lpstr>Birthday Party ir Practice</vt:lpstr>
      <vt:lpstr>Burst of Sight Word Review</vt:lpstr>
      <vt:lpstr>Presents of Sight Word Practice</vt:lpstr>
      <vt:lpstr>Super Sequencing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216</cp:revision>
  <dcterms:created xsi:type="dcterms:W3CDTF">2012-04-20T18:25:02Z</dcterms:created>
  <dcterms:modified xsi:type="dcterms:W3CDTF">2021-08-10T20:33:22Z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