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notesSlides/notesSlide2.xml" ContentType="application/vnd.openxmlformats-officedocument.presentationml.notesSlide+xml"/>
  <Override PartName="/ppt/tags/tag4.xml" ContentType="application/vnd.openxmlformats-officedocument.presentationml.tags+xml"/>
  <Override PartName="/ppt/notesSlides/notesSlide3.xml" ContentType="application/vnd.openxmlformats-officedocument.presentationml.notesSlide+xml"/>
  <Override PartName="/ppt/comments/comment1.xml" ContentType="application/vnd.openxmlformats-officedocument.presentationml.comments+xml"/>
  <Override PartName="/ppt/tags/tag5.xml" ContentType="application/vnd.openxmlformats-officedocument.presentationml.tags+xml"/>
  <Override PartName="/ppt/notesSlides/notesSlide4.xml" ContentType="application/vnd.openxmlformats-officedocument.presentationml.notesSlide+xml"/>
  <Override PartName="/ppt/comments/comment2.xml" ContentType="application/vnd.openxmlformats-officedocument.presentationml.comments+xml"/>
  <Override PartName="/ppt/tags/tag6.xml" ContentType="application/vnd.openxmlformats-officedocument.presentationml.tags+xml"/>
  <Override PartName="/ppt/notesSlides/notesSlide5.xml" ContentType="application/vnd.openxmlformats-officedocument.presentationml.notesSlide+xml"/>
  <Override PartName="/ppt/comments/comment3.xml" ContentType="application/vnd.openxmlformats-officedocument.presentationml.comments+xml"/>
  <Override PartName="/ppt/tags/tag7.xml" ContentType="application/vnd.openxmlformats-officedocument.presentationml.tags+xml"/>
  <Override PartName="/ppt/notesSlides/notesSlide6.xml" ContentType="application/vnd.openxmlformats-officedocument.presentationml.notesSlide+xml"/>
  <Override PartName="/ppt/tags/tag8.xml" ContentType="application/vnd.openxmlformats-officedocument.presentationml.tags+xml"/>
  <Override PartName="/ppt/notesSlides/notesSlide7.xml" ContentType="application/vnd.openxmlformats-officedocument.presentationml.notesSlide+xml"/>
  <Override PartName="/ppt/tags/tag9.xml" ContentType="application/vnd.openxmlformats-officedocument.presentationml.tags+xml"/>
  <Override PartName="/ppt/notesSlides/notesSlide8.xml" ContentType="application/vnd.openxmlformats-officedocument.presentationml.notesSlide+xml"/>
  <Override PartName="/ppt/comments/comment4.xml" ContentType="application/vnd.openxmlformats-officedocument.presentationml.comments+xml"/>
  <Override PartName="/ppt/tags/tag10.xml" ContentType="application/vnd.openxmlformats-officedocument.presentationml.tags+xml"/>
  <Override PartName="/ppt/notesSlides/notesSlide9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0" r:id="rId2"/>
  </p:sldMasterIdLst>
  <p:notesMasterIdLst>
    <p:notesMasterId r:id="rId12"/>
  </p:notesMasterIdLst>
  <p:sldIdLst>
    <p:sldId id="344" r:id="rId3"/>
    <p:sldId id="345" r:id="rId4"/>
    <p:sldId id="354" r:id="rId5"/>
    <p:sldId id="355" r:id="rId6"/>
    <p:sldId id="356" r:id="rId7"/>
    <p:sldId id="349" r:id="rId8"/>
    <p:sldId id="366" r:id="rId9"/>
    <p:sldId id="351" r:id="rId10"/>
    <p:sldId id="352" r:id="rId11"/>
  </p:sldIdLst>
  <p:sldSz cx="9144000" cy="6858000" type="screen4x3"/>
  <p:notesSz cx="6858000" cy="9144000"/>
  <p:custDataLst>
    <p:tags r:id="rId13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im Kalos" initials="JK" lastIdx="11" clrIdx="0">
    <p:extLst>
      <p:ext uri="{19B8F6BF-5375-455C-9EA6-DF929625EA0E}">
        <p15:presenceInfo xmlns:p15="http://schemas.microsoft.com/office/powerpoint/2012/main" userId="88f479c315fdb209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94909"/>
    <a:srgbClr val="FF9627"/>
    <a:srgbClr val="D60093"/>
    <a:srgbClr val="283B80"/>
    <a:srgbClr val="3B7ABE"/>
    <a:srgbClr val="9D6D54"/>
    <a:srgbClr val="FF99CC"/>
    <a:srgbClr val="182C6F"/>
    <a:srgbClr val="FCFCFC"/>
    <a:srgbClr val="00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CD8588A-58E3-4CB3-9AC4-35FDAB0D75B2}" v="203" dt="2021-07-19T16:21:14.69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206" autoAdjust="0"/>
    <p:restoredTop sz="51206" autoAdjust="0"/>
  </p:normalViewPr>
  <p:slideViewPr>
    <p:cSldViewPr snapToGrid="0" snapToObjects="1">
      <p:cViewPr varScale="1">
        <p:scale>
          <a:sx n="58" d="100"/>
          <a:sy n="58" d="100"/>
        </p:scale>
        <p:origin x="3282" y="7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gs" Target="tags/tag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microsoft.com/office/2015/10/relationships/revisionInfo" Target="revisionInfo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commentAuthors" Target="commentAuthor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1-07-21T08:25:00.889" idx="7">
    <p:pos x="10" y="10"/>
    <p:text>Can you have an animation that shows the correct answer, please?  You can circle it or use an emphasis animation... or whatever else you want to do.  lol</p:text>
    <p:extLst>
      <p:ext uri="{C676402C-5697-4E1C-873F-D02D1690AC5C}">
        <p15:threadingInfo xmlns:p15="http://schemas.microsoft.com/office/powerpoint/2012/main" timeZoneBias="240"/>
      </p:ext>
    </p:extLst>
  </p:cm>
</p:cmLst>
</file>

<file path=ppt/comments/comment2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1-07-21T08:25:57.976" idx="8">
    <p:pos x="10" y="10"/>
    <p:text>Make sure to use the word "click" at the very beginning of this slide.  I'm thinking of the older grandma that's sitting out in the hallway with a student and she doesn't know what to do is it doesn't say, "click."</p:text>
    <p:extLst>
      <p:ext uri="{C676402C-5697-4E1C-873F-D02D1690AC5C}">
        <p15:threadingInfo xmlns:p15="http://schemas.microsoft.com/office/powerpoint/2012/main" timeZoneBias="240"/>
      </p:ext>
    </p:extLst>
  </p:cm>
  <p:cm authorId="1" dt="2021-07-21T08:27:05.151" idx="9">
    <p:pos x="106" y="106"/>
    <p:text>Also, please use an animation to showcase the correct answer once students have identified it, please.</p:text>
    <p:extLst>
      <p:ext uri="{C676402C-5697-4E1C-873F-D02D1690AC5C}">
        <p15:threadingInfo xmlns:p15="http://schemas.microsoft.com/office/powerpoint/2012/main" timeZoneBias="240"/>
      </p:ext>
    </p:extLst>
  </p:cm>
</p:cmLst>
</file>

<file path=ppt/comments/comment3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1-07-21T08:27:30.724" idx="10">
    <p:pos x="10" y="10"/>
    <p:text>Same two comments as the last slide.</p:text>
    <p:extLst>
      <p:ext uri="{C676402C-5697-4E1C-873F-D02D1690AC5C}">
        <p15:threadingInfo xmlns:p15="http://schemas.microsoft.com/office/powerpoint/2012/main" timeZoneBias="240"/>
      </p:ext>
    </p:extLst>
  </p:cm>
</p:cmLst>
</file>

<file path=ppt/comments/comment4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1-07-21T08:29:17.682" idx="11">
    <p:pos x="10" y="10"/>
    <p:text>You never tell the teacher when to click.</p:text>
    <p:extLst>
      <p:ext uri="{C676402C-5697-4E1C-873F-D02D1690AC5C}">
        <p15:threadingInfo xmlns:p15="http://schemas.microsoft.com/office/powerpoint/2012/main" timeZoneBias="240"/>
      </p:ext>
    </p:extLs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A8D203-957B-4E0D-BFEF-AC11BFDF7A2F}" type="datetimeFigureOut">
              <a:rPr lang="en-US" smtClean="0"/>
              <a:t>8/10/2021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13B794-5A4F-4F47-9EB8-2D6C2FE8DF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86669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Say, “Today we are going to grow words. We will review the </a:t>
            </a:r>
            <a:r>
              <a:rPr lang="en-US" dirty="0" err="1"/>
              <a:t>ar</a:t>
            </a:r>
            <a:r>
              <a:rPr lang="en-US" dirty="0"/>
              <a:t> sound, our sight words, and a 5 finger retell of the story “The Farm and the Market”.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13B794-5A4F-4F47-9EB8-2D6C2FE8DF1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34047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Click to show the letters ar. Say, “This is the letter ar. </a:t>
            </a:r>
            <a:r>
              <a:rPr lang="en-US" sz="1800" b="0" dirty="0" err="1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ar</a:t>
            </a: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 says </a:t>
            </a:r>
            <a:r>
              <a:rPr lang="en-US" sz="1800" b="0" dirty="0" err="1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arrr</a:t>
            </a: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” 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Click to show the picture of a star. Say “This is a star. Star has the </a:t>
            </a:r>
            <a:r>
              <a:rPr lang="en-US" sz="1800" b="0" dirty="0" err="1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arrr</a:t>
            </a: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 sound in it” 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Click to show the word star. Say “</a:t>
            </a:r>
            <a:r>
              <a:rPr lang="en-US" sz="1800" b="0" dirty="0" err="1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ar</a:t>
            </a: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 says </a:t>
            </a:r>
            <a:r>
              <a:rPr lang="en-US" sz="1800" b="0" dirty="0" err="1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arrr</a:t>
            </a: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, star. </a:t>
            </a:r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13B794-5A4F-4F47-9EB8-2D6C2FE8DF1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453818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Show the slide full of different objects. </a:t>
            </a:r>
          </a:p>
          <a:p>
            <a:endParaRPr lang="en-US" sz="1800" b="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Say, “Look at these pictures. Can you name each picture?” (arm, store, turn, ear)</a:t>
            </a:r>
          </a:p>
          <a:p>
            <a:endParaRPr lang="en-US" sz="1800" b="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I spy a picture with the </a:t>
            </a:r>
            <a:r>
              <a:rPr lang="en-US" sz="1800" b="0" dirty="0" err="1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ar</a:t>
            </a: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 sound in the word. Can you tell me which picture has the </a:t>
            </a:r>
            <a:r>
              <a:rPr lang="en-US" sz="1800" b="0" dirty="0" err="1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ar</a:t>
            </a: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 sound in the word?” That’s’ right! Arm has the </a:t>
            </a:r>
            <a:r>
              <a:rPr lang="en-US" sz="1800" b="0" dirty="0" err="1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ar</a:t>
            </a: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 sound in it!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813B794-5A4F-4F47-9EB8-2D6C2FE8DF19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0808009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Show the slide full of different objects. </a:t>
            </a:r>
          </a:p>
          <a:p>
            <a:endParaRPr lang="en-US" sz="1800" b="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Say, “Look at these pictures. Can you name each picture?” (scarecrow, burn, germ, jar)</a:t>
            </a:r>
          </a:p>
          <a:p>
            <a:endParaRPr lang="en-US" sz="1800" b="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1800" b="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I spy a picture with the </a:t>
            </a:r>
            <a:r>
              <a:rPr lang="en-US" sz="1800" b="0" dirty="0" err="1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ar</a:t>
            </a: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 sound in the word. Can you tell me which picture has the </a:t>
            </a:r>
            <a:r>
              <a:rPr lang="en-US" sz="1800" b="0" dirty="0" err="1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ar</a:t>
            </a: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 sound in the word?” That’s’ right! Jar has the </a:t>
            </a:r>
            <a:r>
              <a:rPr lang="en-US" sz="1800" b="0" dirty="0" err="1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ar</a:t>
            </a: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 sound in it!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813B794-5A4F-4F47-9EB8-2D6C2FE8DF19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6159483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Show the slide full of different objects. </a:t>
            </a:r>
          </a:p>
          <a:p>
            <a:endParaRPr lang="en-US" sz="1800" b="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Say, “Look at these pictures. Can you name each picture?” (shirt, car, bear, chair)</a:t>
            </a:r>
          </a:p>
          <a:p>
            <a:endParaRPr lang="en-US" sz="1800" b="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I spy a picture with the </a:t>
            </a:r>
            <a:r>
              <a:rPr lang="en-US" sz="1800" b="0" dirty="0" err="1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ar</a:t>
            </a: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 sound in the word. Can you tell me which picture has the </a:t>
            </a:r>
            <a:r>
              <a:rPr lang="en-US" sz="1800" b="0" dirty="0" err="1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ar</a:t>
            </a: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 sound in the word?” That’s’ right! car has the </a:t>
            </a:r>
            <a:r>
              <a:rPr lang="en-US" sz="1800" b="0" dirty="0" err="1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ar</a:t>
            </a: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 sound in it!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813B794-5A4F-4F47-9EB8-2D6C2FE8DF19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5467972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Click to show the sight words. Say, “I’ll say the sight word and you repeat it after me.” 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Say, “wash” Student repeats wash. 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Say, “off” Student repeats off. 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Say, “buy” Student repeats buy. 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Say, “today” Student repeats today.</a:t>
            </a:r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13B794-5A4F-4F47-9EB8-2D6C2FE8DF19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474436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Say, “Today we are going to practice unscrambling our mixed-up sight words. Do you remember our sight words? Let’s review them one more time.”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Click to show sight words. Say, “Can you read each sight word to me?” Note: Help the student with any sight words they are still struggling with.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Click to show mixed up sight word. Say, “Can you unscramble this mixed-up sight word?”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Click to show sight word today. Say, “Correct! The mixed-up word is today.” Click for word to disappear.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Click to show mixed up sight word. Say, “Can you unscramble this mixed-up sight word?”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Click to show sight word wash. Say, “Correct! The mixed-up word is wash.” Click for word to disappear.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Click to show mixed up sight word. Say, “Can you unscramble this mixed-up sight word?”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Click to show sight word off. Say, “Correct! The mixed-up word is off.” Click for word to disappear.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Click to show mixed up sight word. Say, “Can you unscramble this mixed-up sight word?”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Click to show sight word buy. Say, “Correct! The mixed-up word is buy.” Click for word to disappear.</a:t>
            </a: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813B794-5A4F-4F47-9EB8-2D6C2FE8DF19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1562067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Say, “This week you read the story </a:t>
            </a:r>
            <a:r>
              <a:rPr lang="en-US" sz="1800" b="0" u="sng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The Farm and the Market</a:t>
            </a: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. Using the 5 finger retell strategy, can you tell me about the story.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Say, “Hold up your thumb, tell me the character.” (Mom, Dad, and the daughters)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Say, “Hold up your pointer, tell me the setting.” (The farm and the market)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Say, “Hold up your tall finger, tell me the problem.”  (They hope people will buy the rhubarb, parsley, garlic, and parsnips)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Say, “Hold up your ring finger, tell me the events.” (People buy the rhubarb, parsley, garlic, and parsnips and dad tells them to wash them)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Say, “Hold up your little finger, tell me the ending/solution.” (They sell all their food and when they go home there is plenty of rhubarbs, parsley, garlic, and parsnips for them to eat)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Say, “Make a heart with your fingers, have you ever been to a farmers market? What did you buy?</a:t>
            </a:r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13B794-5A4F-4F47-9EB8-2D6C2FE8DF19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309624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13B794-5A4F-4F47-9EB8-2D6C2FE8DF19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15367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C3037-0BF7-5C43-B4C6-7CEA18ED8560}" type="datetimeFigureOut">
              <a:rPr lang="en-US" smtClean="0"/>
              <a:t>8/10/2021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150E7B-3477-0145-B66C-8BC65CD89B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46195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C3037-0BF7-5C43-B4C6-7CEA18ED8560}" type="datetimeFigureOut">
              <a:rPr lang="en-US" smtClean="0"/>
              <a:t>8/10/2021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150E7B-3477-0145-B66C-8BC65CD89B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20244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C3037-0BF7-5C43-B4C6-7CEA18ED8560}" type="datetimeFigureOut">
              <a:rPr lang="en-US" smtClean="0"/>
              <a:t>8/10/2021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150E7B-3477-0145-B66C-8BC65CD89B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924585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C3037-0BF7-5C43-B4C6-7CEA18ED8560}" type="datetimeFigureOut">
              <a:rPr lang="en-US" smtClean="0"/>
              <a:t>8/10/2021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/>
          <a:lstStyle/>
          <a:p>
            <a:fld id="{7E150E7B-3477-0145-B66C-8BC65CD89B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09630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C3037-0BF7-5C43-B4C6-7CEA18ED8560}" type="datetimeFigureOut">
              <a:rPr lang="en-US" smtClean="0"/>
              <a:t>8/10/2021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/>
          <a:lstStyle/>
          <a:p>
            <a:fld id="{7E150E7B-3477-0145-B66C-8BC65CD89B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648226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C3037-0BF7-5C43-B4C6-7CEA18ED8560}" type="datetimeFigureOut">
              <a:rPr lang="en-US" smtClean="0"/>
              <a:t>8/10/2021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/>
          <a:lstStyle/>
          <a:p>
            <a:fld id="{7E150E7B-3477-0145-B66C-8BC65CD89B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195290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C3037-0BF7-5C43-B4C6-7CEA18ED8560}" type="datetimeFigureOut">
              <a:rPr lang="en-US" smtClean="0"/>
              <a:t>8/10/2021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/>
          <a:lstStyle/>
          <a:p>
            <a:fld id="{7E150E7B-3477-0145-B66C-8BC65CD89B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857473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C3037-0BF7-5C43-B4C6-7CEA18ED8560}" type="datetimeFigureOut">
              <a:rPr lang="en-US" smtClean="0"/>
              <a:t>8/10/2021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/>
          <a:lstStyle/>
          <a:p>
            <a:fld id="{7E150E7B-3477-0145-B66C-8BC65CD89B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588048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C3037-0BF7-5C43-B4C6-7CEA18ED8560}" type="datetimeFigureOut">
              <a:rPr lang="en-US" smtClean="0"/>
              <a:t>8/10/2021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/>
          <a:lstStyle/>
          <a:p>
            <a:fld id="{7E150E7B-3477-0145-B66C-8BC65CD89B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910040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C3037-0BF7-5C43-B4C6-7CEA18ED8560}" type="datetimeFigureOut">
              <a:rPr lang="en-US" smtClean="0"/>
              <a:t>8/10/2021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/>
          <a:lstStyle/>
          <a:p>
            <a:fld id="{7E150E7B-3477-0145-B66C-8BC65CD89B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715573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C3037-0BF7-5C43-B4C6-7CEA18ED8560}" type="datetimeFigureOut">
              <a:rPr lang="en-US" smtClean="0"/>
              <a:t>8/10/2021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/>
          <a:lstStyle/>
          <a:p>
            <a:fld id="{7E150E7B-3477-0145-B66C-8BC65CD89B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74391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C3037-0BF7-5C43-B4C6-7CEA18ED8560}" type="datetimeFigureOut">
              <a:rPr lang="en-US" smtClean="0"/>
              <a:t>8/10/2021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150E7B-3477-0145-B66C-8BC65CD89B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513820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C3037-0BF7-5C43-B4C6-7CEA18ED8560}" type="datetimeFigureOut">
              <a:rPr lang="en-US" smtClean="0"/>
              <a:t>8/10/2021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/>
          <a:lstStyle/>
          <a:p>
            <a:fld id="{7E150E7B-3477-0145-B66C-8BC65CD89B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13887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C3037-0BF7-5C43-B4C6-7CEA18ED8560}" type="datetimeFigureOut">
              <a:rPr lang="en-US" smtClean="0"/>
              <a:t>8/10/2021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/>
          <a:lstStyle/>
          <a:p>
            <a:fld id="{7E150E7B-3477-0145-B66C-8BC65CD89B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211767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C3037-0BF7-5C43-B4C6-7CEA18ED8560}" type="datetimeFigureOut">
              <a:rPr lang="en-US" smtClean="0"/>
              <a:t>8/10/2021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/>
          <a:lstStyle/>
          <a:p>
            <a:fld id="{7E150E7B-3477-0145-B66C-8BC65CD89B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49866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C3037-0BF7-5C43-B4C6-7CEA18ED8560}" type="datetimeFigureOut">
              <a:rPr lang="en-US" smtClean="0"/>
              <a:t>8/10/2021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150E7B-3477-0145-B66C-8BC65CD89B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01586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C3037-0BF7-5C43-B4C6-7CEA18ED8560}" type="datetimeFigureOut">
              <a:rPr lang="en-US" smtClean="0"/>
              <a:t>8/10/2021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150E7B-3477-0145-B66C-8BC65CD89B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26358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C3037-0BF7-5C43-B4C6-7CEA18ED8560}" type="datetimeFigureOut">
              <a:rPr lang="en-US" smtClean="0"/>
              <a:t>8/10/2021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150E7B-3477-0145-B66C-8BC65CD89B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36008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C3037-0BF7-5C43-B4C6-7CEA18ED8560}" type="datetimeFigureOut">
              <a:rPr lang="en-US" smtClean="0"/>
              <a:t>8/10/2021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150E7B-3477-0145-B66C-8BC65CD89B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74580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C3037-0BF7-5C43-B4C6-7CEA18ED8560}" type="datetimeFigureOut">
              <a:rPr lang="en-US" smtClean="0"/>
              <a:t>8/10/2021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150E7B-3477-0145-B66C-8BC65CD89B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08051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C3037-0BF7-5C43-B4C6-7CEA18ED8560}" type="datetimeFigureOut">
              <a:rPr lang="en-US" smtClean="0"/>
              <a:t>8/10/2021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150E7B-3477-0145-B66C-8BC65CD89B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62816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C3037-0BF7-5C43-B4C6-7CEA18ED8560}" type="datetimeFigureOut">
              <a:rPr lang="en-US" smtClean="0"/>
              <a:t>8/10/2021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150E7B-3477-0145-B66C-8BC65CD89B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00922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17000"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5/2012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pic>
        <p:nvPicPr>
          <p:cNvPr id="7" name="Picture 6" descr="sign_pic.jpg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78957" y="6126163"/>
            <a:ext cx="469245" cy="595311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6364853" y="6413698"/>
            <a:ext cx="2089494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HOST: MOLLY ENOCKSON </a:t>
            </a:r>
          </a:p>
        </p:txBody>
      </p:sp>
    </p:spTree>
    <p:extLst>
      <p:ext uri="{BB962C8B-B14F-4D97-AF65-F5344CB8AC3E}">
        <p14:creationId xmlns:p14="http://schemas.microsoft.com/office/powerpoint/2010/main" val="15402615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rgbClr val="182C6F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rgbClr val="3B7ABE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rgbClr val="3B7ABE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rgbClr val="3B7ABE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rgbClr val="3B7ABE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rgbClr val="3B7ABE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17000"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5/2012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pic>
        <p:nvPicPr>
          <p:cNvPr id="7" name="Picture 6" descr="sign_pic.jpg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78957" y="6126165"/>
            <a:ext cx="469245" cy="595311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6364853" y="6413699"/>
            <a:ext cx="2089494" cy="2539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1050" dirty="0">
                <a:solidFill>
                  <a:schemeClr val="bg1">
                    <a:lumMod val="65000"/>
                  </a:schemeClr>
                </a:solidFill>
              </a:rPr>
              <a:t>HOST: MOLLY ENOCKSON </a:t>
            </a:r>
          </a:p>
        </p:txBody>
      </p:sp>
    </p:spTree>
    <p:extLst>
      <p:ext uri="{BB962C8B-B14F-4D97-AF65-F5344CB8AC3E}">
        <p14:creationId xmlns:p14="http://schemas.microsoft.com/office/powerpoint/2010/main" val="4528712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342900" rtl="0" eaLnBrk="1" latinLnBrk="0" hangingPunct="1">
        <a:spcBef>
          <a:spcPct val="0"/>
        </a:spcBef>
        <a:buNone/>
        <a:defRPr sz="3300" kern="1200">
          <a:solidFill>
            <a:srgbClr val="182C6F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342900" rtl="0" eaLnBrk="1" latinLnBrk="0" hangingPunct="1">
        <a:spcBef>
          <a:spcPct val="20000"/>
        </a:spcBef>
        <a:buFont typeface="Arial"/>
        <a:buChar char="•"/>
        <a:defRPr sz="2400" kern="1200">
          <a:solidFill>
            <a:srgbClr val="3B7ABE"/>
          </a:solidFill>
          <a:latin typeface="+mn-lt"/>
          <a:ea typeface="+mn-ea"/>
          <a:cs typeface="+mn-cs"/>
        </a:defRPr>
      </a:lvl1pPr>
      <a:lvl2pPr marL="557213" indent="-214313" algn="l" defTabSz="342900" rtl="0" eaLnBrk="1" latinLnBrk="0" hangingPunct="1">
        <a:spcBef>
          <a:spcPct val="20000"/>
        </a:spcBef>
        <a:buFont typeface="Arial"/>
        <a:buChar char="–"/>
        <a:defRPr sz="2100" kern="1200">
          <a:solidFill>
            <a:srgbClr val="3B7ABE"/>
          </a:solidFill>
          <a:latin typeface="+mn-lt"/>
          <a:ea typeface="+mn-ea"/>
          <a:cs typeface="+mn-cs"/>
        </a:defRPr>
      </a:lvl2pPr>
      <a:lvl3pPr marL="857250" indent="-171450" algn="l" defTabSz="342900" rtl="0" eaLnBrk="1" latinLnBrk="0" hangingPunct="1">
        <a:spcBef>
          <a:spcPct val="20000"/>
        </a:spcBef>
        <a:buFont typeface="Arial"/>
        <a:buChar char="•"/>
        <a:defRPr sz="1800" kern="1200">
          <a:solidFill>
            <a:srgbClr val="3B7ABE"/>
          </a:solidFill>
          <a:latin typeface="+mn-lt"/>
          <a:ea typeface="+mn-ea"/>
          <a:cs typeface="+mn-cs"/>
        </a:defRPr>
      </a:lvl3pPr>
      <a:lvl4pPr marL="1200150" indent="-171450" algn="l" defTabSz="342900" rtl="0" eaLnBrk="1" latinLnBrk="0" hangingPunct="1">
        <a:spcBef>
          <a:spcPct val="20000"/>
        </a:spcBef>
        <a:buFont typeface="Arial"/>
        <a:buChar char="–"/>
        <a:defRPr sz="1500" kern="1200">
          <a:solidFill>
            <a:srgbClr val="3B7ABE"/>
          </a:solidFill>
          <a:latin typeface="+mn-lt"/>
          <a:ea typeface="+mn-ea"/>
          <a:cs typeface="+mn-cs"/>
        </a:defRPr>
      </a:lvl4pPr>
      <a:lvl5pPr marL="1543050" indent="-171450" algn="l" defTabSz="342900" rtl="0" eaLnBrk="1" latinLnBrk="0" hangingPunct="1">
        <a:spcBef>
          <a:spcPct val="20000"/>
        </a:spcBef>
        <a:buFont typeface="Arial"/>
        <a:buChar char="»"/>
        <a:defRPr sz="1500" kern="1200">
          <a:solidFill>
            <a:srgbClr val="3B7ABE"/>
          </a:solidFill>
          <a:latin typeface="+mn-lt"/>
          <a:ea typeface="+mn-ea"/>
          <a:cs typeface="+mn-cs"/>
        </a:defRPr>
      </a:lvl5pPr>
      <a:lvl6pPr marL="18859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3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notesSlide" Target="../notesSlides/notesSlide3.xml"/><Relationship Id="rId7" Type="http://schemas.openxmlformats.org/officeDocument/2006/relationships/image" Target="../media/image8.svg"/><Relationship Id="rId12" Type="http://schemas.openxmlformats.org/officeDocument/2006/relationships/comments" Target="../comments/comment1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4.xml"/><Relationship Id="rId6" Type="http://schemas.openxmlformats.org/officeDocument/2006/relationships/image" Target="../media/image7.png"/><Relationship Id="rId11" Type="http://schemas.openxmlformats.org/officeDocument/2006/relationships/image" Target="../media/image12.svg"/><Relationship Id="rId5" Type="http://schemas.openxmlformats.org/officeDocument/2006/relationships/image" Target="../media/image6.svg"/><Relationship Id="rId10" Type="http://schemas.openxmlformats.org/officeDocument/2006/relationships/image" Target="../media/image11.png"/><Relationship Id="rId4" Type="http://schemas.openxmlformats.org/officeDocument/2006/relationships/image" Target="../media/image5.png"/><Relationship Id="rId9" Type="http://schemas.openxmlformats.org/officeDocument/2006/relationships/image" Target="../media/image10.sv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svg"/><Relationship Id="rId3" Type="http://schemas.openxmlformats.org/officeDocument/2006/relationships/notesSlide" Target="../notesSlides/notesSlide4.xml"/><Relationship Id="rId7" Type="http://schemas.openxmlformats.org/officeDocument/2006/relationships/image" Target="../media/image16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5.xml"/><Relationship Id="rId6" Type="http://schemas.openxmlformats.org/officeDocument/2006/relationships/image" Target="../media/image15.png"/><Relationship Id="rId11" Type="http://schemas.openxmlformats.org/officeDocument/2006/relationships/comments" Target="../comments/comment2.xml"/><Relationship Id="rId5" Type="http://schemas.openxmlformats.org/officeDocument/2006/relationships/image" Target="../media/image14.svg"/><Relationship Id="rId10" Type="http://schemas.openxmlformats.org/officeDocument/2006/relationships/image" Target="../media/image19.svg"/><Relationship Id="rId4" Type="http://schemas.openxmlformats.org/officeDocument/2006/relationships/image" Target="../media/image13.png"/><Relationship Id="rId9" Type="http://schemas.openxmlformats.org/officeDocument/2006/relationships/image" Target="../media/image18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png"/><Relationship Id="rId3" Type="http://schemas.openxmlformats.org/officeDocument/2006/relationships/notesSlide" Target="../notesSlides/notesSlide5.xml"/><Relationship Id="rId7" Type="http://schemas.openxmlformats.org/officeDocument/2006/relationships/image" Target="../media/image23.svg"/><Relationship Id="rId12" Type="http://schemas.openxmlformats.org/officeDocument/2006/relationships/comments" Target="../comments/comment3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6.xml"/><Relationship Id="rId6" Type="http://schemas.openxmlformats.org/officeDocument/2006/relationships/image" Target="../media/image22.png"/><Relationship Id="rId11" Type="http://schemas.openxmlformats.org/officeDocument/2006/relationships/image" Target="../media/image27.svg"/><Relationship Id="rId5" Type="http://schemas.openxmlformats.org/officeDocument/2006/relationships/image" Target="../media/image21.svg"/><Relationship Id="rId10" Type="http://schemas.openxmlformats.org/officeDocument/2006/relationships/image" Target="../media/image26.png"/><Relationship Id="rId4" Type="http://schemas.openxmlformats.org/officeDocument/2006/relationships/image" Target="../media/image20.png"/><Relationship Id="rId9" Type="http://schemas.openxmlformats.org/officeDocument/2006/relationships/image" Target="../media/image25.sv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17.xml"/><Relationship Id="rId1" Type="http://schemas.openxmlformats.org/officeDocument/2006/relationships/tags" Target="../tags/tag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7" Type="http://schemas.openxmlformats.org/officeDocument/2006/relationships/comments" Target="../comments/comment4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9.xml"/><Relationship Id="rId6" Type="http://schemas.openxmlformats.org/officeDocument/2006/relationships/image" Target="../media/image30.png"/><Relationship Id="rId5" Type="http://schemas.openxmlformats.org/officeDocument/2006/relationships/image" Target="../media/image29.svg"/><Relationship Id="rId4" Type="http://schemas.openxmlformats.org/officeDocument/2006/relationships/image" Target="../media/image28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3D13B7-8E9E-42BB-8F4D-0CCE2645500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0446" y="1681164"/>
            <a:ext cx="8543108" cy="1470025"/>
          </a:xfrm>
        </p:spPr>
        <p:txBody>
          <a:bodyPr>
            <a:normAutofit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6000" b="1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Growing Words</a:t>
            </a:r>
            <a:endParaRPr lang="en-US" sz="6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AE881EE-D65D-48D7-8CA4-D12A9075449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3151189"/>
            <a:ext cx="6400800" cy="1752600"/>
          </a:xfrm>
        </p:spPr>
        <p:txBody>
          <a:bodyPr>
            <a:normAutofit/>
          </a:bodyPr>
          <a:lstStyle/>
          <a:p>
            <a:pPr marR="0" lvl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4000" b="1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Fun on the Farm</a:t>
            </a:r>
            <a:endParaRPr lang="en-US" sz="4000" dirty="0">
              <a:latin typeface="Comic Sans MS" panose="030F0902030302020204" pitchFamily="66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285512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1717C2-5DBC-4E59-8BB3-763F8AC63E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33985"/>
            <a:ext cx="8686800" cy="1143000"/>
          </a:xfrm>
        </p:spPr>
        <p:txBody>
          <a:bodyPr>
            <a:normAutofit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4400" b="1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In the Barn </a:t>
            </a:r>
            <a:r>
              <a:rPr lang="en-US" sz="4400" b="1" dirty="0" err="1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ar</a:t>
            </a:r>
            <a:r>
              <a:rPr lang="en-US" sz="4400" b="1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 Review</a:t>
            </a:r>
            <a:endParaRPr lang="en-US" sz="4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B3354BDA-6432-4C27-9F87-E738C4F202C2}"/>
              </a:ext>
            </a:extLst>
          </p:cNvPr>
          <p:cNvSpPr txBox="1"/>
          <p:nvPr/>
        </p:nvSpPr>
        <p:spPr>
          <a:xfrm>
            <a:off x="3949781" y="2719985"/>
            <a:ext cx="452221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600" dirty="0">
                <a:solidFill>
                  <a:schemeClr val="bg1">
                    <a:lumMod val="50000"/>
                  </a:schemeClr>
                </a:solidFill>
                <a:latin typeface="Comic Sans MS" panose="030F0702030302020204" pitchFamily="66" charset="0"/>
              </a:rPr>
              <a:t>star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19272655-959A-463F-A8ED-322E59C7AF18}"/>
              </a:ext>
            </a:extLst>
          </p:cNvPr>
          <p:cNvSpPr txBox="1"/>
          <p:nvPr/>
        </p:nvSpPr>
        <p:spPr>
          <a:xfrm>
            <a:off x="1987166" y="1576985"/>
            <a:ext cx="196261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 err="1">
                <a:solidFill>
                  <a:schemeClr val="bg1">
                    <a:lumMod val="50000"/>
                  </a:schemeClr>
                </a:solidFill>
                <a:latin typeface="Comic Sans MS" panose="030F0702030302020204" pitchFamily="66" charset="0"/>
              </a:rPr>
              <a:t>ar</a:t>
            </a:r>
            <a:endParaRPr lang="en-US" sz="9600" dirty="0">
              <a:solidFill>
                <a:schemeClr val="bg1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pic>
        <p:nvPicPr>
          <p:cNvPr id="4" name="Graphic 3" descr="Star with solid fill">
            <a:extLst>
              <a:ext uri="{FF2B5EF4-FFF2-40B4-BE49-F238E27FC236}">
                <a16:creationId xmlns:a16="http://schemas.microsoft.com/office/drawing/2014/main" id="{A586BA77-763E-4363-828D-323C185E2D6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/>
        </p:blipFill>
        <p:spPr>
          <a:xfrm>
            <a:off x="1197042" y="3193752"/>
            <a:ext cx="3230263" cy="3230263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6191207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2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8036EE-1E90-4BF1-B5BF-4699F17A52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56714"/>
            <a:ext cx="8229600" cy="1143000"/>
          </a:xfrm>
        </p:spPr>
        <p:txBody>
          <a:bodyPr>
            <a:normAutofit/>
          </a:bodyPr>
          <a:lstStyle/>
          <a:p>
            <a:r>
              <a:rPr lang="en-US" sz="4400" b="1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Harvesting </a:t>
            </a:r>
            <a:r>
              <a:rPr lang="en-US" sz="4400" b="1" dirty="0" err="1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ar</a:t>
            </a:r>
            <a:r>
              <a:rPr lang="en-US" sz="4400" b="1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 Practice</a:t>
            </a:r>
            <a:endParaRPr lang="en-US" dirty="0">
              <a:latin typeface="Comic Sans MS" panose="030F0702030302020204" pitchFamily="66" charset="0"/>
            </a:endParaRPr>
          </a:p>
        </p:txBody>
      </p:sp>
      <p:pic>
        <p:nvPicPr>
          <p:cNvPr id="5" name="Graphic 4" descr="Muscular arm with solid fill">
            <a:extLst>
              <a:ext uri="{FF2B5EF4-FFF2-40B4-BE49-F238E27FC236}">
                <a16:creationId xmlns:a16="http://schemas.microsoft.com/office/drawing/2014/main" id="{1504E600-BF2F-4E35-83A7-605B2C13F70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/>
        </p:blipFill>
        <p:spPr>
          <a:xfrm>
            <a:off x="2041074" y="1766752"/>
            <a:ext cx="1992086" cy="1992086"/>
          </a:xfrm>
          <a:prstGeom prst="rect">
            <a:avLst/>
          </a:prstGeom>
        </p:spPr>
      </p:pic>
      <p:pic>
        <p:nvPicPr>
          <p:cNvPr id="8" name="Graphic 7" descr="Store with solid fill">
            <a:extLst>
              <a:ext uri="{FF2B5EF4-FFF2-40B4-BE49-F238E27FC236}">
                <a16:creationId xmlns:a16="http://schemas.microsoft.com/office/drawing/2014/main" id="{8B55F85D-FD38-4DF0-B20C-AF243A47F84F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rcRect/>
          <a:stretch/>
        </p:blipFill>
        <p:spPr>
          <a:xfrm>
            <a:off x="4722220" y="1766752"/>
            <a:ext cx="1992085" cy="1992085"/>
          </a:xfrm>
          <a:prstGeom prst="rect">
            <a:avLst/>
          </a:prstGeom>
        </p:spPr>
      </p:pic>
      <p:pic>
        <p:nvPicPr>
          <p:cNvPr id="11" name="Graphic 10" descr="Arrow: Horizontal U-turn with solid fill">
            <a:extLst>
              <a:ext uri="{FF2B5EF4-FFF2-40B4-BE49-F238E27FC236}">
                <a16:creationId xmlns:a16="http://schemas.microsoft.com/office/drawing/2014/main" id="{DE1F7ACA-7E74-4826-B4A7-2743854C8E97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rcRect/>
          <a:stretch/>
        </p:blipFill>
        <p:spPr>
          <a:xfrm>
            <a:off x="1995357" y="4025876"/>
            <a:ext cx="1992085" cy="1992085"/>
          </a:xfrm>
          <a:prstGeom prst="rect">
            <a:avLst/>
          </a:prstGeom>
        </p:spPr>
      </p:pic>
      <p:pic>
        <p:nvPicPr>
          <p:cNvPr id="13" name="Graphic 12" descr="Ear outline">
            <a:extLst>
              <a:ext uri="{FF2B5EF4-FFF2-40B4-BE49-F238E27FC236}">
                <a16:creationId xmlns:a16="http://schemas.microsoft.com/office/drawing/2014/main" id="{EFD6CDDC-E3A4-4928-A390-AD4C065F93DF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rcRect/>
          <a:stretch/>
        </p:blipFill>
        <p:spPr>
          <a:xfrm>
            <a:off x="4722220" y="3842995"/>
            <a:ext cx="2174969" cy="2174969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4492352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8036EE-1E90-4BF1-B5BF-4699F17A52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56714"/>
            <a:ext cx="8229600" cy="1143000"/>
          </a:xfrm>
        </p:spPr>
        <p:txBody>
          <a:bodyPr>
            <a:normAutofit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4400" b="1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Growing </a:t>
            </a:r>
            <a:r>
              <a:rPr lang="en-US" sz="4400" b="1" dirty="0" err="1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ar</a:t>
            </a:r>
            <a:r>
              <a:rPr lang="en-US" sz="4400" b="1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 Practice</a:t>
            </a:r>
            <a:endParaRPr lang="en-US" dirty="0">
              <a:latin typeface="Comic Sans MS" panose="030F0702030302020204" pitchFamily="66" charset="0"/>
            </a:endParaRPr>
          </a:p>
        </p:txBody>
      </p:sp>
      <p:pic>
        <p:nvPicPr>
          <p:cNvPr id="13" name="Graphic 12" descr="Germ with solid fill">
            <a:extLst>
              <a:ext uri="{FF2B5EF4-FFF2-40B4-BE49-F238E27FC236}">
                <a16:creationId xmlns:a16="http://schemas.microsoft.com/office/drawing/2014/main" id="{07E8EABE-93A6-4EB1-989B-820F3F47EF0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/>
        </p:blipFill>
        <p:spPr>
          <a:xfrm>
            <a:off x="1835332" y="3752310"/>
            <a:ext cx="2367639" cy="2367639"/>
          </a:xfrm>
          <a:prstGeom prst="rect">
            <a:avLst/>
          </a:prstGeom>
        </p:spPr>
      </p:pic>
      <p:pic>
        <p:nvPicPr>
          <p:cNvPr id="15" name="Graphic 14">
            <a:extLst>
              <a:ext uri="{FF2B5EF4-FFF2-40B4-BE49-F238E27FC236}">
                <a16:creationId xmlns:a16="http://schemas.microsoft.com/office/drawing/2014/main" id="{0E634304-E6EE-4858-93EA-F575ECE0AFC1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/>
          <a:stretch/>
        </p:blipFill>
        <p:spPr>
          <a:xfrm>
            <a:off x="5471437" y="4054120"/>
            <a:ext cx="1845658" cy="1845658"/>
          </a:xfrm>
          <a:prstGeom prst="rect">
            <a:avLst/>
          </a:prstGeom>
        </p:spPr>
      </p:pic>
      <p:pic>
        <p:nvPicPr>
          <p:cNvPr id="17" name="Graphic 16" descr="Bonfire with solid fill">
            <a:extLst>
              <a:ext uri="{FF2B5EF4-FFF2-40B4-BE49-F238E27FC236}">
                <a16:creationId xmlns:a16="http://schemas.microsoft.com/office/drawing/2014/main" id="{0AE28072-6959-46B3-9E97-FD295D9A34ED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rcRect/>
          <a:stretch/>
        </p:blipFill>
        <p:spPr>
          <a:xfrm>
            <a:off x="5061856" y="1547949"/>
            <a:ext cx="2286000" cy="2286000"/>
          </a:xfrm>
          <a:prstGeom prst="rect">
            <a:avLst/>
          </a:prstGeom>
        </p:spPr>
      </p:pic>
      <p:pic>
        <p:nvPicPr>
          <p:cNvPr id="4" name="Graphic 3" descr="Scarecrow with solid fill">
            <a:extLst>
              <a:ext uri="{FF2B5EF4-FFF2-40B4-BE49-F238E27FC236}">
                <a16:creationId xmlns:a16="http://schemas.microsoft.com/office/drawing/2014/main" id="{E35ACE8F-3294-48E5-A436-0DD3B0CCE15C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rcRect/>
          <a:stretch/>
        </p:blipFill>
        <p:spPr>
          <a:xfrm>
            <a:off x="2295791" y="1785087"/>
            <a:ext cx="1907180" cy="190718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7998917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8036EE-1E90-4BF1-B5BF-4699F17A52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56714"/>
            <a:ext cx="8229600" cy="1143000"/>
          </a:xfrm>
        </p:spPr>
        <p:txBody>
          <a:bodyPr>
            <a:normAutofit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4400" b="1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Field of </a:t>
            </a:r>
            <a:r>
              <a:rPr lang="en-US" sz="4400" b="1" dirty="0" err="1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ar</a:t>
            </a:r>
            <a:r>
              <a:rPr lang="en-US" sz="4400" b="1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 Practice</a:t>
            </a:r>
            <a:endParaRPr lang="en-US" dirty="0">
              <a:latin typeface="Comic Sans MS" panose="030F0702030302020204" pitchFamily="66" charset="0"/>
            </a:endParaRPr>
          </a:p>
        </p:txBody>
      </p:sp>
      <p:pic>
        <p:nvPicPr>
          <p:cNvPr id="6" name="Picture 5" descr="Shirt with solid fill">
            <a:extLst>
              <a:ext uri="{FF2B5EF4-FFF2-40B4-BE49-F238E27FC236}">
                <a16:creationId xmlns:a16="http://schemas.microsoft.com/office/drawing/2014/main" id="{9A516B0C-EB51-4E37-999C-D0AECE21881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/>
        </p:blipFill>
        <p:spPr>
          <a:xfrm>
            <a:off x="1482634" y="1499714"/>
            <a:ext cx="2629988" cy="2629988"/>
          </a:xfrm>
          <a:prstGeom prst="rect">
            <a:avLst/>
          </a:prstGeom>
        </p:spPr>
      </p:pic>
      <p:pic>
        <p:nvPicPr>
          <p:cNvPr id="10" name="Picture 9" descr="Office Chair with solid fill">
            <a:extLst>
              <a:ext uri="{FF2B5EF4-FFF2-40B4-BE49-F238E27FC236}">
                <a16:creationId xmlns:a16="http://schemas.microsoft.com/office/drawing/2014/main" id="{8E1C7BBC-E420-4C43-A865-E1F12525C86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rcRect/>
          <a:stretch/>
        </p:blipFill>
        <p:spPr>
          <a:xfrm>
            <a:off x="4419938" y="3175868"/>
            <a:ext cx="3241428" cy="3241428"/>
          </a:xfrm>
          <a:prstGeom prst="rect">
            <a:avLst/>
          </a:prstGeom>
        </p:spPr>
      </p:pic>
      <p:pic>
        <p:nvPicPr>
          <p:cNvPr id="12" name="Graphic 11" descr="Car with solid fill">
            <a:extLst>
              <a:ext uri="{FF2B5EF4-FFF2-40B4-BE49-F238E27FC236}">
                <a16:creationId xmlns:a16="http://schemas.microsoft.com/office/drawing/2014/main" id="{500B41BB-ADF8-4D2C-A20A-59AF5BF31FAA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rcRect/>
          <a:stretch/>
        </p:blipFill>
        <p:spPr>
          <a:xfrm>
            <a:off x="4750527" y="1211449"/>
            <a:ext cx="2770413" cy="2770413"/>
          </a:xfrm>
          <a:prstGeom prst="rect">
            <a:avLst/>
          </a:prstGeom>
        </p:spPr>
      </p:pic>
      <p:pic>
        <p:nvPicPr>
          <p:cNvPr id="14" name="Graphic 13" descr="Bear with solid fill">
            <a:extLst>
              <a:ext uri="{FF2B5EF4-FFF2-40B4-BE49-F238E27FC236}">
                <a16:creationId xmlns:a16="http://schemas.microsoft.com/office/drawing/2014/main" id="{F7BD2812-EC48-4442-8CD4-342FE7400D30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rcRect/>
          <a:stretch/>
        </p:blipFill>
        <p:spPr>
          <a:xfrm>
            <a:off x="1821928" y="3948322"/>
            <a:ext cx="2290694" cy="2290694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1097475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67422A-FCCC-40F1-BD07-5E6CFA1F5A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Farmer of Sight Word Review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04ABEE5-A0C4-4787-B264-7C171C26C722}"/>
              </a:ext>
            </a:extLst>
          </p:cNvPr>
          <p:cNvSpPr txBox="1"/>
          <p:nvPr/>
        </p:nvSpPr>
        <p:spPr>
          <a:xfrm>
            <a:off x="1628079" y="1804071"/>
            <a:ext cx="362414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>
                <a:latin typeface="Comic Sans MS" panose="030F0702030302020204" pitchFamily="66" charset="0"/>
              </a:rPr>
              <a:t>wash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DA12F86-56F3-4846-994C-5117A2B77573}"/>
              </a:ext>
            </a:extLst>
          </p:cNvPr>
          <p:cNvSpPr txBox="1"/>
          <p:nvPr/>
        </p:nvSpPr>
        <p:spPr>
          <a:xfrm>
            <a:off x="1628079" y="3798856"/>
            <a:ext cx="362414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>
                <a:latin typeface="Comic Sans MS" panose="030F0702030302020204" pitchFamily="66" charset="0"/>
              </a:rPr>
              <a:t>buy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8CF860A-BB47-44A1-9902-8BB70E73F886}"/>
              </a:ext>
            </a:extLst>
          </p:cNvPr>
          <p:cNvSpPr txBox="1"/>
          <p:nvPr/>
        </p:nvSpPr>
        <p:spPr>
          <a:xfrm>
            <a:off x="5252225" y="1804141"/>
            <a:ext cx="362414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>
                <a:latin typeface="Comic Sans MS" panose="030F0702030302020204" pitchFamily="66" charset="0"/>
              </a:rPr>
              <a:t>off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0CF09A5-0A72-4814-89ED-091D92CF0051}"/>
              </a:ext>
            </a:extLst>
          </p:cNvPr>
          <p:cNvSpPr txBox="1"/>
          <p:nvPr/>
        </p:nvSpPr>
        <p:spPr>
          <a:xfrm>
            <a:off x="5062654" y="3783288"/>
            <a:ext cx="362414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>
                <a:latin typeface="Comic Sans MS" panose="030F0702030302020204" pitchFamily="66" charset="0"/>
              </a:rPr>
              <a:t>today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0892715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6" grpId="0"/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67422A-FCCC-40F1-BD07-5E6CFA1F5A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276628"/>
            <a:ext cx="8229600" cy="857250"/>
          </a:xfrm>
        </p:spPr>
        <p:txBody>
          <a:bodyPr>
            <a:normAutofit fontScale="90000"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5400" b="1" dirty="0"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Mixed-up Sight Word Practice</a:t>
            </a:r>
            <a:br>
              <a:rPr lang="en-US" sz="49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n-US" dirty="0">
                <a:latin typeface="Comic Sans MS" panose="030F0702030302020204" pitchFamily="66" charset="0"/>
              </a:rPr>
            </a:b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04ABEE5-A0C4-4787-B264-7C171C26C722}"/>
              </a:ext>
            </a:extLst>
          </p:cNvPr>
          <p:cNvSpPr txBox="1"/>
          <p:nvPr/>
        </p:nvSpPr>
        <p:spPr>
          <a:xfrm>
            <a:off x="2033929" y="2568588"/>
            <a:ext cx="271811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200" dirty="0">
                <a:solidFill>
                  <a:prstClr val="black"/>
                </a:solidFill>
                <a:latin typeface="Comic Sans MS" panose="030F0702030302020204" pitchFamily="66" charset="0"/>
              </a:rPr>
              <a:t>wash</a:t>
            </a:r>
            <a:endParaRPr kumimoji="0" lang="en-US" sz="7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DA12F86-56F3-4846-994C-5117A2B77573}"/>
              </a:ext>
            </a:extLst>
          </p:cNvPr>
          <p:cNvSpPr txBox="1"/>
          <p:nvPr/>
        </p:nvSpPr>
        <p:spPr>
          <a:xfrm>
            <a:off x="2217016" y="4381042"/>
            <a:ext cx="299121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buy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8CF860A-BB47-44A1-9902-8BB70E73F886}"/>
              </a:ext>
            </a:extLst>
          </p:cNvPr>
          <p:cNvSpPr txBox="1"/>
          <p:nvPr/>
        </p:nvSpPr>
        <p:spPr>
          <a:xfrm>
            <a:off x="5082169" y="2657295"/>
            <a:ext cx="271811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off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6331DF0-6DDA-408C-8966-86945FDE3540}"/>
              </a:ext>
            </a:extLst>
          </p:cNvPr>
          <p:cNvSpPr txBox="1"/>
          <p:nvPr/>
        </p:nvSpPr>
        <p:spPr>
          <a:xfrm>
            <a:off x="5118022" y="4255135"/>
            <a:ext cx="271811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200" dirty="0">
                <a:solidFill>
                  <a:prstClr val="black"/>
                </a:solidFill>
                <a:latin typeface="Comic Sans MS" panose="030F0702030302020204" pitchFamily="66" charset="0"/>
              </a:rPr>
              <a:t>today</a:t>
            </a:r>
            <a:endParaRPr kumimoji="0" lang="en-US" sz="7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FF8F8A3-9013-4E88-9FDE-77020651519B}"/>
              </a:ext>
            </a:extLst>
          </p:cNvPr>
          <p:cNvSpPr txBox="1"/>
          <p:nvPr/>
        </p:nvSpPr>
        <p:spPr>
          <a:xfrm>
            <a:off x="2122012" y="2528033"/>
            <a:ext cx="7367451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5000" dirty="0" err="1">
                <a:solidFill>
                  <a:prstClr val="black"/>
                </a:solidFill>
                <a:latin typeface="Comic Sans MS" panose="030F0702030302020204" pitchFamily="66" charset="0"/>
              </a:rPr>
              <a:t>yatdo</a:t>
            </a:r>
            <a:endParaRPr kumimoji="0" lang="en-US" sz="15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ACE11AC-3C9D-481D-81B7-FD9045296349}"/>
              </a:ext>
            </a:extLst>
          </p:cNvPr>
          <p:cNvSpPr txBox="1"/>
          <p:nvPr/>
        </p:nvSpPr>
        <p:spPr>
          <a:xfrm>
            <a:off x="2122013" y="2602865"/>
            <a:ext cx="7367451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5000" dirty="0">
                <a:solidFill>
                  <a:prstClr val="black"/>
                </a:solidFill>
                <a:latin typeface="Comic Sans MS" panose="030F0702030302020204" pitchFamily="66" charset="0"/>
              </a:rPr>
              <a:t>today</a:t>
            </a:r>
            <a:endParaRPr kumimoji="0" lang="en-US" sz="15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CCCE56D-779E-40D9-BB19-96AAF08DF44F}"/>
              </a:ext>
            </a:extLst>
          </p:cNvPr>
          <p:cNvSpPr txBox="1"/>
          <p:nvPr/>
        </p:nvSpPr>
        <p:spPr>
          <a:xfrm>
            <a:off x="2545427" y="2291625"/>
            <a:ext cx="4564644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5000" dirty="0" err="1">
                <a:solidFill>
                  <a:prstClr val="black"/>
                </a:solidFill>
                <a:latin typeface="Comic Sans MS" panose="030F0702030302020204" pitchFamily="66" charset="0"/>
              </a:rPr>
              <a:t>shaw</a:t>
            </a:r>
            <a:endParaRPr kumimoji="0" lang="en-US" sz="15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5B82A2B-A508-414B-BC23-5E61A9E65332}"/>
              </a:ext>
            </a:extLst>
          </p:cNvPr>
          <p:cNvSpPr txBox="1"/>
          <p:nvPr/>
        </p:nvSpPr>
        <p:spPr>
          <a:xfrm>
            <a:off x="2545426" y="2228672"/>
            <a:ext cx="4564643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5000" dirty="0">
                <a:solidFill>
                  <a:prstClr val="black"/>
                </a:solidFill>
                <a:latin typeface="Comic Sans MS" panose="030F0702030302020204" pitchFamily="66" charset="0"/>
              </a:rPr>
              <a:t>wash</a:t>
            </a:r>
            <a:endParaRPr kumimoji="0" lang="en-US" sz="15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80C16E9-CB86-42AC-9308-534991E2C615}"/>
              </a:ext>
            </a:extLst>
          </p:cNvPr>
          <p:cNvSpPr txBox="1"/>
          <p:nvPr/>
        </p:nvSpPr>
        <p:spPr>
          <a:xfrm>
            <a:off x="3294701" y="2354578"/>
            <a:ext cx="4953611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5000" noProof="0" dirty="0" err="1">
                <a:solidFill>
                  <a:prstClr val="black"/>
                </a:solidFill>
                <a:latin typeface="Comic Sans MS" panose="030F0702030302020204" pitchFamily="66" charset="0"/>
              </a:rPr>
              <a:t>fof</a:t>
            </a:r>
            <a:endParaRPr kumimoji="0" lang="en-US" sz="15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F14AD72-F73D-4389-9DCD-319AA999210A}"/>
              </a:ext>
            </a:extLst>
          </p:cNvPr>
          <p:cNvSpPr txBox="1"/>
          <p:nvPr/>
        </p:nvSpPr>
        <p:spPr>
          <a:xfrm>
            <a:off x="3073142" y="2328641"/>
            <a:ext cx="4606047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5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off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6F9A88D-5610-40C5-8ABD-6CF0C5BC466C}"/>
              </a:ext>
            </a:extLst>
          </p:cNvPr>
          <p:cNvSpPr txBox="1"/>
          <p:nvPr/>
        </p:nvSpPr>
        <p:spPr>
          <a:xfrm>
            <a:off x="3131359" y="2092233"/>
            <a:ext cx="4953611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5000" dirty="0" err="1">
                <a:solidFill>
                  <a:prstClr val="black"/>
                </a:solidFill>
                <a:latin typeface="Comic Sans MS" panose="030F0702030302020204" pitchFamily="66" charset="0"/>
              </a:rPr>
              <a:t>uyb</a:t>
            </a:r>
            <a:endParaRPr kumimoji="0" lang="en-US" sz="15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244E4A7C-A186-464B-9FD5-F39A3AD64CA2}"/>
              </a:ext>
            </a:extLst>
          </p:cNvPr>
          <p:cNvSpPr txBox="1"/>
          <p:nvPr/>
        </p:nvSpPr>
        <p:spPr>
          <a:xfrm>
            <a:off x="3108094" y="2055217"/>
            <a:ext cx="4606047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5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buy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6753914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4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8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2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6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6" presetClass="exit" presetSubtype="2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4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6" presetClass="exit" presetSubtype="2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5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6" presetClass="exit" presetSubtype="2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6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6" presetClass="exit" presetSubtype="2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7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6" presetClass="exit" presetSubtype="2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8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6" presetClass="exit" presetSubtype="2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9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16" presetClass="exit" presetSubtype="2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0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16" presetClass="exit" presetSubtype="2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" grpId="1"/>
      <p:bldP spid="5" grpId="0"/>
      <p:bldP spid="5" grpId="1"/>
      <p:bldP spid="6" grpId="0"/>
      <p:bldP spid="6" grpId="1"/>
      <p:bldP spid="7" grpId="0"/>
      <p:bldP spid="7" grpId="1"/>
      <p:bldP spid="4" grpId="0"/>
      <p:bldP spid="4" grpId="1"/>
      <p:bldP spid="8" grpId="0"/>
      <p:bldP spid="8" grpId="1"/>
      <p:bldP spid="9" grpId="0"/>
      <p:bldP spid="9" grpId="1"/>
      <p:bldP spid="10" grpId="0"/>
      <p:bldP spid="10" grpId="1"/>
      <p:bldP spid="12" grpId="0"/>
      <p:bldP spid="12" grpId="1"/>
      <p:bldP spid="13" grpId="0"/>
      <p:bldP spid="13" grpId="1"/>
      <p:bldP spid="14" grpId="0"/>
      <p:bldP spid="14" grpId="1"/>
      <p:bldP spid="15" grpId="0"/>
      <p:bldP spid="15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67422A-FCCC-40F1-BD07-5E6CFA1F5A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5 Finger Retell</a:t>
            </a:r>
            <a:br>
              <a:rPr lang="en-US" dirty="0">
                <a:latin typeface="Comic Sans MS" panose="030F0702030302020204" pitchFamily="66" charset="0"/>
              </a:rPr>
            </a:br>
            <a:endParaRPr lang="en-US" dirty="0">
              <a:latin typeface="Comic Sans MS" panose="030F0702030302020204" pitchFamily="66" charset="0"/>
            </a:endParaRPr>
          </a:p>
        </p:txBody>
      </p:sp>
      <p:pic>
        <p:nvPicPr>
          <p:cNvPr id="1026" name="Picture 2" descr="Barn with solid fill">
            <a:extLst>
              <a:ext uri="{FF2B5EF4-FFF2-40B4-BE49-F238E27FC236}">
                <a16:creationId xmlns:a16="http://schemas.microsoft.com/office/drawing/2014/main" id="{3091263B-AB16-4FF8-BBDB-67117873B55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/>
        </p:blipFill>
        <p:spPr bwMode="auto">
          <a:xfrm>
            <a:off x="5341827" y="1826876"/>
            <a:ext cx="3511512" cy="35115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AE0A99A8-58BE-4AB8-8603-2FDF6F725DB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/>
          <a:srcRect/>
          <a:stretch/>
        </p:blipFill>
        <p:spPr bwMode="auto">
          <a:xfrm>
            <a:off x="867050" y="1645850"/>
            <a:ext cx="3866206" cy="41801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0618825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3D13B7-8E9E-42BB-8F4D-0CCE2645500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6000" dirty="0">
                <a:latin typeface="Comic Sans MS" panose="030F0902030302020204" pitchFamily="66" charset="0"/>
              </a:rPr>
              <a:t>Q &amp; A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AE881EE-D65D-48D7-8CA4-D12A9075449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4000" dirty="0">
                <a:latin typeface="Comic Sans MS" panose="030F0902030302020204" pitchFamily="66" charset="0"/>
              </a:rPr>
              <a:t>Any Questions?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1778158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9"/>
  <p:tag name="ARTICULATE_PROJECT_OPEN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Accelerate Ed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111E5C"/>
      </a:accent1>
      <a:accent2>
        <a:srgbClr val="8AC7CE"/>
      </a:accent2>
      <a:accent3>
        <a:srgbClr val="4A2E16"/>
      </a:accent3>
      <a:accent4>
        <a:srgbClr val="39639D"/>
      </a:accent4>
      <a:accent5>
        <a:srgbClr val="C8BBAE"/>
      </a:accent5>
      <a:accent6>
        <a:srgbClr val="72BBBF"/>
      </a:accent6>
      <a:hlink>
        <a:srgbClr val="1BB752"/>
      </a:hlink>
      <a:folHlink>
        <a:srgbClr val="B5A99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1_Office Theme">
  <a:themeElements>
    <a:clrScheme name="Accelerate Ed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111E5C"/>
      </a:accent1>
      <a:accent2>
        <a:srgbClr val="8AC7CE"/>
      </a:accent2>
      <a:accent3>
        <a:srgbClr val="4A2E16"/>
      </a:accent3>
      <a:accent4>
        <a:srgbClr val="39639D"/>
      </a:accent4>
      <a:accent5>
        <a:srgbClr val="C8BBAE"/>
      </a:accent5>
      <a:accent6>
        <a:srgbClr val="72BBBF"/>
      </a:accent6>
      <a:hlink>
        <a:srgbClr val="1BB752"/>
      </a:hlink>
      <a:folHlink>
        <a:srgbClr val="B5A99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Couture.thmx</Template>
  <TotalTime>12458</TotalTime>
  <Words>868</Words>
  <Application>Microsoft Office PowerPoint</Application>
  <PresentationFormat>On-screen Show (4:3)</PresentationFormat>
  <Paragraphs>101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Comic Sans MS</vt:lpstr>
      <vt:lpstr>Office Theme</vt:lpstr>
      <vt:lpstr>1_Office Theme</vt:lpstr>
      <vt:lpstr>Growing Words</vt:lpstr>
      <vt:lpstr>In the Barn ar Review</vt:lpstr>
      <vt:lpstr>Harvesting ar Practice</vt:lpstr>
      <vt:lpstr>Growing ar Practice</vt:lpstr>
      <vt:lpstr>Field of ar Practice</vt:lpstr>
      <vt:lpstr>Farmer of Sight Word Review</vt:lpstr>
      <vt:lpstr>Mixed-up Sight Word Practice  </vt:lpstr>
      <vt:lpstr>5 Finger Retell </vt:lpstr>
      <vt:lpstr>Q &amp; A</vt:lpstr>
    </vt:vector>
  </TitlesOfParts>
  <Company>Accelerate Education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Molly Johnson</dc:creator>
  <cp:lastModifiedBy>Shawn Mahoney</cp:lastModifiedBy>
  <cp:revision>216</cp:revision>
  <dcterms:created xsi:type="dcterms:W3CDTF">2012-04-20T18:25:02Z</dcterms:created>
  <dcterms:modified xsi:type="dcterms:W3CDTF">2021-08-10T20:25:52Z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B766A01A-6BDB-462F-B8E6-E971CA8A1B1D</vt:lpwstr>
  </property>
  <property fmtid="{D5CDD505-2E9C-101B-9397-08002B2CF9AE}" pid="3" name="ArticulatePath">
    <vt:lpwstr>ELA 1_Module 4_AP</vt:lpwstr>
  </property>
</Properties>
</file>