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344" r:id="rId2"/>
    <p:sldId id="345" r:id="rId3"/>
    <p:sldId id="354" r:id="rId4"/>
    <p:sldId id="349" r:id="rId5"/>
    <p:sldId id="361" r:id="rId6"/>
    <p:sldId id="351" r:id="rId7"/>
    <p:sldId id="352" r:id="rId8"/>
  </p:sldIdLst>
  <p:sldSz cx="9144000" cy="6858000" type="screen4x3"/>
  <p:notesSz cx="6858000" cy="9144000"/>
  <p:custDataLst>
    <p:tags r:id="rId1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2" clrIdx="0">
    <p:extLst>
      <p:ext uri="{19B8F6BF-5375-455C-9EA6-DF929625EA0E}">
        <p15:presenceInfo xmlns:p15="http://schemas.microsoft.com/office/powerpoint/2012/main" userId="88f479c315fdb209" providerId="Windows Live"/>
      </p:ext>
    </p:extLst>
  </p:cmAuthor>
  <p:cmAuthor id="2" name="Amy Perlmutter" initials="AP" lastIdx="1" clrIdx="1">
    <p:extLst>
      <p:ext uri="{19B8F6BF-5375-455C-9EA6-DF929625EA0E}">
        <p15:presenceInfo xmlns:p15="http://schemas.microsoft.com/office/powerpoint/2012/main" userId="S::aperlmutter@accelerate-academy.net::50a6ecda-f3cd-41a4-820c-672e06b7cff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FE82F5"/>
    <a:srgbClr val="9D6D54"/>
    <a:srgbClr val="FFD3A3"/>
    <a:srgbClr val="FF9627"/>
    <a:srgbClr val="FCFCFC"/>
    <a:srgbClr val="182C6F"/>
    <a:srgbClr val="666699"/>
    <a:srgbClr val="3B7ABE"/>
    <a:srgbClr val="E9490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4E8B96-ABCF-4C3F-A188-C10945D28C20}" v="310" dt="2021-07-20T18:35:45.2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06" autoAdjust="0"/>
    <p:restoredTop sz="56772" autoAdjust="0"/>
  </p:normalViewPr>
  <p:slideViewPr>
    <p:cSldViewPr snapToGrid="0" snapToObjects="1">
      <p:cViewPr varScale="1">
        <p:scale>
          <a:sx n="64" d="100"/>
          <a:sy n="64" d="100"/>
        </p:scale>
        <p:origin x="3102" y="7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8/10/2021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to ignite your learning with a review of </a:t>
            </a:r>
            <a:r>
              <a:rPr lang="en-US" dirty="0" err="1"/>
              <a:t>igh</a:t>
            </a:r>
            <a:r>
              <a:rPr lang="en-US" dirty="0"/>
              <a:t>, </a:t>
            </a:r>
            <a:r>
              <a:rPr lang="en-US" dirty="0" err="1"/>
              <a:t>ie</a:t>
            </a:r>
            <a:r>
              <a:rPr lang="en-US" dirty="0"/>
              <a:t>, and y, our sight words, and main idea and details of the story “Light”. </a:t>
            </a:r>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1893404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“Listen closely as I say each word with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igh</a:t>
            </a:r>
            <a:r>
              <a:rPr lang="en-US" sz="1800" b="0" dirty="0">
                <a:effectLst/>
                <a:latin typeface="Comic Sans MS" panose="030F0702030302020204" pitchFamily="66" charset="0"/>
                <a:ea typeface="Calibri" panose="020F0502020204030204" pitchFamily="34" charset="0"/>
                <a:cs typeface="Calibri" panose="020F0502020204030204" pitchFamily="34" charset="0"/>
              </a:rPr>
              <a: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ie</a:t>
            </a:r>
            <a:r>
              <a:rPr lang="en-US" sz="1800" b="0" dirty="0">
                <a:effectLst/>
                <a:latin typeface="Comic Sans MS" panose="030F0702030302020204" pitchFamily="66" charset="0"/>
                <a:ea typeface="Calibri" panose="020F0502020204030204" pitchFamily="34" charset="0"/>
                <a:cs typeface="Calibri" panose="020F0502020204030204" pitchFamily="34" charset="0"/>
              </a:rPr>
              <a:t>, and y sound in it. After I say the word, you repeat it”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igh</a:t>
            </a:r>
            <a:r>
              <a:rPr lang="en-US" sz="1800" b="0" dirty="0">
                <a:effectLst/>
                <a:latin typeface="Comic Sans MS" panose="030F0702030302020204" pitchFamily="66" charset="0"/>
                <a:ea typeface="Calibri" panose="020F0502020204030204" pitchFamily="34" charset="0"/>
                <a:cs typeface="Calibri" panose="020F0502020204030204" pitchFamily="34" charset="0"/>
              </a:rPr>
              <a:t> and picture of a knight. Say,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igh</a:t>
            </a:r>
            <a:r>
              <a:rPr lang="en-US" sz="1800" b="0" dirty="0">
                <a:effectLst/>
                <a:latin typeface="Comic Sans MS" panose="030F0702030302020204" pitchFamily="66" charset="0"/>
                <a:ea typeface="Calibri" panose="020F0502020204030204" pitchFamily="34" charset="0"/>
                <a:cs typeface="Calibri" panose="020F0502020204030204" pitchFamily="34" charset="0"/>
              </a:rPr>
              <a:t>” as in knight” student repeats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igh</a:t>
            </a:r>
            <a:r>
              <a:rPr lang="en-US" sz="1800" b="0" dirty="0">
                <a:effectLst/>
                <a:latin typeface="Comic Sans MS" panose="030F0702030302020204" pitchFamily="66" charset="0"/>
                <a:ea typeface="Calibri" panose="020F0502020204030204" pitchFamily="34" charset="0"/>
                <a:cs typeface="Calibri" panose="020F0502020204030204" pitchFamily="34" charset="0"/>
              </a:rPr>
              <a:t> as in knight.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ie</a:t>
            </a:r>
            <a:r>
              <a:rPr lang="en-US" sz="1800" b="0" dirty="0">
                <a:effectLst/>
                <a:latin typeface="Comic Sans MS" panose="030F0702030302020204" pitchFamily="66" charset="0"/>
                <a:ea typeface="Calibri" panose="020F0502020204030204" pitchFamily="34" charset="0"/>
                <a:cs typeface="Calibri" panose="020F0502020204030204" pitchFamily="34" charset="0"/>
              </a:rPr>
              <a:t> and picture of a lie (a person laying down). Say,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ie</a:t>
            </a:r>
            <a:r>
              <a:rPr lang="en-US" sz="1800" b="0" dirty="0">
                <a:effectLst/>
                <a:latin typeface="Comic Sans MS" panose="030F0702030302020204" pitchFamily="66" charset="0"/>
                <a:ea typeface="Calibri" panose="020F0502020204030204" pitchFamily="34" charset="0"/>
                <a:cs typeface="Calibri" panose="020F0502020204030204" pitchFamily="34" charset="0"/>
              </a:rPr>
              <a:t>” as in lie” student repeats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ie</a:t>
            </a:r>
            <a:r>
              <a:rPr lang="en-US" sz="1800" b="0" dirty="0">
                <a:effectLst/>
                <a:latin typeface="Comic Sans MS" panose="030F0702030302020204" pitchFamily="66" charset="0"/>
                <a:ea typeface="Calibri" panose="020F0502020204030204" pitchFamily="34" charset="0"/>
                <a:cs typeface="Calibri" panose="020F0502020204030204" pitchFamily="34" charset="0"/>
              </a:rPr>
              <a:t> as in lie.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y and picture of a fly. Say, “y” as in fly” student repeats y as in fly.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a:p>
        </p:txBody>
      </p:sp>
    </p:spTree>
    <p:extLst>
      <p:ext uri="{BB962C8B-B14F-4D97-AF65-F5344CB8AC3E}">
        <p14:creationId xmlns:p14="http://schemas.microsoft.com/office/powerpoint/2010/main" val="90453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word sort chart and pictures.</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“We are going to sort the pictures under the correct column. Can you name each of these pictures?” (pie, right, light, fry, tie, spy) If the student doesn’t name the picture correctly, tell them what it is.</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column would pie go under? Yes! Pie would go under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ie</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the pie to move under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ie</a:t>
            </a:r>
            <a:r>
              <a:rPr lang="en-US" sz="1800" b="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column would right go under? Yes! Right would go under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igh</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right to move under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igh</a:t>
            </a:r>
            <a:r>
              <a:rPr lang="en-US" sz="1800" b="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column would light go under? Yes! Light would go under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igh</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the light to move under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igh</a:t>
            </a:r>
            <a:r>
              <a:rPr lang="en-US" sz="1800" b="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column would fry go under? Yes! Fry would go under y.” Click the fry to move under y column.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column would tie go under? Yes! tie would go under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ie</a:t>
            </a:r>
            <a:r>
              <a:rPr lang="en-US" sz="1800" b="0" dirty="0">
                <a:effectLst/>
                <a:latin typeface="Comic Sans MS" panose="030F0702030302020204" pitchFamily="66" charset="0"/>
                <a:ea typeface="Calibri" panose="020F0502020204030204" pitchFamily="34" charset="0"/>
                <a:cs typeface="Calibri" panose="020F0502020204030204" pitchFamily="34" charset="0"/>
              </a:rPr>
              <a:t>.” Click the tie to move under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ie</a:t>
            </a:r>
            <a:r>
              <a:rPr lang="en-US" sz="1800" b="0" dirty="0">
                <a:effectLst/>
                <a:latin typeface="Comic Sans MS" panose="030F0702030302020204" pitchFamily="66" charset="0"/>
                <a:ea typeface="Calibri" panose="020F0502020204030204" pitchFamily="34" charset="0"/>
                <a:cs typeface="Calibri" panose="020F0502020204030204" pitchFamily="34" charset="0"/>
              </a:rPr>
              <a:t> column.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“What column would spy go under? Yes! Spy would go under y.” Click the spy to move under y column.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110808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sight words from Module 19-24. When I say the sight word you tell me which color square to click.”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Only click that square if the student is correct. If the student is wrong. Say, “That is not the correct sight word. Let’s try again and repeat the sight word.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Continue until all the squares have disappeared.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4744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sight words from Module 19-24. When I say the sight word you tell me which color circle to click.”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Only click that circle if the student is correct. If the student is wrong. Say, “That is not the correct sight word. Let’s try again and repeat the sight word.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Continue until all the circles have disappeared.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74217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“This week you read the story </a:t>
            </a:r>
            <a:r>
              <a:rPr lang="en-US" sz="1800" b="0" u="sng" dirty="0">
                <a:effectLst/>
                <a:latin typeface="Comic Sans MS" panose="030F0702030302020204" pitchFamily="66" charset="0"/>
                <a:ea typeface="Calibri" panose="020F0502020204030204" pitchFamily="34" charset="0"/>
                <a:cs typeface="Calibri" panose="020F0502020204030204" pitchFamily="34" charset="0"/>
              </a:rPr>
              <a:t>Light</a:t>
            </a:r>
            <a:r>
              <a:rPr lang="en-US" sz="1800" b="0" dirty="0">
                <a:effectLst/>
                <a:latin typeface="Comic Sans MS" panose="030F0702030302020204" pitchFamily="66" charset="0"/>
                <a:ea typeface="Calibri" panose="020F0502020204030204" pitchFamily="34" charset="0"/>
                <a:cs typeface="Calibri" panose="020F0502020204030204" pitchFamily="34" charset="0"/>
              </a:rPr>
              <a:t>. This story is a non-fiction story. Do you remember what the main idea and details are of a story?” Wait for the student to answer what the main idea and details of a story are. Say, “Correct, t</a:t>
            </a: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he main idea is what the story is mostly about, and the details support the main idea.”</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“Today we are going to move the main idea and details into the correct part of the graphic organizer. You will tell me the answer by telling me the color rectangle the answer is in. First, I’m going to read to you your answer choices.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Plants Need Light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Light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A lightbulb gives off light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Light can pass through water, air, and glass</a:t>
            </a:r>
          </a:p>
          <a:p>
            <a:pPr marL="342900" marR="0" lvl="0" indent="-342900">
              <a:lnSpc>
                <a:spcPct val="115000"/>
              </a:lnSpc>
              <a:spcBef>
                <a:spcPts val="0"/>
              </a:spcBef>
              <a:spcAft>
                <a:spcPts val="1000"/>
              </a:spcAft>
              <a:buFont typeface="Symbol" panose="05050102010706020507" pitchFamily="18" charset="2"/>
              <a:buChar char=""/>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main idea of the story in? Once the student tells you the color rectangle, click to move it to the graphic organizer. (Main Idea: Light)</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plants need light, a lightbulb gives off light, or light can pass through water, air, and glass)</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plants need light, a lightbulb gives off light, or light can pass through water, air, and glass)</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plants need light, a lightbulb gives off light, or light can pass through water, air, and glass)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a:p>
        </p:txBody>
      </p:sp>
    </p:spTree>
    <p:extLst>
      <p:ext uri="{BB962C8B-B14F-4D97-AF65-F5344CB8AC3E}">
        <p14:creationId xmlns:p14="http://schemas.microsoft.com/office/powerpoint/2010/main" val="4161536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notesSlide" Target="../notesSlides/notesSlide3.xml"/><Relationship Id="rId7" Type="http://schemas.openxmlformats.org/officeDocument/2006/relationships/image" Target="../media/image9.svg"/><Relationship Id="rId12" Type="http://schemas.openxmlformats.org/officeDocument/2006/relationships/image" Target="../media/image14.svg"/><Relationship Id="rId2" Type="http://schemas.openxmlformats.org/officeDocument/2006/relationships/slideLayout" Target="../slideLayouts/slideLayout6.xml"/><Relationship Id="rId1" Type="http://schemas.openxmlformats.org/officeDocument/2006/relationships/tags" Target="../tags/tag4.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685800" y="1219200"/>
            <a:ext cx="7772400" cy="1470025"/>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Ignite Your Learning</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1371600" y="2734945"/>
            <a:ext cx="6400800" cy="1752600"/>
          </a:xfrm>
        </p:spPr>
        <p:txBody>
          <a:bodyPr>
            <a:normAutofit fontScale="92500" lnSpcReduction="10000"/>
          </a:bodyPr>
          <a:lstStyle/>
          <a:p>
            <a:pPr marL="0" marR="0">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Glowing </a:t>
            </a:r>
            <a:r>
              <a:rPr lang="en-US" sz="6000" b="1" dirty="0" err="1">
                <a:effectLst/>
                <a:latin typeface="Comic Sans MS" panose="030F0702030302020204" pitchFamily="66" charset="0"/>
                <a:ea typeface="Calibri" panose="020F0502020204030204" pitchFamily="34" charset="0"/>
                <a:cs typeface="Calibri" panose="020F0502020204030204" pitchFamily="34" charset="0"/>
              </a:rPr>
              <a:t>igh</a:t>
            </a:r>
            <a:r>
              <a:rPr lang="en-US" sz="6000" b="1" dirty="0">
                <a:effectLst/>
                <a:latin typeface="Comic Sans MS" panose="030F0702030302020204" pitchFamily="66" charset="0"/>
                <a:ea typeface="Calibri" panose="020F0502020204030204" pitchFamily="34" charset="0"/>
                <a:cs typeface="Calibri" panose="020F0502020204030204" pitchFamily="34" charset="0"/>
              </a:rPr>
              <a:t>, </a:t>
            </a:r>
            <a:r>
              <a:rPr lang="en-US" sz="6000" b="1" dirty="0" err="1">
                <a:effectLst/>
                <a:latin typeface="Comic Sans MS" panose="030F0702030302020204" pitchFamily="66" charset="0"/>
                <a:ea typeface="Calibri" panose="020F0502020204030204" pitchFamily="34" charset="0"/>
                <a:cs typeface="Calibri" panose="020F0502020204030204" pitchFamily="34" charset="0"/>
              </a:rPr>
              <a:t>ie</a:t>
            </a:r>
            <a:r>
              <a:rPr lang="en-US" sz="6000" b="1" dirty="0">
                <a:effectLst/>
                <a:latin typeface="Comic Sans MS" panose="030F0702030302020204" pitchFamily="66" charset="0"/>
                <a:ea typeface="Calibri" panose="020F0502020204030204" pitchFamily="34" charset="0"/>
                <a:cs typeface="Calibri" panose="020F0502020204030204" pitchFamily="34" charset="0"/>
              </a:rPr>
              <a:t>, and y</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a:xfrm>
            <a:off x="457200" y="433985"/>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Sparkling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igh</a:t>
            </a:r>
            <a:r>
              <a:rPr lang="en-US" sz="4400" b="1" dirty="0">
                <a:effectLst/>
                <a:latin typeface="Comic Sans MS" panose="030F0702030302020204" pitchFamily="66" charset="0"/>
                <a:ea typeface="Calibri" panose="020F0502020204030204" pitchFamily="34" charset="0"/>
                <a:cs typeface="Calibri" panose="020F0502020204030204" pitchFamily="34" charset="0"/>
              </a:rPr>
              <a:t>,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ie</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y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318AA47E-374A-4A2A-A6C8-EDA9A1213690}"/>
              </a:ext>
            </a:extLst>
          </p:cNvPr>
          <p:cNvSpPr txBox="1"/>
          <p:nvPr/>
        </p:nvSpPr>
        <p:spPr>
          <a:xfrm>
            <a:off x="1550857" y="2591895"/>
            <a:ext cx="3021143" cy="2400657"/>
          </a:xfrm>
          <a:prstGeom prst="rect">
            <a:avLst/>
          </a:prstGeom>
          <a:noFill/>
        </p:spPr>
        <p:txBody>
          <a:bodyPr wrap="square" rtlCol="0">
            <a:spAutoFit/>
          </a:bodyPr>
          <a:lstStyle/>
          <a:p>
            <a:r>
              <a:rPr lang="en-US" sz="15000" dirty="0" err="1">
                <a:latin typeface="Comic Sans MS" panose="030F0702030302020204" pitchFamily="66" charset="0"/>
              </a:rPr>
              <a:t>igh</a:t>
            </a:r>
            <a:endParaRPr lang="en-US" sz="15000" dirty="0">
              <a:latin typeface="Comic Sans MS" panose="030F0702030302020204" pitchFamily="66" charset="0"/>
            </a:endParaRPr>
          </a:p>
        </p:txBody>
      </p:sp>
      <p:sp>
        <p:nvSpPr>
          <p:cNvPr id="8" name="TextBox 7">
            <a:extLst>
              <a:ext uri="{FF2B5EF4-FFF2-40B4-BE49-F238E27FC236}">
                <a16:creationId xmlns:a16="http://schemas.microsoft.com/office/drawing/2014/main" id="{6B29D984-51CD-4D38-AE99-344A20B7C163}"/>
              </a:ext>
            </a:extLst>
          </p:cNvPr>
          <p:cNvSpPr txBox="1"/>
          <p:nvPr/>
        </p:nvSpPr>
        <p:spPr>
          <a:xfrm>
            <a:off x="2092548" y="2591894"/>
            <a:ext cx="2911375" cy="2400657"/>
          </a:xfrm>
          <a:prstGeom prst="rect">
            <a:avLst/>
          </a:prstGeom>
          <a:noFill/>
        </p:spPr>
        <p:txBody>
          <a:bodyPr wrap="square" rtlCol="0">
            <a:spAutoFit/>
          </a:bodyPr>
          <a:lstStyle/>
          <a:p>
            <a:r>
              <a:rPr lang="en-US" sz="15000" dirty="0" err="1">
                <a:latin typeface="Comic Sans MS" panose="030F0702030302020204" pitchFamily="66" charset="0"/>
              </a:rPr>
              <a:t>ie</a:t>
            </a:r>
            <a:endParaRPr lang="en-US" sz="15000" dirty="0">
              <a:latin typeface="Comic Sans MS" panose="030F0702030302020204" pitchFamily="66" charset="0"/>
            </a:endParaRPr>
          </a:p>
        </p:txBody>
      </p:sp>
      <p:sp>
        <p:nvSpPr>
          <p:cNvPr id="11" name="TextBox 10">
            <a:extLst>
              <a:ext uri="{FF2B5EF4-FFF2-40B4-BE49-F238E27FC236}">
                <a16:creationId xmlns:a16="http://schemas.microsoft.com/office/drawing/2014/main" id="{292014FF-3472-43FC-A31E-6871E6BB5312}"/>
              </a:ext>
            </a:extLst>
          </p:cNvPr>
          <p:cNvSpPr txBox="1"/>
          <p:nvPr/>
        </p:nvSpPr>
        <p:spPr>
          <a:xfrm>
            <a:off x="2351634" y="2228671"/>
            <a:ext cx="2911375" cy="2400657"/>
          </a:xfrm>
          <a:prstGeom prst="rect">
            <a:avLst/>
          </a:prstGeom>
          <a:noFill/>
        </p:spPr>
        <p:txBody>
          <a:bodyPr wrap="square" rtlCol="0">
            <a:spAutoFit/>
          </a:bodyPr>
          <a:lstStyle/>
          <a:p>
            <a:r>
              <a:rPr lang="en-US" sz="15000" dirty="0">
                <a:latin typeface="Comic Sans MS" panose="030F0702030302020204" pitchFamily="66" charset="0"/>
              </a:rPr>
              <a:t>y</a:t>
            </a:r>
          </a:p>
        </p:txBody>
      </p:sp>
      <p:pic>
        <p:nvPicPr>
          <p:cNvPr id="1026" name="Picture 2">
            <a:extLst>
              <a:ext uri="{FF2B5EF4-FFF2-40B4-BE49-F238E27FC236}">
                <a16:creationId xmlns:a16="http://schemas.microsoft.com/office/drawing/2014/main" id="{5AE80E49-765B-4741-9102-CA7199A56D3D}"/>
              </a:ext>
            </a:extLst>
          </p:cNvPr>
          <p:cNvPicPr>
            <a:picLocks noChangeAspect="1" noChangeArrowheads="1"/>
          </p:cNvPicPr>
          <p:nvPr/>
        </p:nvPicPr>
        <p:blipFill>
          <a:blip r:embed="rId4"/>
          <a:srcRect/>
          <a:stretch/>
        </p:blipFill>
        <p:spPr bwMode="auto">
          <a:xfrm>
            <a:off x="5003923" y="2129556"/>
            <a:ext cx="2599403" cy="3197265"/>
          </a:xfrm>
          <a:prstGeom prst="rect">
            <a:avLst/>
          </a:prstGeom>
          <a:noFill/>
          <a:extLst>
            <a:ext uri="{909E8E84-426E-40DD-AFC4-6F175D3DCCD1}">
              <a14:hiddenFill xmlns:a14="http://schemas.microsoft.com/office/drawing/2010/main">
                <a:solidFill>
                  <a:srgbClr val="FFFFFF"/>
                </a:solidFill>
              </a14:hiddenFill>
            </a:ext>
          </a:extLst>
        </p:spPr>
      </p:pic>
      <p:pic>
        <p:nvPicPr>
          <p:cNvPr id="13" name="Graphic 12">
            <a:extLst>
              <a:ext uri="{FF2B5EF4-FFF2-40B4-BE49-F238E27FC236}">
                <a16:creationId xmlns:a16="http://schemas.microsoft.com/office/drawing/2014/main" id="{57F0BE31-F512-41AD-9B40-81E2E704BF4D}"/>
              </a:ext>
            </a:extLst>
          </p:cNvPr>
          <p:cNvPicPr>
            <a:picLocks noChangeAspect="1"/>
          </p:cNvPicPr>
          <p:nvPr/>
        </p:nvPicPr>
        <p:blipFill>
          <a:blip r:embed="rId5"/>
          <a:srcRect/>
          <a:stretch/>
        </p:blipFill>
        <p:spPr>
          <a:xfrm>
            <a:off x="5435846" y="1949323"/>
            <a:ext cx="1919685" cy="3685797"/>
          </a:xfrm>
          <a:prstGeom prst="rect">
            <a:avLst/>
          </a:prstGeom>
        </p:spPr>
      </p:pic>
      <p:pic>
        <p:nvPicPr>
          <p:cNvPr id="16" name="Graphic 15">
            <a:extLst>
              <a:ext uri="{FF2B5EF4-FFF2-40B4-BE49-F238E27FC236}">
                <a16:creationId xmlns:a16="http://schemas.microsoft.com/office/drawing/2014/main" id="{C31D38F8-B4D0-4794-853F-3DDA75E3C13E}"/>
              </a:ext>
            </a:extLst>
          </p:cNvPr>
          <p:cNvPicPr>
            <a:picLocks noChangeAspect="1"/>
          </p:cNvPicPr>
          <p:nvPr/>
        </p:nvPicPr>
        <p:blipFill>
          <a:blip r:embed="rId6"/>
          <a:srcRect/>
          <a:stretch/>
        </p:blipFill>
        <p:spPr>
          <a:xfrm>
            <a:off x="4572000" y="1891184"/>
            <a:ext cx="3743936" cy="3743936"/>
          </a:xfrm>
          <a:prstGeom prst="rect">
            <a:avLst/>
          </a:prstGeom>
        </p:spPr>
      </p:pic>
    </p:spTree>
    <p:custDataLst>
      <p:tags r:id="rId1"/>
    </p:custDataLst>
    <p:extLst>
      <p:ext uri="{BB962C8B-B14F-4D97-AF65-F5344CB8AC3E}">
        <p14:creationId xmlns:p14="http://schemas.microsoft.com/office/powerpoint/2010/main" val="61912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3"/>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102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8"/>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1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8" grpId="0"/>
      <p:bldP spid="8" grpId="1"/>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159789"/>
            <a:ext cx="8229600" cy="1143000"/>
          </a:xfrm>
        </p:spPr>
        <p:txBody>
          <a:bodyPr>
            <a:normAutofit/>
          </a:bodyPr>
          <a:lstStyle/>
          <a:p>
            <a:pPr marL="0" marR="0">
              <a:lnSpc>
                <a:spcPct val="115000"/>
              </a:lnSpc>
              <a:spcBef>
                <a:spcPts val="0"/>
              </a:spcBef>
              <a:spcAft>
                <a:spcPts val="1000"/>
              </a:spcAft>
            </a:pPr>
            <a:r>
              <a:rPr lang="en-US" b="1" dirty="0">
                <a:latin typeface="Comic Sans MS" panose="030F0702030302020204" pitchFamily="66" charset="0"/>
                <a:ea typeface="Calibri" panose="020F0502020204030204" pitchFamily="34" charset="0"/>
                <a:cs typeface="Calibri" panose="020F0502020204030204" pitchFamily="34" charset="0"/>
              </a:rPr>
              <a:t>Twinkling Phonics Practice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cxnSp>
        <p:nvCxnSpPr>
          <p:cNvPr id="7" name="Straight Connector 6" descr="straight line vertical">
            <a:extLst>
              <a:ext uri="{FF2B5EF4-FFF2-40B4-BE49-F238E27FC236}">
                <a16:creationId xmlns:a16="http://schemas.microsoft.com/office/drawing/2014/main" id="{5617B933-639A-4E94-AF6E-DA27F2209813}"/>
              </a:ext>
            </a:extLst>
          </p:cNvPr>
          <p:cNvCxnSpPr/>
          <p:nvPr/>
        </p:nvCxnSpPr>
        <p:spPr>
          <a:xfrm>
            <a:off x="800100" y="2457450"/>
            <a:ext cx="7886700" cy="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0" name="Straight Connector 9" descr="horizontal line">
            <a:extLst>
              <a:ext uri="{FF2B5EF4-FFF2-40B4-BE49-F238E27FC236}">
                <a16:creationId xmlns:a16="http://schemas.microsoft.com/office/drawing/2014/main" id="{D1A1CD75-39EB-4DC7-B0FB-B47E043EA91E}"/>
              </a:ext>
            </a:extLst>
          </p:cNvPr>
          <p:cNvCxnSpPr>
            <a:cxnSpLocks/>
          </p:cNvCxnSpPr>
          <p:nvPr/>
        </p:nvCxnSpPr>
        <p:spPr>
          <a:xfrm>
            <a:off x="3257550" y="1543050"/>
            <a:ext cx="12739" cy="3640687"/>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4" name="Straight Connector 13" descr="horizontal line">
            <a:extLst>
              <a:ext uri="{FF2B5EF4-FFF2-40B4-BE49-F238E27FC236}">
                <a16:creationId xmlns:a16="http://schemas.microsoft.com/office/drawing/2014/main" id="{E2A914C5-4E94-4A88-BE3B-8C6AC8C9DD59}"/>
              </a:ext>
            </a:extLst>
          </p:cNvPr>
          <p:cNvCxnSpPr>
            <a:cxnSpLocks/>
          </p:cNvCxnSpPr>
          <p:nvPr/>
        </p:nvCxnSpPr>
        <p:spPr>
          <a:xfrm>
            <a:off x="6296025" y="1543050"/>
            <a:ext cx="0" cy="3571875"/>
          </a:xfrm>
          <a:prstGeom prst="line">
            <a:avLst/>
          </a:prstGeom>
          <a:ln/>
        </p:spPr>
        <p:style>
          <a:lnRef idx="2">
            <a:schemeClr val="accent1"/>
          </a:lnRef>
          <a:fillRef idx="0">
            <a:schemeClr val="accent1"/>
          </a:fillRef>
          <a:effectRef idx="1">
            <a:schemeClr val="accent1"/>
          </a:effectRef>
          <a:fontRef idx="minor">
            <a:schemeClr val="tx1"/>
          </a:fontRef>
        </p:style>
      </p:cxnSp>
      <p:sp>
        <p:nvSpPr>
          <p:cNvPr id="27" name="TextBox 26">
            <a:extLst>
              <a:ext uri="{FF2B5EF4-FFF2-40B4-BE49-F238E27FC236}">
                <a16:creationId xmlns:a16="http://schemas.microsoft.com/office/drawing/2014/main" id="{E01C3A88-76F1-49BF-A5B1-23F30C89439E}"/>
              </a:ext>
            </a:extLst>
          </p:cNvPr>
          <p:cNvSpPr txBox="1"/>
          <p:nvPr/>
        </p:nvSpPr>
        <p:spPr>
          <a:xfrm>
            <a:off x="1085850" y="1543050"/>
            <a:ext cx="1714498" cy="923330"/>
          </a:xfrm>
          <a:prstGeom prst="rect">
            <a:avLst/>
          </a:prstGeom>
          <a:noFill/>
        </p:spPr>
        <p:txBody>
          <a:bodyPr wrap="square" rtlCol="0">
            <a:spAutoFit/>
          </a:bodyPr>
          <a:lstStyle/>
          <a:p>
            <a:pPr algn="ctr"/>
            <a:r>
              <a:rPr lang="en-US" sz="5400" dirty="0" err="1">
                <a:latin typeface="Comic Sans MS" panose="030F0702030302020204" pitchFamily="66" charset="0"/>
              </a:rPr>
              <a:t>igh</a:t>
            </a:r>
            <a:endParaRPr lang="en-US" sz="5400" dirty="0">
              <a:latin typeface="Comic Sans MS" panose="030F0702030302020204" pitchFamily="66" charset="0"/>
            </a:endParaRPr>
          </a:p>
        </p:txBody>
      </p:sp>
      <p:sp>
        <p:nvSpPr>
          <p:cNvPr id="29" name="TextBox 28">
            <a:extLst>
              <a:ext uri="{FF2B5EF4-FFF2-40B4-BE49-F238E27FC236}">
                <a16:creationId xmlns:a16="http://schemas.microsoft.com/office/drawing/2014/main" id="{94BC0639-3462-4792-AE8F-6C244521BE06}"/>
              </a:ext>
            </a:extLst>
          </p:cNvPr>
          <p:cNvSpPr txBox="1"/>
          <p:nvPr/>
        </p:nvSpPr>
        <p:spPr>
          <a:xfrm>
            <a:off x="6685934" y="1474941"/>
            <a:ext cx="1714498" cy="923330"/>
          </a:xfrm>
          <a:prstGeom prst="rect">
            <a:avLst/>
          </a:prstGeom>
          <a:noFill/>
        </p:spPr>
        <p:txBody>
          <a:bodyPr wrap="square" rtlCol="0">
            <a:spAutoFit/>
          </a:bodyPr>
          <a:lstStyle/>
          <a:p>
            <a:pPr algn="ctr"/>
            <a:r>
              <a:rPr lang="en-US" sz="5400" dirty="0">
                <a:latin typeface="Comic Sans MS" panose="030F0702030302020204" pitchFamily="66" charset="0"/>
              </a:rPr>
              <a:t>y</a:t>
            </a:r>
          </a:p>
        </p:txBody>
      </p:sp>
      <p:sp>
        <p:nvSpPr>
          <p:cNvPr id="30" name="TextBox 29">
            <a:extLst>
              <a:ext uri="{FF2B5EF4-FFF2-40B4-BE49-F238E27FC236}">
                <a16:creationId xmlns:a16="http://schemas.microsoft.com/office/drawing/2014/main" id="{3F00F544-9521-480C-9F7F-ADCDF452BB36}"/>
              </a:ext>
            </a:extLst>
          </p:cNvPr>
          <p:cNvSpPr txBox="1"/>
          <p:nvPr/>
        </p:nvSpPr>
        <p:spPr>
          <a:xfrm>
            <a:off x="3905251" y="1593300"/>
            <a:ext cx="1714498" cy="923330"/>
          </a:xfrm>
          <a:prstGeom prst="rect">
            <a:avLst/>
          </a:prstGeom>
          <a:noFill/>
        </p:spPr>
        <p:txBody>
          <a:bodyPr wrap="square" rtlCol="0">
            <a:spAutoFit/>
          </a:bodyPr>
          <a:lstStyle/>
          <a:p>
            <a:pPr algn="ctr"/>
            <a:r>
              <a:rPr lang="en-US" sz="5400" dirty="0" err="1">
                <a:latin typeface="Comic Sans MS" panose="030F0702030302020204" pitchFamily="66" charset="0"/>
              </a:rPr>
              <a:t>ie</a:t>
            </a:r>
            <a:endParaRPr lang="en-US" sz="5400" dirty="0">
              <a:latin typeface="Comic Sans MS" panose="030F0702030302020204" pitchFamily="66" charset="0"/>
            </a:endParaRPr>
          </a:p>
        </p:txBody>
      </p:sp>
      <p:pic>
        <p:nvPicPr>
          <p:cNvPr id="5" name="Graphic 4" descr="Pie with solid fill">
            <a:extLst>
              <a:ext uri="{FF2B5EF4-FFF2-40B4-BE49-F238E27FC236}">
                <a16:creationId xmlns:a16="http://schemas.microsoft.com/office/drawing/2014/main" id="{574B1492-A257-4094-B2A1-9225558F661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5314" y="5687290"/>
            <a:ext cx="1369571" cy="1369571"/>
          </a:xfrm>
          <a:prstGeom prst="rect">
            <a:avLst/>
          </a:prstGeom>
        </p:spPr>
      </p:pic>
      <p:pic>
        <p:nvPicPr>
          <p:cNvPr id="8" name="Graphic 7" descr="Right pointing backhand index with solid fill">
            <a:extLst>
              <a:ext uri="{FF2B5EF4-FFF2-40B4-BE49-F238E27FC236}">
                <a16:creationId xmlns:a16="http://schemas.microsoft.com/office/drawing/2014/main" id="{6A479A9D-FDAA-4FE5-8552-52C1BB78045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943099" y="5645563"/>
            <a:ext cx="1369571" cy="1369571"/>
          </a:xfrm>
          <a:prstGeom prst="rect">
            <a:avLst/>
          </a:prstGeom>
        </p:spPr>
      </p:pic>
      <p:pic>
        <p:nvPicPr>
          <p:cNvPr id="11" name="Graphic 10" descr="Lights On with solid fill">
            <a:extLst>
              <a:ext uri="{FF2B5EF4-FFF2-40B4-BE49-F238E27FC236}">
                <a16:creationId xmlns:a16="http://schemas.microsoft.com/office/drawing/2014/main" id="{EB1C8E8B-486F-447B-BD57-F3D0B743E35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312670" y="5472115"/>
            <a:ext cx="1385885" cy="1385885"/>
          </a:xfrm>
          <a:prstGeom prst="rect">
            <a:avLst/>
          </a:prstGeom>
        </p:spPr>
      </p:pic>
      <p:pic>
        <p:nvPicPr>
          <p:cNvPr id="1026" name="Picture 2">
            <a:extLst>
              <a:ext uri="{FF2B5EF4-FFF2-40B4-BE49-F238E27FC236}">
                <a16:creationId xmlns:a16="http://schemas.microsoft.com/office/drawing/2014/main" id="{F1999C53-89B4-407A-B1D4-5F1DDF6729C0}"/>
              </a:ext>
            </a:extLst>
          </p:cNvPr>
          <p:cNvPicPr>
            <a:picLocks noChangeAspect="1" noChangeArrowheads="1"/>
          </p:cNvPicPr>
          <p:nvPr/>
        </p:nvPicPr>
        <p:blipFill>
          <a:blip r:embed="rId10"/>
          <a:srcRect/>
          <a:stretch/>
        </p:blipFill>
        <p:spPr bwMode="auto">
          <a:xfrm>
            <a:off x="4682241" y="5712159"/>
            <a:ext cx="1890806" cy="876861"/>
          </a:xfrm>
          <a:prstGeom prst="rect">
            <a:avLst/>
          </a:prstGeom>
          <a:noFill/>
          <a:extLst>
            <a:ext uri="{909E8E84-426E-40DD-AFC4-6F175D3DCCD1}">
              <a14:hiddenFill xmlns:a14="http://schemas.microsoft.com/office/drawing/2010/main">
                <a:solidFill>
                  <a:srgbClr val="FFFFFF"/>
                </a:solidFill>
              </a14:hiddenFill>
            </a:ext>
          </a:extLst>
        </p:spPr>
      </p:pic>
      <p:pic>
        <p:nvPicPr>
          <p:cNvPr id="13" name="Graphic 12" descr="Tie with solid fill">
            <a:extLst>
              <a:ext uri="{FF2B5EF4-FFF2-40B4-BE49-F238E27FC236}">
                <a16:creationId xmlns:a16="http://schemas.microsoft.com/office/drawing/2014/main" id="{4FAFE454-D501-496D-9F8C-0B544D10EC5C}"/>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93256" y="5575993"/>
            <a:ext cx="1122218" cy="1122218"/>
          </a:xfrm>
          <a:prstGeom prst="rect">
            <a:avLst/>
          </a:prstGeom>
        </p:spPr>
      </p:pic>
      <p:pic>
        <p:nvPicPr>
          <p:cNvPr id="20" name="Graphic 19" descr="Detective male with solid fill">
            <a:extLst>
              <a:ext uri="{FF2B5EF4-FFF2-40B4-BE49-F238E27FC236}">
                <a16:creationId xmlns:a16="http://schemas.microsoft.com/office/drawing/2014/main" id="{ADC43B48-ADA7-4313-870C-571581176145}"/>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543183" y="5548284"/>
            <a:ext cx="1149927" cy="1149927"/>
          </a:xfrm>
          <a:prstGeom prst="rect">
            <a:avLst/>
          </a:prstGeom>
        </p:spPr>
      </p:pic>
    </p:spTree>
    <p:custDataLst>
      <p:tags r:id="rId1"/>
    </p:custDataLst>
    <p:extLst>
      <p:ext uri="{BB962C8B-B14F-4D97-AF65-F5344CB8AC3E}">
        <p14:creationId xmlns:p14="http://schemas.microsoft.com/office/powerpoint/2010/main" val="244923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anim calcmode="lin" valueType="num">
                                      <p:cBhvr additive="base">
                                        <p:cTn id="19" dur="500" fill="hold"/>
                                        <p:tgtEl>
                                          <p:spTgt spid="1026"/>
                                        </p:tgtEl>
                                        <p:attrNameLst>
                                          <p:attrName>ppt_x</p:attrName>
                                        </p:attrNameLst>
                                      </p:cBhvr>
                                      <p:tavLst>
                                        <p:tav tm="0">
                                          <p:val>
                                            <p:strVal val="#ppt_x"/>
                                          </p:val>
                                        </p:tav>
                                        <p:tav tm="100000">
                                          <p:val>
                                            <p:strVal val="#ppt_x"/>
                                          </p:val>
                                        </p:tav>
                                      </p:tavLst>
                                    </p:anim>
                                    <p:anim calcmode="lin" valueType="num">
                                      <p:cBhvr additive="base">
                                        <p:cTn id="20" dur="500" fill="hold"/>
                                        <p:tgtEl>
                                          <p:spTgt spid="102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7"/>
                                        </p:tgtEl>
                                        <p:attrNameLst>
                                          <p:attrName>style.visibility</p:attrName>
                                        </p:attrNameLst>
                                      </p:cBhvr>
                                      <p:to>
                                        <p:strVal val="visible"/>
                                      </p:to>
                                    </p:set>
                                    <p:anim calcmode="lin" valueType="num">
                                      <p:cBhvr additive="base">
                                        <p:cTn id="43" dur="500" fill="hold"/>
                                        <p:tgtEl>
                                          <p:spTgt spid="27"/>
                                        </p:tgtEl>
                                        <p:attrNameLst>
                                          <p:attrName>ppt_x</p:attrName>
                                        </p:attrNameLst>
                                      </p:cBhvr>
                                      <p:tavLst>
                                        <p:tav tm="0">
                                          <p:val>
                                            <p:strVal val="#ppt_x"/>
                                          </p:val>
                                        </p:tav>
                                        <p:tav tm="100000">
                                          <p:val>
                                            <p:strVal val="#ppt_x"/>
                                          </p:val>
                                        </p:tav>
                                      </p:tavLst>
                                    </p:anim>
                                    <p:anim calcmode="lin" valueType="num">
                                      <p:cBhvr additive="base">
                                        <p:cTn id="44" dur="500" fill="hold"/>
                                        <p:tgtEl>
                                          <p:spTgt spid="2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9"/>
                                        </p:tgtEl>
                                        <p:attrNameLst>
                                          <p:attrName>style.visibility</p:attrName>
                                        </p:attrNameLst>
                                      </p:cBhvr>
                                      <p:to>
                                        <p:strVal val="visible"/>
                                      </p:to>
                                    </p:set>
                                    <p:anim calcmode="lin" valueType="num">
                                      <p:cBhvr additive="base">
                                        <p:cTn id="47" dur="500" fill="hold"/>
                                        <p:tgtEl>
                                          <p:spTgt spid="29"/>
                                        </p:tgtEl>
                                        <p:attrNameLst>
                                          <p:attrName>ppt_x</p:attrName>
                                        </p:attrNameLst>
                                      </p:cBhvr>
                                      <p:tavLst>
                                        <p:tav tm="0">
                                          <p:val>
                                            <p:strVal val="#ppt_x"/>
                                          </p:val>
                                        </p:tav>
                                        <p:tav tm="100000">
                                          <p:val>
                                            <p:strVal val="#ppt_x"/>
                                          </p:val>
                                        </p:tav>
                                      </p:tavLst>
                                    </p:anim>
                                    <p:anim calcmode="lin" valueType="num">
                                      <p:cBhvr additive="base">
                                        <p:cTn id="48" dur="500" fill="hold"/>
                                        <p:tgtEl>
                                          <p:spTgt spid="29"/>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0"/>
                                        </p:tgtEl>
                                        <p:attrNameLst>
                                          <p:attrName>style.visibility</p:attrName>
                                        </p:attrNameLst>
                                      </p:cBhvr>
                                      <p:to>
                                        <p:strVal val="visible"/>
                                      </p:to>
                                    </p:set>
                                    <p:anim calcmode="lin" valueType="num">
                                      <p:cBhvr additive="base">
                                        <p:cTn id="51" dur="500" fill="hold"/>
                                        <p:tgtEl>
                                          <p:spTgt spid="30"/>
                                        </p:tgtEl>
                                        <p:attrNameLst>
                                          <p:attrName>ppt_x</p:attrName>
                                        </p:attrNameLst>
                                      </p:cBhvr>
                                      <p:tavLst>
                                        <p:tav tm="0">
                                          <p:val>
                                            <p:strVal val="#ppt_x"/>
                                          </p:val>
                                        </p:tav>
                                        <p:tav tm="100000">
                                          <p:val>
                                            <p:strVal val="#ppt_x"/>
                                          </p:val>
                                        </p:tav>
                                      </p:tavLst>
                                    </p:anim>
                                    <p:anim calcmode="lin" valueType="num">
                                      <p:cBhvr additive="base">
                                        <p:cTn id="5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5"/>
                    </p:tgtEl>
                  </p:cond>
                </p:stCondLst>
                <p:endSync evt="end" delay="0">
                  <p:rtn val="all"/>
                </p:endSync>
                <p:childTnLst>
                  <p:par>
                    <p:cTn id="54" fill="hold">
                      <p:stCondLst>
                        <p:cond delay="0"/>
                      </p:stCondLst>
                      <p:childTnLst>
                        <p:par>
                          <p:cTn id="55" fill="hold">
                            <p:stCondLst>
                              <p:cond delay="0"/>
                            </p:stCondLst>
                            <p:childTnLst>
                              <p:par>
                                <p:cTn id="56" presetID="0" presetClass="path" presetSubtype="0" accel="50000" decel="50000" fill="hold" nodeType="clickEffect">
                                  <p:stCondLst>
                                    <p:cond delay="0"/>
                                  </p:stCondLst>
                                  <p:childTnLst>
                                    <p:animMotion origin="layout" path="M -0.00573 -0.14931 L -0.00573 -0.14931 C -0.00486 -0.16297 -0.00417 -0.17639 -0.00278 -0.18982 C -0.00017 -0.21482 0.00243 -0.19723 -0.00278 -0.21806 C -0.00174 -0.25718 -0.00156 -0.2963 0.00017 -0.33542 C 0.00191 -0.37269 0.00625 -0.33936 0.00017 -0.37176 C 0.00122 -0.38797 -0.00365 -0.40695 0.0033 -0.42014 C 0.00799 -0.42917 0.01944 -0.42269 0.0276 -0.42431 C 0.05781 -0.4301 0.03628 -0.42755 0.07604 -0.43635 C 0.08906 -0.43936 0.12674 -0.44422 0.13663 -0.44445 L 0.43976 -0.44838 " pathEditMode="relative" ptsTypes="AAAAAAAAAAA">
                                      <p:cBhvr>
                                        <p:cTn id="57" dur="2000" fill="hold"/>
                                        <p:tgtEl>
                                          <p:spTgt spid="5"/>
                                        </p:tgtEl>
                                        <p:attrNameLst>
                                          <p:attrName>ppt_x</p:attrName>
                                          <p:attrName>ppt_y</p:attrName>
                                        </p:attrNameLst>
                                      </p:cBhvr>
                                    </p:animMotion>
                                  </p:childTnLst>
                                </p:cTn>
                              </p:par>
                            </p:childTnLst>
                          </p:cTn>
                        </p:par>
                      </p:childTnLst>
                    </p:cTn>
                  </p:par>
                </p:childTnLst>
              </p:cTn>
              <p:nextCondLst>
                <p:cond evt="onClick" delay="0">
                  <p:tgtEl>
                    <p:spTgt spid="5"/>
                  </p:tgtEl>
                </p:cond>
              </p:nextCondLst>
            </p:seq>
            <p:seq concurrent="1" nextAc="seek">
              <p:cTn id="58" restart="whenNotActive" fill="hold" evtFilter="cancelBubble" nodeType="interactiveSeq">
                <p:stCondLst>
                  <p:cond evt="onClick" delay="0">
                    <p:tgtEl>
                      <p:spTgt spid="8"/>
                    </p:tgtEl>
                  </p:cond>
                </p:stCondLst>
                <p:endSync evt="end" delay="0">
                  <p:rtn val="all"/>
                </p:endSync>
                <p:childTnLst>
                  <p:par>
                    <p:cTn id="59" fill="hold">
                      <p:stCondLst>
                        <p:cond delay="0"/>
                      </p:stCondLst>
                      <p:childTnLst>
                        <p:par>
                          <p:cTn id="60" fill="hold">
                            <p:stCondLst>
                              <p:cond delay="0"/>
                            </p:stCondLst>
                            <p:childTnLst>
                              <p:par>
                                <p:cTn id="61" presetID="0" presetClass="path" presetSubtype="0" accel="50000" decel="50000" fill="hold" nodeType="clickEffect">
                                  <p:stCondLst>
                                    <p:cond delay="0"/>
                                  </p:stCondLst>
                                  <p:childTnLst>
                                    <p:animMotion origin="layout" path="M 0.00347 -0.12686 L 0.00347 -0.12686 C 0.01406 -0.19028 0.00677 -0.13797 0.01267 -0.21991 C 0.01336 -0.2294 0.01493 -0.23889 0.01562 -0.24815 C 0.01684 -0.26436 0.01718 -0.28056 0.01875 -0.29676 C 0.01927 -0.30371 0.02083 -0.31019 0.0217 -0.3169 C 0.02274 -0.325 0.02378 -0.33311 0.02482 -0.34121 C 0.02361 -0.36158 0.01944 -0.44306 0.01562 -0.45857 C 0.01423 -0.46412 0.00781 -0.46436 0.00347 -0.46667 C -0.00243 -0.46968 -0.01459 -0.47454 -0.01459 -0.47454 C -0.03177 -0.47338 -0.04896 -0.47246 -0.06615 -0.47061 C -0.10417 -0.46644 -0.07795 -0.46667 -0.09028 -0.46667 " pathEditMode="relative" ptsTypes="AAAAAAAAAAAA">
                                      <p:cBhvr>
                                        <p:cTn id="62" dur="2000" fill="hold"/>
                                        <p:tgtEl>
                                          <p:spTgt spid="8"/>
                                        </p:tgtEl>
                                        <p:attrNameLst>
                                          <p:attrName>ppt_x</p:attrName>
                                          <p:attrName>ppt_y</p:attrName>
                                        </p:attrNameLst>
                                      </p:cBhvr>
                                    </p:animMotion>
                                  </p:childTnLst>
                                </p:cTn>
                              </p:par>
                            </p:childTnLst>
                          </p:cTn>
                        </p:par>
                      </p:childTnLst>
                    </p:cTn>
                  </p:par>
                </p:childTnLst>
              </p:cTn>
              <p:nextCondLst>
                <p:cond evt="onClick" delay="0">
                  <p:tgtEl>
                    <p:spTgt spid="8"/>
                  </p:tgtEl>
                </p:cond>
              </p:nextCondLst>
            </p:seq>
            <p:seq concurrent="1" nextAc="seek">
              <p:cTn id="63" restart="whenNotActive" fill="hold" evtFilter="cancelBubble" nodeType="interactiveSeq">
                <p:stCondLst>
                  <p:cond evt="onClick" delay="0">
                    <p:tgtEl>
                      <p:spTgt spid="11"/>
                    </p:tgtEl>
                  </p:cond>
                </p:stCondLst>
                <p:endSync evt="end" delay="0">
                  <p:rtn val="all"/>
                </p:endSync>
                <p:childTnLst>
                  <p:par>
                    <p:cTn id="64" fill="hold">
                      <p:stCondLst>
                        <p:cond delay="0"/>
                      </p:stCondLst>
                      <p:childTnLst>
                        <p:par>
                          <p:cTn id="65" fill="hold">
                            <p:stCondLst>
                              <p:cond delay="0"/>
                            </p:stCondLst>
                            <p:childTnLst>
                              <p:par>
                                <p:cTn id="66" presetID="0" presetClass="path" presetSubtype="0" accel="50000" decel="50000" fill="hold" nodeType="clickEffect">
                                  <p:stCondLst>
                                    <p:cond delay="0"/>
                                  </p:stCondLst>
                                  <p:childTnLst>
                                    <p:animMotion origin="layout" path="M -0.00174 -0.13125 L -0.00174 -0.13125 C -0.00017 -0.15301 0.00417 -0.17824 -0.00174 -0.2 C -0.00781 -0.22199 -0.02691 -0.22592 -0.04114 -0.23217 C -0.0441 -0.23356 -0.04722 -0.23472 -0.05017 -0.23634 C -0.05538 -0.23889 -0.06024 -0.24236 -0.06545 -0.24444 C -0.07031 -0.24629 -0.07552 -0.24699 -0.08055 -0.24838 C -0.08455 -0.24953 -0.08871 -0.25092 -0.09271 -0.25254 C -0.09566 -0.2537 -0.09861 -0.25648 -0.10174 -0.25648 C -0.14514 -0.25787 -0.18854 -0.25648 -0.23194 -0.25648 " pathEditMode="relative" ptsTypes="AAAAAAAAAA">
                                      <p:cBhvr>
                                        <p:cTn id="67" dur="2000" fill="hold"/>
                                        <p:tgtEl>
                                          <p:spTgt spid="11"/>
                                        </p:tgtEl>
                                        <p:attrNameLst>
                                          <p:attrName>ppt_x</p:attrName>
                                          <p:attrName>ppt_y</p:attrName>
                                        </p:attrNameLst>
                                      </p:cBhvr>
                                    </p:animMotion>
                                  </p:childTnLst>
                                </p:cTn>
                              </p:par>
                            </p:childTnLst>
                          </p:cTn>
                        </p:par>
                      </p:childTnLst>
                    </p:cTn>
                  </p:par>
                </p:childTnLst>
              </p:cTn>
              <p:nextCondLst>
                <p:cond evt="onClick" delay="0">
                  <p:tgtEl>
                    <p:spTgt spid="11"/>
                  </p:tgtEl>
                </p:cond>
              </p:nextCondLst>
            </p:seq>
            <p:seq concurrent="1" nextAc="seek">
              <p:cTn id="68" restart="whenNotActive" fill="hold" evtFilter="cancelBubble" nodeType="interactiveSeq">
                <p:stCondLst>
                  <p:cond evt="onClick" delay="0">
                    <p:tgtEl>
                      <p:spTgt spid="1026"/>
                    </p:tgtEl>
                  </p:cond>
                </p:stCondLst>
                <p:endSync evt="end" delay="0">
                  <p:rtn val="all"/>
                </p:endSync>
                <p:childTnLst>
                  <p:par>
                    <p:cTn id="69" fill="hold">
                      <p:stCondLst>
                        <p:cond delay="0"/>
                      </p:stCondLst>
                      <p:childTnLst>
                        <p:par>
                          <p:cTn id="70" fill="hold">
                            <p:stCondLst>
                              <p:cond delay="0"/>
                            </p:stCondLst>
                            <p:childTnLst>
                              <p:par>
                                <p:cTn id="71" presetID="0" presetClass="path" presetSubtype="0" accel="50000" decel="50000" fill="hold" nodeType="clickEffect">
                                  <p:stCondLst>
                                    <p:cond delay="0"/>
                                  </p:stCondLst>
                                  <p:childTnLst>
                                    <p:animMotion origin="layout" path="M 0.01493 -0.11389 L 0.01493 -0.11389 C 0.0158 -0.14768 0.01615 -0.18148 0.01788 -0.21504 C 0.01806 -0.21921 0.02014 -0.22292 0.02083 -0.22708 C 0.02222 -0.23379 0.02188 -0.24097 0.02396 -0.24722 C 0.02604 -0.25347 0.03004 -0.2581 0.03299 -0.26342 C 0.03403 -0.27292 0.03403 -0.28264 0.03611 -0.29167 C 0.04167 -0.31643 0.04531 -0.2912 0.03906 -0.31597 C 0.03993 -0.33241 0.03611 -0.37338 0.04809 -0.39259 C 0.05052 -0.39653 0.05399 -0.39884 0.05729 -0.40069 C 0.07205 -0.40949 0.07396 -0.40741 0.0875 -0.41296 C 0.09358 -0.41528 0.09931 -0.42014 0.10573 -0.42106 C 0.11476 -0.42222 0.12379 -0.4243 0.13299 -0.425 C 0.18941 -0.4294 0.19063 -0.42893 0.22691 -0.42893 " pathEditMode="relative" ptsTypes="AAAAAAAAAAAAAA">
                                      <p:cBhvr>
                                        <p:cTn id="72" dur="2000" fill="hold"/>
                                        <p:tgtEl>
                                          <p:spTgt spid="1026"/>
                                        </p:tgtEl>
                                        <p:attrNameLst>
                                          <p:attrName>ppt_x</p:attrName>
                                          <p:attrName>ppt_y</p:attrName>
                                        </p:attrNameLst>
                                      </p:cBhvr>
                                    </p:animMotion>
                                  </p:childTnLst>
                                </p:cTn>
                              </p:par>
                            </p:childTnLst>
                          </p:cTn>
                        </p:par>
                      </p:childTnLst>
                    </p:cTn>
                  </p:par>
                </p:childTnLst>
              </p:cTn>
              <p:nextCondLst>
                <p:cond evt="onClick" delay="0">
                  <p:tgtEl>
                    <p:spTgt spid="1026"/>
                  </p:tgtEl>
                </p:cond>
              </p:nextCondLst>
            </p:seq>
            <p:seq concurrent="1" nextAc="seek">
              <p:cTn id="73" restart="whenNotActive" fill="hold" evtFilter="cancelBubble" nodeType="interactiveSeq">
                <p:stCondLst>
                  <p:cond evt="onClick" delay="0">
                    <p:tgtEl>
                      <p:spTgt spid="13"/>
                    </p:tgtEl>
                  </p:cond>
                </p:stCondLst>
                <p:endSync evt="end" delay="0">
                  <p:rtn val="all"/>
                </p:endSync>
                <p:childTnLst>
                  <p:par>
                    <p:cTn id="74" fill="hold">
                      <p:stCondLst>
                        <p:cond delay="0"/>
                      </p:stCondLst>
                      <p:childTnLst>
                        <p:par>
                          <p:cTn id="75" fill="hold">
                            <p:stCondLst>
                              <p:cond delay="0"/>
                            </p:stCondLst>
                            <p:childTnLst>
                              <p:par>
                                <p:cTn id="76" presetID="0" presetClass="path" presetSubtype="0" accel="50000" decel="50000" fill="hold" nodeType="clickEffect">
                                  <p:stCondLst>
                                    <p:cond delay="0"/>
                                  </p:stCondLst>
                                  <p:childTnLst>
                                    <p:animMotion origin="layout" path="M -0.00278 -0.12292 L -0.00278 -0.12292 C -0.00087 -0.13797 0.0033 -0.15255 0.0033 -0.1676 C 0.0033 -0.17362 3.33333E-6 -0.17894 -0.00278 -0.1838 C -0.01771 -0.20857 -0.01493 -0.20533 -0.03021 -0.21204 C -0.0342 -0.21598 -0.03785 -0.22084 -0.04219 -0.22408 C -0.05261 -0.23172 -0.08073 -0.24514 -0.0908 -0.24838 C -0.09479 -0.24977 -0.09896 -0.25093 -0.10295 -0.25255 C -0.10591 -0.25371 -0.10886 -0.25649 -0.11198 -0.25649 C -0.15643 -0.25787 -0.20087 -0.25649 -0.24532 -0.25649 " pathEditMode="relative" ptsTypes="AAAAAAAAAA">
                                      <p:cBhvr>
                                        <p:cTn id="77" dur="2000" fill="hold"/>
                                        <p:tgtEl>
                                          <p:spTgt spid="13"/>
                                        </p:tgtEl>
                                        <p:attrNameLst>
                                          <p:attrName>ppt_x</p:attrName>
                                          <p:attrName>ppt_y</p:attrName>
                                        </p:attrNameLst>
                                      </p:cBhvr>
                                    </p:animMotion>
                                  </p:childTnLst>
                                </p:cTn>
                              </p:par>
                            </p:childTnLst>
                          </p:cTn>
                        </p:par>
                      </p:childTnLst>
                    </p:cTn>
                  </p:par>
                </p:childTnLst>
              </p:cTn>
              <p:nextCondLst>
                <p:cond evt="onClick" delay="0">
                  <p:tgtEl>
                    <p:spTgt spid="13"/>
                  </p:tgtEl>
                </p:cond>
              </p:nextCondLst>
            </p:seq>
            <p:seq concurrent="1" nextAc="seek">
              <p:cTn id="78" restart="whenNotActive" fill="hold" evtFilter="cancelBubble" nodeType="interactiveSeq">
                <p:stCondLst>
                  <p:cond evt="onClick" delay="0">
                    <p:tgtEl>
                      <p:spTgt spid="20"/>
                    </p:tgtEl>
                  </p:cond>
                </p:stCondLst>
                <p:endSync evt="end" delay="0">
                  <p:rtn val="all"/>
                </p:endSync>
                <p:childTnLst>
                  <p:par>
                    <p:cTn id="79" fill="hold">
                      <p:stCondLst>
                        <p:cond delay="0"/>
                      </p:stCondLst>
                      <p:childTnLst>
                        <p:par>
                          <p:cTn id="80" fill="hold">
                            <p:stCondLst>
                              <p:cond delay="0"/>
                            </p:stCondLst>
                            <p:childTnLst>
                              <p:par>
                                <p:cTn id="81" presetID="0" presetClass="path" presetSubtype="0" accel="50000" decel="50000" fill="hold" nodeType="clickEffect">
                                  <p:stCondLst>
                                    <p:cond delay="0"/>
                                  </p:stCondLst>
                                  <p:childTnLst>
                                    <p:animMotion origin="layout" path="M 2.77778E-6 -0.12523 L 2.77778E-6 -0.12523 C 0.00937 -0.15856 0.01215 -0.15995 0.01215 -0.19814 C 0.01215 -0.20486 0.01198 -0.21273 0.00903 -0.21828 C 0.00451 -0.22685 -0.0033 -0.23148 -0.0092 -0.23842 C -0.025 -0.25717 -0.01077 -0.2456 -0.03038 -0.25856 C -0.04045 -0.2574 -0.05052 -0.25671 -0.06059 -0.25463 C -0.06372 -0.25393 -0.06962 -0.25069 -0.06962 -0.25069 " pathEditMode="relative" ptsTypes="AAAAAAAA">
                                      <p:cBhvr>
                                        <p:cTn id="82" dur="2000" fill="hold"/>
                                        <p:tgtEl>
                                          <p:spTgt spid="20"/>
                                        </p:tgtEl>
                                        <p:attrNameLst>
                                          <p:attrName>ppt_x</p:attrName>
                                          <p:attrName>ppt_y</p:attrName>
                                        </p:attrNameLst>
                                      </p:cBhvr>
                                    </p:animMotion>
                                  </p:childTnLst>
                                </p:cTn>
                              </p:par>
                            </p:childTnLst>
                          </p:cTn>
                        </p:par>
                      </p:childTnLst>
                    </p:cTn>
                  </p:par>
                </p:childTnLst>
              </p:cTn>
              <p:nextCondLst>
                <p:cond evt="onClick" delay="0">
                  <p:tgtEl>
                    <p:spTgt spid="20"/>
                  </p:tgtEl>
                </p:cond>
              </p:nextCondLst>
            </p:seq>
          </p:childTnLst>
        </p:cTn>
      </p:par>
    </p:tnLst>
    <p:bldLst>
      <p:bldP spid="27" grpId="0"/>
      <p:bldP spid="29"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457200" y="274638"/>
            <a:ext cx="8229600" cy="953271"/>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Shimmering Sight Word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2" name="TextBox 51">
            <a:extLst>
              <a:ext uri="{FF2B5EF4-FFF2-40B4-BE49-F238E27FC236}">
                <a16:creationId xmlns:a16="http://schemas.microsoft.com/office/drawing/2014/main" id="{DA113B36-C4CF-4385-9F20-3E35DFCF333C}"/>
              </a:ext>
            </a:extLst>
          </p:cNvPr>
          <p:cNvSpPr txBox="1"/>
          <p:nvPr/>
        </p:nvSpPr>
        <p:spPr>
          <a:xfrm>
            <a:off x="3157485" y="3632394"/>
            <a:ext cx="1257300" cy="1143000"/>
          </a:xfrm>
          <a:prstGeom prst="rect">
            <a:avLst/>
          </a:prstGeom>
          <a:solidFill>
            <a:srgbClr val="FE82F5"/>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Comic Sans MS" panose="030F0702030302020204" pitchFamily="66" charset="0"/>
              </a:rPr>
              <a:t>because</a:t>
            </a:r>
            <a:endParaRPr kumimoji="0" lang="en-US" sz="2000" b="1" i="0" u="none" strike="noStrike" kern="1200" cap="none" spc="0" normalizeH="0" baseline="0" noProof="0" dirty="0">
              <a:ln>
                <a:noFill/>
              </a:ln>
              <a:solidFill>
                <a:prstClr val="black"/>
              </a:solidFill>
              <a:effectLst/>
              <a:uLnTx/>
              <a:uFillTx/>
              <a:latin typeface="Comic Sans MS" panose="030F0702030302020204" pitchFamily="66" charset="0"/>
            </a:endParaRPr>
          </a:p>
        </p:txBody>
      </p:sp>
      <p:sp>
        <p:nvSpPr>
          <p:cNvPr id="53" name="TextBox 52">
            <a:extLst>
              <a:ext uri="{FF2B5EF4-FFF2-40B4-BE49-F238E27FC236}">
                <a16:creationId xmlns:a16="http://schemas.microsoft.com/office/drawing/2014/main" id="{C7E0F427-0FC3-4828-B1A6-447C24E31093}"/>
              </a:ext>
            </a:extLst>
          </p:cNvPr>
          <p:cNvSpPr txBox="1"/>
          <p:nvPr/>
        </p:nvSpPr>
        <p:spPr>
          <a:xfrm>
            <a:off x="639984" y="1869771"/>
            <a:ext cx="1257300" cy="1143000"/>
          </a:xfrm>
          <a:prstGeom prst="rect">
            <a:avLst/>
          </a:prstGeom>
          <a:solidFill>
            <a:srgbClr val="FFFF0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goes</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54" name="TextBox 53">
            <a:extLst>
              <a:ext uri="{FF2B5EF4-FFF2-40B4-BE49-F238E27FC236}">
                <a16:creationId xmlns:a16="http://schemas.microsoft.com/office/drawing/2014/main" id="{786E77BB-1721-43E7-80B2-1F956C981908}"/>
              </a:ext>
            </a:extLst>
          </p:cNvPr>
          <p:cNvSpPr txBox="1"/>
          <p:nvPr/>
        </p:nvSpPr>
        <p:spPr>
          <a:xfrm>
            <a:off x="2318318" y="1879712"/>
            <a:ext cx="1257300" cy="1143000"/>
          </a:xfrm>
          <a:prstGeom prst="rect">
            <a:avLst/>
          </a:prstGeom>
          <a:solidFill>
            <a:schemeClr val="bg1">
              <a:lumMod val="65000"/>
            </a:schemeClr>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those</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55" name="TextBox 54">
            <a:extLst>
              <a:ext uri="{FF2B5EF4-FFF2-40B4-BE49-F238E27FC236}">
                <a16:creationId xmlns:a16="http://schemas.microsoft.com/office/drawing/2014/main" id="{75F276A4-B0F1-44EC-A2CF-586FEDE63629}"/>
              </a:ext>
            </a:extLst>
          </p:cNvPr>
          <p:cNvSpPr txBox="1"/>
          <p:nvPr/>
        </p:nvSpPr>
        <p:spPr>
          <a:xfrm>
            <a:off x="3996652" y="1859830"/>
            <a:ext cx="1257300" cy="1143000"/>
          </a:xfrm>
          <a:prstGeom prst="rect">
            <a:avLst/>
          </a:prstGeom>
          <a:solidFill>
            <a:srgbClr val="92D05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done</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56" name="TextBox 55">
            <a:extLst>
              <a:ext uri="{FF2B5EF4-FFF2-40B4-BE49-F238E27FC236}">
                <a16:creationId xmlns:a16="http://schemas.microsoft.com/office/drawing/2014/main" id="{CEBC7A4E-3770-4542-86BC-B6F0C0CF1821}"/>
              </a:ext>
            </a:extLst>
          </p:cNvPr>
          <p:cNvSpPr txBox="1"/>
          <p:nvPr/>
        </p:nvSpPr>
        <p:spPr>
          <a:xfrm>
            <a:off x="6514153" y="3632394"/>
            <a:ext cx="1257300" cy="1143000"/>
          </a:xfrm>
          <a:prstGeom prst="rect">
            <a:avLst/>
          </a:prstGeom>
          <a:solidFill>
            <a:srgbClr val="FFC00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us</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62" name="TextBox 61">
            <a:extLst>
              <a:ext uri="{FF2B5EF4-FFF2-40B4-BE49-F238E27FC236}">
                <a16:creationId xmlns:a16="http://schemas.microsoft.com/office/drawing/2014/main" id="{8A57545B-E462-4092-BB75-ED280338E56B}"/>
              </a:ext>
            </a:extLst>
          </p:cNvPr>
          <p:cNvSpPr txBox="1"/>
          <p:nvPr/>
        </p:nvSpPr>
        <p:spPr>
          <a:xfrm>
            <a:off x="1479151" y="3632394"/>
            <a:ext cx="1257300" cy="1143000"/>
          </a:xfrm>
          <a:prstGeom prst="rect">
            <a:avLst/>
          </a:prstGeom>
          <a:solidFill>
            <a:srgbClr val="9D6D54"/>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laugh</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63" name="TextBox 62">
            <a:extLst>
              <a:ext uri="{FF2B5EF4-FFF2-40B4-BE49-F238E27FC236}">
                <a16:creationId xmlns:a16="http://schemas.microsoft.com/office/drawing/2014/main" id="{E35CD9B2-0428-4D93-BB58-553104290C0C}"/>
              </a:ext>
            </a:extLst>
          </p:cNvPr>
          <p:cNvSpPr txBox="1"/>
          <p:nvPr/>
        </p:nvSpPr>
        <p:spPr>
          <a:xfrm>
            <a:off x="7353319" y="1889653"/>
            <a:ext cx="1257300" cy="1143000"/>
          </a:xfrm>
          <a:prstGeom prst="rect">
            <a:avLst/>
          </a:prstGeom>
          <a:solidFill>
            <a:srgbClr val="FF000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upon</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64" name="TextBox 63">
            <a:extLst>
              <a:ext uri="{FF2B5EF4-FFF2-40B4-BE49-F238E27FC236}">
                <a16:creationId xmlns:a16="http://schemas.microsoft.com/office/drawing/2014/main" id="{16852028-A52F-43F8-9A21-DA9F45718DF0}"/>
              </a:ext>
            </a:extLst>
          </p:cNvPr>
          <p:cNvSpPr txBox="1"/>
          <p:nvPr/>
        </p:nvSpPr>
        <p:spPr>
          <a:xfrm>
            <a:off x="5674986" y="1899595"/>
            <a:ext cx="1257300" cy="1143000"/>
          </a:xfrm>
          <a:prstGeom prst="rect">
            <a:avLst/>
          </a:prstGeom>
          <a:solidFill>
            <a:srgbClr val="A93CEC"/>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been</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65" name="TextBox 64">
            <a:extLst>
              <a:ext uri="{FF2B5EF4-FFF2-40B4-BE49-F238E27FC236}">
                <a16:creationId xmlns:a16="http://schemas.microsoft.com/office/drawing/2014/main" id="{F452DCBC-7CFB-4187-9D61-6F745C72173C}"/>
              </a:ext>
            </a:extLst>
          </p:cNvPr>
          <p:cNvSpPr txBox="1"/>
          <p:nvPr/>
        </p:nvSpPr>
        <p:spPr>
          <a:xfrm>
            <a:off x="4835819" y="3632394"/>
            <a:ext cx="1257300" cy="1143000"/>
          </a:xfrm>
          <a:prstGeom prst="rect">
            <a:avLst/>
          </a:prstGeom>
          <a:solidFill>
            <a:schemeClr val="bg2">
              <a:lumMod val="50000"/>
            </a:schemeClr>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omic Sans MS" panose="030F0702030302020204" pitchFamily="66" charset="0"/>
              </a:rPr>
              <a:t>its</a:t>
            </a:r>
            <a:endPar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Tree>
    <p:custDataLst>
      <p:tags r:id="rId1"/>
    </p:custDataLst>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2"/>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seq concurrent="1" nextAc="seek">
              <p:cTn id="7" restart="whenNotActive" fill="hold" evtFilter="cancelBubble" nodeType="interactiveSeq">
                <p:stCondLst>
                  <p:cond evt="onClick" delay="0">
                    <p:tgtEl>
                      <p:spTgt spid="5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12" restart="whenNotActive" fill="hold" evtFilter="cancelBubble" nodeType="interactiveSeq">
                <p:stCondLst>
                  <p:cond evt="onClick" delay="0">
                    <p:tgtEl>
                      <p:spTgt spid="54"/>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17" restart="whenNotActive" fill="hold" evtFilter="cancelBubble" nodeType="interactiveSeq">
                <p:stCondLst>
                  <p:cond evt="onClick" delay="0">
                    <p:tgtEl>
                      <p:spTgt spid="55"/>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22" restart="whenNotActive" fill="hold" evtFilter="cancelBubble" nodeType="interactiveSeq">
                <p:stCondLst>
                  <p:cond evt="onClick" delay="0">
                    <p:tgtEl>
                      <p:spTgt spid="56"/>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56"/>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27" restart="whenNotActive" fill="hold" evtFilter="cancelBubble" nodeType="interactiveSeq">
                <p:stCondLst>
                  <p:cond evt="onClick" delay="0">
                    <p:tgtEl>
                      <p:spTgt spid="6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62"/>
                                        </p:tgtEl>
                                        <p:attrNameLst>
                                          <p:attrName>style.visibility</p:attrName>
                                        </p:attrNameLst>
                                      </p:cBhvr>
                                      <p:to>
                                        <p:strVal val="hidden"/>
                                      </p:to>
                                    </p:set>
                                  </p:childTnLst>
                                </p:cTn>
                              </p:par>
                            </p:childTnLst>
                          </p:cTn>
                        </p:par>
                      </p:childTnLst>
                    </p:cTn>
                  </p:par>
                </p:childTnLst>
              </p:cTn>
              <p:nextCondLst>
                <p:cond evt="onClick" delay="0">
                  <p:tgtEl>
                    <p:spTgt spid="62"/>
                  </p:tgtEl>
                </p:cond>
              </p:nextCondLst>
            </p:seq>
            <p:seq concurrent="1" nextAc="seek">
              <p:cTn id="32" restart="whenNotActive" fill="hold" evtFilter="cancelBubble" nodeType="interactiveSeq">
                <p:stCondLst>
                  <p:cond evt="onClick" delay="0">
                    <p:tgtEl>
                      <p:spTgt spid="6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63"/>
                                        </p:tgtEl>
                                        <p:attrNameLst>
                                          <p:attrName>style.visibility</p:attrName>
                                        </p:attrNameLst>
                                      </p:cBhvr>
                                      <p:to>
                                        <p:strVal val="hidden"/>
                                      </p:to>
                                    </p:set>
                                  </p:childTnLst>
                                </p:cTn>
                              </p:par>
                            </p:childTnLst>
                          </p:cTn>
                        </p:par>
                      </p:childTnLst>
                    </p:cTn>
                  </p:par>
                </p:childTnLst>
              </p:cTn>
              <p:nextCondLst>
                <p:cond evt="onClick" delay="0">
                  <p:tgtEl>
                    <p:spTgt spid="63"/>
                  </p:tgtEl>
                </p:cond>
              </p:nextCondLst>
            </p:seq>
            <p:seq concurrent="1" nextAc="seek">
              <p:cTn id="37" restart="whenNotActive" fill="hold" evtFilter="cancelBubble" nodeType="interactiveSeq">
                <p:stCondLst>
                  <p:cond evt="onClick" delay="0">
                    <p:tgtEl>
                      <p:spTgt spid="6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64"/>
                  </p:tgtEl>
                </p:cond>
              </p:nextCondLst>
            </p:seq>
            <p:seq concurrent="1" nextAc="seek">
              <p:cTn id="42" restart="whenNotActive" fill="hold" evtFilter="cancelBubble" nodeType="interactiveSeq">
                <p:stCondLst>
                  <p:cond evt="onClick" delay="0">
                    <p:tgtEl>
                      <p:spTgt spid="6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65"/>
                                        </p:tgtEl>
                                        <p:attrNameLst>
                                          <p:attrName>style.visibility</p:attrName>
                                        </p:attrNameLst>
                                      </p:cBhvr>
                                      <p:to>
                                        <p:strVal val="hidden"/>
                                      </p:to>
                                    </p:set>
                                  </p:childTnLst>
                                </p:cTn>
                              </p:par>
                            </p:childTnLst>
                          </p:cTn>
                        </p:par>
                      </p:childTnLst>
                    </p:cTn>
                  </p:par>
                </p:childTnLst>
              </p:cTn>
              <p:nextCondLst>
                <p:cond evt="onClick" delay="0">
                  <p:tgtEl>
                    <p:spTgt spid="65"/>
                  </p:tgtEl>
                </p:cond>
              </p:nextCondLst>
            </p:seq>
          </p:childTnLst>
        </p:cTn>
      </p:par>
    </p:tnLst>
    <p:bldLst>
      <p:bldP spid="52" grpId="0" animBg="1"/>
      <p:bldP spid="53" grpId="0" animBg="1"/>
      <p:bldP spid="54" grpId="0" animBg="1"/>
      <p:bldP spid="55" grpId="0" animBg="1"/>
      <p:bldP spid="56" grpId="0" animBg="1"/>
      <p:bldP spid="62" grpId="0" animBg="1"/>
      <p:bldP spid="63" grpId="0" animBg="1"/>
      <p:bldP spid="64" grpId="0" animBg="1"/>
      <p:bldP spid="6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457200" y="274638"/>
            <a:ext cx="8229600" cy="953271"/>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Shining Sight Word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98506703-6287-427D-A728-826A80325A2B}"/>
              </a:ext>
            </a:extLst>
          </p:cNvPr>
          <p:cNvSpPr/>
          <p:nvPr/>
        </p:nvSpPr>
        <p:spPr>
          <a:xfrm>
            <a:off x="457200" y="1800225"/>
            <a:ext cx="1504950" cy="1390650"/>
          </a:xfrm>
          <a:prstGeom prst="ellipse">
            <a:avLst/>
          </a:prstGeom>
          <a:solidFill>
            <a:srgbClr val="FE82F5"/>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before</a:t>
            </a:r>
          </a:p>
        </p:txBody>
      </p:sp>
      <p:sp>
        <p:nvSpPr>
          <p:cNvPr id="14" name="Oval 13">
            <a:extLst>
              <a:ext uri="{FF2B5EF4-FFF2-40B4-BE49-F238E27FC236}">
                <a16:creationId xmlns:a16="http://schemas.microsoft.com/office/drawing/2014/main" id="{55F8BE14-EC17-4E74-87C2-3CF52F1AA596}"/>
              </a:ext>
            </a:extLst>
          </p:cNvPr>
          <p:cNvSpPr/>
          <p:nvPr/>
        </p:nvSpPr>
        <p:spPr>
          <a:xfrm>
            <a:off x="5383744" y="3390900"/>
            <a:ext cx="1504950" cy="1390650"/>
          </a:xfrm>
          <a:prstGeom prst="ellipse">
            <a:avLst/>
          </a:prstGeom>
          <a:solidFill>
            <a:srgbClr val="CC99FF"/>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both</a:t>
            </a:r>
          </a:p>
        </p:txBody>
      </p:sp>
      <p:sp>
        <p:nvSpPr>
          <p:cNvPr id="15" name="Oval 14">
            <a:extLst>
              <a:ext uri="{FF2B5EF4-FFF2-40B4-BE49-F238E27FC236}">
                <a16:creationId xmlns:a16="http://schemas.microsoft.com/office/drawing/2014/main" id="{FBD9E965-4A78-40B8-9EB1-6EBE87A0EB1D}"/>
              </a:ext>
            </a:extLst>
          </p:cNvPr>
          <p:cNvSpPr/>
          <p:nvPr/>
        </p:nvSpPr>
        <p:spPr>
          <a:xfrm>
            <a:off x="3272368" y="3424646"/>
            <a:ext cx="1504950" cy="1390650"/>
          </a:xfrm>
          <a:prstGeom prst="ellipse">
            <a:avLst/>
          </a:prstGeom>
          <a:solidFill>
            <a:srgbClr val="00B0F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use</a:t>
            </a:r>
          </a:p>
        </p:txBody>
      </p:sp>
      <p:sp>
        <p:nvSpPr>
          <p:cNvPr id="16" name="Oval 15">
            <a:extLst>
              <a:ext uri="{FF2B5EF4-FFF2-40B4-BE49-F238E27FC236}">
                <a16:creationId xmlns:a16="http://schemas.microsoft.com/office/drawing/2014/main" id="{E7C4F788-8704-451F-8F1B-2483C89A7C13}"/>
              </a:ext>
            </a:extLst>
          </p:cNvPr>
          <p:cNvSpPr/>
          <p:nvPr/>
        </p:nvSpPr>
        <p:spPr>
          <a:xfrm>
            <a:off x="2568576" y="1864269"/>
            <a:ext cx="1504950" cy="1390650"/>
          </a:xfrm>
          <a:prstGeom prst="ellipse">
            <a:avLst/>
          </a:prstGeom>
          <a:solidFill>
            <a:srgbClr val="FF000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ten</a:t>
            </a:r>
          </a:p>
        </p:txBody>
      </p:sp>
      <p:sp>
        <p:nvSpPr>
          <p:cNvPr id="17" name="Oval 16">
            <a:extLst>
              <a:ext uri="{FF2B5EF4-FFF2-40B4-BE49-F238E27FC236}">
                <a16:creationId xmlns:a16="http://schemas.microsoft.com/office/drawing/2014/main" id="{E04B0357-63B6-44B1-8A25-CF199D7206CE}"/>
              </a:ext>
            </a:extLst>
          </p:cNvPr>
          <p:cNvSpPr/>
          <p:nvPr/>
        </p:nvSpPr>
        <p:spPr>
          <a:xfrm>
            <a:off x="4679952" y="1896292"/>
            <a:ext cx="1504950" cy="1390650"/>
          </a:xfrm>
          <a:prstGeom prst="ellipse">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many</a:t>
            </a:r>
          </a:p>
        </p:txBody>
      </p:sp>
      <p:sp>
        <p:nvSpPr>
          <p:cNvPr id="18" name="Oval 17">
            <a:extLst>
              <a:ext uri="{FF2B5EF4-FFF2-40B4-BE49-F238E27FC236}">
                <a16:creationId xmlns:a16="http://schemas.microsoft.com/office/drawing/2014/main" id="{4F5A6080-46F5-45CD-91F1-FE6623DD8051}"/>
              </a:ext>
            </a:extLst>
          </p:cNvPr>
          <p:cNvSpPr/>
          <p:nvPr/>
        </p:nvSpPr>
        <p:spPr>
          <a:xfrm>
            <a:off x="6791325" y="1832247"/>
            <a:ext cx="1504950" cy="1390650"/>
          </a:xfrm>
          <a:prstGeom prst="ellipse">
            <a:avLst/>
          </a:prstGeom>
          <a:solidFill>
            <a:srgbClr val="92D05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very</a:t>
            </a:r>
          </a:p>
        </p:txBody>
      </p:sp>
      <p:sp>
        <p:nvSpPr>
          <p:cNvPr id="19" name="Oval 18">
            <a:extLst>
              <a:ext uri="{FF2B5EF4-FFF2-40B4-BE49-F238E27FC236}">
                <a16:creationId xmlns:a16="http://schemas.microsoft.com/office/drawing/2014/main" id="{0A372421-0624-4B90-8232-C11C443F468F}"/>
              </a:ext>
            </a:extLst>
          </p:cNvPr>
          <p:cNvSpPr/>
          <p:nvPr/>
        </p:nvSpPr>
        <p:spPr>
          <a:xfrm>
            <a:off x="1160992" y="3407773"/>
            <a:ext cx="1504950" cy="1390650"/>
          </a:xfrm>
          <a:prstGeom prst="ellipse">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made</a:t>
            </a:r>
          </a:p>
        </p:txBody>
      </p:sp>
      <p:sp>
        <p:nvSpPr>
          <p:cNvPr id="20" name="Oval 19">
            <a:extLst>
              <a:ext uri="{FF2B5EF4-FFF2-40B4-BE49-F238E27FC236}">
                <a16:creationId xmlns:a16="http://schemas.microsoft.com/office/drawing/2014/main" id="{1C277880-F1FF-4008-81B0-13E4E3EF5F7A}"/>
              </a:ext>
            </a:extLst>
          </p:cNvPr>
          <p:cNvSpPr/>
          <p:nvPr/>
        </p:nvSpPr>
        <p:spPr>
          <a:xfrm>
            <a:off x="1864784" y="5000625"/>
            <a:ext cx="1504950" cy="1390650"/>
          </a:xfrm>
          <a:prstGeom prst="ellipse">
            <a:avLst/>
          </a:prstGeom>
          <a:solidFill>
            <a:schemeClr val="bg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best</a:t>
            </a:r>
          </a:p>
        </p:txBody>
      </p:sp>
      <p:sp>
        <p:nvSpPr>
          <p:cNvPr id="21" name="Oval 20">
            <a:extLst>
              <a:ext uri="{FF2B5EF4-FFF2-40B4-BE49-F238E27FC236}">
                <a16:creationId xmlns:a16="http://schemas.microsoft.com/office/drawing/2014/main" id="{FFBED5D1-5265-428B-97AF-C8532503B88D}"/>
              </a:ext>
            </a:extLst>
          </p:cNvPr>
          <p:cNvSpPr/>
          <p:nvPr/>
        </p:nvSpPr>
        <p:spPr>
          <a:xfrm>
            <a:off x="3976160" y="4976813"/>
            <a:ext cx="1504950" cy="1390650"/>
          </a:xfrm>
          <a:prstGeom prst="ellipse">
            <a:avLst/>
          </a:prstGeom>
          <a:solidFill>
            <a:schemeClr val="accent3">
              <a:lumMod val="50000"/>
              <a:lumOff val="50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draw</a:t>
            </a:r>
          </a:p>
        </p:txBody>
      </p:sp>
      <p:sp>
        <p:nvSpPr>
          <p:cNvPr id="22" name="Oval 21">
            <a:extLst>
              <a:ext uri="{FF2B5EF4-FFF2-40B4-BE49-F238E27FC236}">
                <a16:creationId xmlns:a16="http://schemas.microsoft.com/office/drawing/2014/main" id="{603F0DAF-E241-479C-9005-D8ABB62243AF}"/>
              </a:ext>
            </a:extLst>
          </p:cNvPr>
          <p:cNvSpPr/>
          <p:nvPr/>
        </p:nvSpPr>
        <p:spPr>
          <a:xfrm>
            <a:off x="6087536" y="4953000"/>
            <a:ext cx="1504950" cy="1390650"/>
          </a:xfrm>
          <a:prstGeom prst="ellipse">
            <a:avLst/>
          </a:prstGeom>
          <a:solidFill>
            <a:srgbClr val="D60093"/>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light</a:t>
            </a:r>
          </a:p>
        </p:txBody>
      </p:sp>
    </p:spTree>
    <p:custDataLst>
      <p:tags r:id="rId1"/>
    </p:custDataLst>
    <p:extLst>
      <p:ext uri="{BB962C8B-B14F-4D97-AF65-F5344CB8AC3E}">
        <p14:creationId xmlns:p14="http://schemas.microsoft.com/office/powerpoint/2010/main" val="369909544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7" restart="whenNotActive" fill="hold" evtFilter="cancelBubble" nodeType="interactiveSeq">
                <p:stCondLst>
                  <p:cond evt="onClick" delay="0">
                    <p:tgtEl>
                      <p:spTgt spid="1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7" restart="whenNotActive" fill="hold" evtFilter="cancelBubble" nodeType="interactiveSeq">
                <p:stCondLst>
                  <p:cond evt="onClick" delay="0">
                    <p:tgtEl>
                      <p:spTgt spid="1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32" restart="whenNotActive" fill="hold" evtFilter="cancelBubble" nodeType="interactiveSeq">
                <p:stCondLst>
                  <p:cond evt="onClick" delay="0">
                    <p:tgtEl>
                      <p:spTgt spid="1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7" restart="whenNotActive" fill="hold" evtFilter="cancelBubble" nodeType="interactiveSeq">
                <p:stCondLst>
                  <p:cond evt="onClick" delay="0">
                    <p:tgtEl>
                      <p:spTgt spid="20"/>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42" restart="whenNotActive" fill="hold" evtFilter="cancelBubble" nodeType="interactiveSeq">
                <p:stCondLst>
                  <p:cond evt="onClick" delay="0">
                    <p:tgtEl>
                      <p:spTgt spid="2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47" restart="whenNotActive" fill="hold" evtFilter="cancelBubble" nodeType="interactiveSeq">
                <p:stCondLst>
                  <p:cond evt="onClick" delay="0">
                    <p:tgtEl>
                      <p:spTgt spid="22"/>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childTnLst>
        </p:cTn>
      </p:par>
    </p:tnLst>
    <p:bldLst>
      <p:bldP spid="3" grpId="0" animBg="1"/>
      <p:bldP spid="14" grpId="0" animBg="1"/>
      <p:bldP spid="15" grpId="0" animBg="1"/>
      <p:bldP spid="16" grpId="0" animBg="1"/>
      <p:bldP spid="17" grpId="0" animBg="1"/>
      <p:bldP spid="18" grpId="0" animBg="1"/>
      <p:bldP spid="19" grpId="0" animBg="1"/>
      <p:bldP spid="20" grpId="0" animBg="1"/>
      <p:bldP spid="21"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marL="0" marR="0">
              <a:lnSpc>
                <a:spcPct val="115000"/>
              </a:lnSpc>
              <a:spcBef>
                <a:spcPts val="0"/>
              </a:spcBef>
              <a:spcAft>
                <a:spcPts val="1000"/>
              </a:spcAft>
            </a:pPr>
            <a:r>
              <a:rPr lang="en-US" sz="3600" b="1" dirty="0">
                <a:effectLst/>
                <a:latin typeface="Comic Sans MS" panose="030F0702030302020204" pitchFamily="66" charset="0"/>
                <a:ea typeface="Calibri" panose="020F0502020204030204" pitchFamily="34" charset="0"/>
                <a:cs typeface="Calibri" panose="020F0502020204030204" pitchFamily="34" charset="0"/>
              </a:rPr>
              <a:t>Brighten Up! Main Idea and Details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708C2D23-9A60-4BBA-96DC-672F0E106DB4}"/>
              </a:ext>
            </a:extLst>
          </p:cNvPr>
          <p:cNvSpPr/>
          <p:nvPr/>
        </p:nvSpPr>
        <p:spPr>
          <a:xfrm>
            <a:off x="334108" y="2939469"/>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Detail</a:t>
            </a:r>
          </a:p>
        </p:txBody>
      </p:sp>
      <p:sp>
        <p:nvSpPr>
          <p:cNvPr id="11" name="Rectangle 10">
            <a:extLst>
              <a:ext uri="{FF2B5EF4-FFF2-40B4-BE49-F238E27FC236}">
                <a16:creationId xmlns:a16="http://schemas.microsoft.com/office/drawing/2014/main" id="{9763A7C7-19D6-426F-8F4B-F3EDF6BD6B9E}"/>
              </a:ext>
            </a:extLst>
          </p:cNvPr>
          <p:cNvSpPr/>
          <p:nvPr/>
        </p:nvSpPr>
        <p:spPr>
          <a:xfrm>
            <a:off x="4572000" y="2033402"/>
            <a:ext cx="3727939" cy="85725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Plants need light</a:t>
            </a:r>
          </a:p>
        </p:txBody>
      </p:sp>
      <p:sp>
        <p:nvSpPr>
          <p:cNvPr id="12" name="Rectangle 11">
            <a:extLst>
              <a:ext uri="{FF2B5EF4-FFF2-40B4-BE49-F238E27FC236}">
                <a16:creationId xmlns:a16="http://schemas.microsoft.com/office/drawing/2014/main" id="{527226E9-A8DB-4BDB-BDF5-7D919D1B38C8}"/>
              </a:ext>
            </a:extLst>
          </p:cNvPr>
          <p:cNvSpPr/>
          <p:nvPr/>
        </p:nvSpPr>
        <p:spPr>
          <a:xfrm>
            <a:off x="334107" y="3902227"/>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Detail</a:t>
            </a:r>
          </a:p>
        </p:txBody>
      </p:sp>
      <p:sp>
        <p:nvSpPr>
          <p:cNvPr id="13" name="Rectangle 12">
            <a:extLst>
              <a:ext uri="{FF2B5EF4-FFF2-40B4-BE49-F238E27FC236}">
                <a16:creationId xmlns:a16="http://schemas.microsoft.com/office/drawing/2014/main" id="{8190A297-C565-41C5-8B54-908235B6320E}"/>
              </a:ext>
            </a:extLst>
          </p:cNvPr>
          <p:cNvSpPr/>
          <p:nvPr/>
        </p:nvSpPr>
        <p:spPr>
          <a:xfrm>
            <a:off x="334107" y="4937522"/>
            <a:ext cx="3727939" cy="85725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Detail</a:t>
            </a:r>
          </a:p>
        </p:txBody>
      </p:sp>
      <p:sp>
        <p:nvSpPr>
          <p:cNvPr id="14" name="Rectangle 13">
            <a:extLst>
              <a:ext uri="{FF2B5EF4-FFF2-40B4-BE49-F238E27FC236}">
                <a16:creationId xmlns:a16="http://schemas.microsoft.com/office/drawing/2014/main" id="{B59A48EE-8458-40EA-8897-9AA9F9541292}"/>
              </a:ext>
            </a:extLst>
          </p:cNvPr>
          <p:cNvSpPr/>
          <p:nvPr/>
        </p:nvSpPr>
        <p:spPr>
          <a:xfrm>
            <a:off x="334107" y="1959767"/>
            <a:ext cx="3727939" cy="857250"/>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Main Idea</a:t>
            </a:r>
          </a:p>
        </p:txBody>
      </p:sp>
      <p:sp>
        <p:nvSpPr>
          <p:cNvPr id="15" name="Rectangle 14">
            <a:extLst>
              <a:ext uri="{FF2B5EF4-FFF2-40B4-BE49-F238E27FC236}">
                <a16:creationId xmlns:a16="http://schemas.microsoft.com/office/drawing/2014/main" id="{5989AB27-23DE-40BF-BEE1-E7370C9499CE}"/>
              </a:ext>
            </a:extLst>
          </p:cNvPr>
          <p:cNvSpPr/>
          <p:nvPr/>
        </p:nvSpPr>
        <p:spPr>
          <a:xfrm>
            <a:off x="4571998" y="2983709"/>
            <a:ext cx="3727939" cy="85725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Light</a:t>
            </a:r>
          </a:p>
        </p:txBody>
      </p:sp>
      <p:sp>
        <p:nvSpPr>
          <p:cNvPr id="16" name="Rectangle 15">
            <a:extLst>
              <a:ext uri="{FF2B5EF4-FFF2-40B4-BE49-F238E27FC236}">
                <a16:creationId xmlns:a16="http://schemas.microsoft.com/office/drawing/2014/main" id="{9FB1834B-0BF5-4B48-B709-1A388CCA049B}"/>
              </a:ext>
            </a:extLst>
          </p:cNvPr>
          <p:cNvSpPr/>
          <p:nvPr/>
        </p:nvSpPr>
        <p:spPr>
          <a:xfrm>
            <a:off x="4571999" y="3940054"/>
            <a:ext cx="3727939" cy="85725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A lightbulb gives off light </a:t>
            </a:r>
          </a:p>
        </p:txBody>
      </p:sp>
      <p:sp>
        <p:nvSpPr>
          <p:cNvPr id="17" name="Rectangle 16">
            <a:extLst>
              <a:ext uri="{FF2B5EF4-FFF2-40B4-BE49-F238E27FC236}">
                <a16:creationId xmlns:a16="http://schemas.microsoft.com/office/drawing/2014/main" id="{6E916DCB-ACCF-481C-AD6A-487A222DCD7A}"/>
              </a:ext>
            </a:extLst>
          </p:cNvPr>
          <p:cNvSpPr/>
          <p:nvPr/>
        </p:nvSpPr>
        <p:spPr>
          <a:xfrm>
            <a:off x="4572000" y="4935964"/>
            <a:ext cx="3727939" cy="85725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Light can pass through water, air, and glass</a:t>
            </a:r>
          </a:p>
        </p:txBody>
      </p:sp>
      <p:sp>
        <p:nvSpPr>
          <p:cNvPr id="18" name="Rectangle 17">
            <a:extLst>
              <a:ext uri="{FF2B5EF4-FFF2-40B4-BE49-F238E27FC236}">
                <a16:creationId xmlns:a16="http://schemas.microsoft.com/office/drawing/2014/main" id="{BF4225AB-DCD9-4FD1-B877-EA6C35AF0D31}"/>
              </a:ext>
            </a:extLst>
          </p:cNvPr>
          <p:cNvSpPr/>
          <p:nvPr/>
        </p:nvSpPr>
        <p:spPr>
          <a:xfrm>
            <a:off x="334106" y="2922524"/>
            <a:ext cx="3727939" cy="85725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Plants need light</a:t>
            </a:r>
          </a:p>
        </p:txBody>
      </p:sp>
      <p:sp>
        <p:nvSpPr>
          <p:cNvPr id="20" name="Rectangle 19">
            <a:extLst>
              <a:ext uri="{FF2B5EF4-FFF2-40B4-BE49-F238E27FC236}">
                <a16:creationId xmlns:a16="http://schemas.microsoft.com/office/drawing/2014/main" id="{10ACBF78-CEFC-4079-9F55-FE50C928D560}"/>
              </a:ext>
            </a:extLst>
          </p:cNvPr>
          <p:cNvSpPr/>
          <p:nvPr/>
        </p:nvSpPr>
        <p:spPr>
          <a:xfrm>
            <a:off x="334107" y="1963383"/>
            <a:ext cx="3727939" cy="85725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Light</a:t>
            </a:r>
          </a:p>
        </p:txBody>
      </p:sp>
      <p:sp>
        <p:nvSpPr>
          <p:cNvPr id="21" name="Rectangle 20">
            <a:extLst>
              <a:ext uri="{FF2B5EF4-FFF2-40B4-BE49-F238E27FC236}">
                <a16:creationId xmlns:a16="http://schemas.microsoft.com/office/drawing/2014/main" id="{5BC5826F-AA64-464C-B80C-4CFDF42ED4D1}"/>
              </a:ext>
            </a:extLst>
          </p:cNvPr>
          <p:cNvSpPr/>
          <p:nvPr/>
        </p:nvSpPr>
        <p:spPr>
          <a:xfrm>
            <a:off x="334105" y="3902227"/>
            <a:ext cx="3727939" cy="85725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A lightbulb gives off light </a:t>
            </a:r>
          </a:p>
        </p:txBody>
      </p:sp>
      <p:sp>
        <p:nvSpPr>
          <p:cNvPr id="22" name="Rectangle 21">
            <a:extLst>
              <a:ext uri="{FF2B5EF4-FFF2-40B4-BE49-F238E27FC236}">
                <a16:creationId xmlns:a16="http://schemas.microsoft.com/office/drawing/2014/main" id="{0F99FBAC-A110-41B1-9851-38C1DB927BE1}"/>
              </a:ext>
            </a:extLst>
          </p:cNvPr>
          <p:cNvSpPr/>
          <p:nvPr/>
        </p:nvSpPr>
        <p:spPr>
          <a:xfrm>
            <a:off x="334104" y="4921302"/>
            <a:ext cx="3727939" cy="85725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latin typeface="Comic Sans MS" panose="030F0702030302020204" pitchFamily="66" charset="0"/>
              </a:rPr>
              <a:t>Light can pass through water, air, and glass</a:t>
            </a:r>
          </a:p>
        </p:txBody>
      </p:sp>
    </p:spTree>
    <p:custDataLst>
      <p:tags r:id="rId1"/>
    </p:custDataLst>
    <p:extLst>
      <p:ext uri="{BB962C8B-B14F-4D97-AF65-F5344CB8AC3E}">
        <p14:creationId xmlns:p14="http://schemas.microsoft.com/office/powerpoint/2010/main" val="30618825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hidden"/>
                                      </p:to>
                                    </p:set>
                                  </p:childTnLst>
                                </p:cTn>
                              </p:par>
                              <p:par>
                                <p:cTn id="14" presetID="1"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6"/>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seq concurrent="1" nextAc="seek">
              <p:cTn id="23" restart="whenNotActive" fill="hold" evtFilter="cancelBubble" nodeType="interactiveSeq">
                <p:stCondLst>
                  <p:cond evt="onClick" delay="0">
                    <p:tgtEl>
                      <p:spTgt spid="17"/>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childTnLst>
        </p:cTn>
      </p:par>
    </p:tnLst>
    <p:bldLst>
      <p:bldP spid="11" grpId="0" animBg="1"/>
      <p:bldP spid="15" grpId="0" animBg="1"/>
      <p:bldP spid="16" grpId="0" animBg="1"/>
      <p:bldP spid="17" grpId="0" animBg="1"/>
      <p:bldP spid="18" grpId="0" animBg="1"/>
      <p:bldP spid="20"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12447</TotalTime>
  <Words>1015</Words>
  <Application>Microsoft Office PowerPoint</Application>
  <PresentationFormat>On-screen Show (4:3)</PresentationFormat>
  <Paragraphs>101</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Comic Sans MS</vt:lpstr>
      <vt:lpstr>Symbol</vt:lpstr>
      <vt:lpstr>Office Theme</vt:lpstr>
      <vt:lpstr>Ignite Your Learning</vt:lpstr>
      <vt:lpstr>Sparkling igh, ie, and y Review</vt:lpstr>
      <vt:lpstr>Twinkling Phonics Practice</vt:lpstr>
      <vt:lpstr>Shimmering Sight Word Review</vt:lpstr>
      <vt:lpstr>Shining Sight Word Review</vt:lpstr>
      <vt:lpstr>Brighten Up! Main Idea and Details</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Shawn Mahoney</cp:lastModifiedBy>
  <cp:revision>217</cp:revision>
  <dcterms:created xsi:type="dcterms:W3CDTF">2012-04-20T18:25:02Z</dcterms:created>
  <dcterms:modified xsi:type="dcterms:W3CDTF">2021-08-10T18:41:43Z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A2ACA53A-DA4D-457C-9265-8962926DF257</vt:lpwstr>
  </property>
  <property fmtid="{D5CDD505-2E9C-101B-9397-08002B2CF9AE}" pid="3" name="ArticulatePath">
    <vt:lpwstr>ELA 1_Module 3_AP</vt:lpwstr>
  </property>
</Properties>
</file>