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2"/>
  </p:notesMasterIdLst>
  <p:sldIdLst>
    <p:sldId id="344" r:id="rId3"/>
    <p:sldId id="356" r:id="rId4"/>
    <p:sldId id="358" r:id="rId5"/>
    <p:sldId id="362" r:id="rId6"/>
    <p:sldId id="363" r:id="rId7"/>
    <p:sldId id="364" r:id="rId8"/>
    <p:sldId id="366" r:id="rId9"/>
    <p:sldId id="351" r:id="rId10"/>
    <p:sldId id="352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m Kalos" initials="JK" lastIdx="1" clrIdx="0">
    <p:extLst>
      <p:ext uri="{19B8F6BF-5375-455C-9EA6-DF929625EA0E}">
        <p15:presenceInfo xmlns:p15="http://schemas.microsoft.com/office/powerpoint/2012/main" userId="88f479c315fdb20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E64F25-D5B8-403C-9ADD-129C139514FA}" v="307" dt="2021-07-19T01:49:17.4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57885" autoAdjust="0"/>
  </p:normalViewPr>
  <p:slideViewPr>
    <p:cSldViewPr snapToGrid="0">
      <p:cViewPr varScale="1">
        <p:scale>
          <a:sx n="66" d="100"/>
          <a:sy n="66" d="100"/>
        </p:scale>
        <p:origin x="231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B9EE5-3A70-4006-A480-5215F4611AA5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4F3332-2E3F-4D60-9274-C17357D68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66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Say, “Today we are going to draw up a review of </a:t>
            </a:r>
            <a:r>
              <a:rPr lang="en-US" dirty="0" err="1"/>
              <a:t>oa</a:t>
            </a:r>
            <a:r>
              <a:rPr lang="en-US" dirty="0"/>
              <a:t>, </a:t>
            </a:r>
            <a:r>
              <a:rPr lang="en-US" dirty="0" err="1"/>
              <a:t>oe</a:t>
            </a:r>
            <a:r>
              <a:rPr lang="en-US" dirty="0"/>
              <a:t>, and ow  sound, our sight words, and a 5 finger retell of the story “I Love to Draw”.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13B794-5A4F-4F47-9EB8-2D6C2FE8DF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3404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“Listen closely as I say each word with the </a:t>
            </a:r>
            <a:r>
              <a:rPr lang="en-US" sz="1800" b="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oa</a:t>
            </a:r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b="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oe</a:t>
            </a:r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, and ow sound in it. After I say the word you repeat it”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</a:t>
            </a:r>
            <a:r>
              <a:rPr lang="en-US" sz="1800" b="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oa</a:t>
            </a:r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and picture of a boat. Say, “</a:t>
            </a:r>
            <a:r>
              <a:rPr lang="en-US" sz="1800" b="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oa</a:t>
            </a:r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” sound as in boat” student repeats </a:t>
            </a:r>
            <a:r>
              <a:rPr lang="en-US" sz="1800" b="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oa</a:t>
            </a:r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as in boat.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</a:t>
            </a:r>
            <a:r>
              <a:rPr lang="en-US" sz="1800" b="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oe</a:t>
            </a:r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and picture of a toe. Say, “</a:t>
            </a:r>
            <a:r>
              <a:rPr lang="en-US" sz="1800" b="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oe</a:t>
            </a:r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” sound as in toe” student repeats </a:t>
            </a:r>
            <a:r>
              <a:rPr lang="en-US" sz="1800" b="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oe</a:t>
            </a:r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as in toe. 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ow and picture of a bow. Say, “ow” sound as in bow” student repeats ow as in bow. </a:t>
            </a:r>
            <a:endParaRPr lang="en-US" sz="6000" b="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13B794-5A4F-4F47-9EB8-2D6C2FE8DF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4679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“Today we are going to find the correct spelling of the picture. We will need to figure out if it has an </a:t>
            </a:r>
            <a:r>
              <a:rPr lang="en-US" sz="1800" b="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oa</a:t>
            </a:r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b="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oe</a:t>
            </a:r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, or ow in it. Are you ready?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picture of a float and the words. Say, “what is this a picture of?” If the student answers incorrectly tell them, it’s a float.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“Which one of these words is the correct spelling of float?”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so that float is circled only if the student spells it correctly.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“Correct, f-l-o-a-t is how you spell float. Let’s try again!”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13B794-5A4F-4F47-9EB8-2D6C2FE8DF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6163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picture of a hoe and the words. Say, “what is this a picture of?” If the student answers incorrectly tell them, it’s a hoe.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“Which one of these words is the correct spelling of hoe?”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so that hoe is circled only if the student spells it correctly.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“Correct, h-o-e is how you spell hoe. Let’s try again!”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13B794-5A4F-4F47-9EB8-2D6C2FE8DF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4987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picture of snow and the words. Say, “what is this a picture of?” If the student answers incorrectly tell them, it’s snow.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“Which one of these words is the correct spelling of snow?”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so that snow is circled only if the student spells it correctly.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“Correct, s-n-o-w is how you spell snow.”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13B794-5A4F-4F47-9EB8-2D6C2FE8DF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051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“Today we are going to review our sight words. When I say the sight word you tell me which color square to click.”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Only click that square if the student is correct. If the student is wrong. Say, “That is not the correct sight word. Let’s try again and repeat the sight word.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Continue until all the squares have disappeared.</a:t>
            </a:r>
            <a:endParaRPr lang="en-US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13B794-5A4F-4F47-9EB8-2D6C2FE8DF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4744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“Today we are going to practice unscrambling our mixed-up sight words. Do you remember our sight words? Let’s review them one more time.”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sight words. Say, “Can you read each sight word to me?” Note: Help the student with any sight words they are still struggling with.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mixed up sight word. Say, “Can you unscramble this mixed-up sight word?”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sight word best. Say, “Correct! The mixed-up word is best.” Click for word to disappear.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mixed up sight word. Say, “Can you unscramble this mixed-up sight word?”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sight word draw. Say, “Correct! The mixed-up word is draw.” Click for word to disappear.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mixed up sight word. Say, “Can you unscramble this mixed-up sight word?”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sight word both. Say, “Correct! The mixed-up word is both.” Click for word to disappear.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mixed up sight word. Say, “Can you unscramble this mixed-up sight word?”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sight word light. Say, “Correct! The mixed-up word is light.” Click for word to disappear.</a:t>
            </a:r>
            <a:endParaRPr lang="en-US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13B794-5A4F-4F47-9EB8-2D6C2FE8DF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5620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and say, “This week you read the story </a:t>
            </a:r>
            <a:r>
              <a:rPr lang="en-US" sz="1800" b="0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 Love to Draw</a:t>
            </a:r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 Using the 5 finger retell strategy, can you tell me about the story.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“Hold up your thumb, tell me the characters.” (boy)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“Hold up your pointer, tell me the setting.” (In a boat on the water)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“Hold up your tall finger, tell me the problem.” (Because he likes to float and draw, he cannot reach the coast)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“Hold up your ring finger, tell me the events.” (He floats on his boat and draws - toads, bows, arrows, crows, snow, shadows, and rainbows)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“Hold up your little finger, tell me the ending/solution.” (He gets a tow and the drawings are his best yet)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“Make a heart with your fingers, do you like to draw? What are some things you like to draw?”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13B794-5A4F-4F47-9EB8-2D6C2FE8DF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3096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13B794-5A4F-4F47-9EB8-2D6C2FE8DF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1536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782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941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161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948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251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185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3204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9953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3521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7193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951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9052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8283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213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089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326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498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226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035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758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884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786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7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5/2012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6" descr="sign_pic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1943" y="6126164"/>
            <a:ext cx="625660" cy="59531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8486471" y="6413699"/>
            <a:ext cx="27859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HOST: MOLLY ENOCKSON </a:t>
            </a:r>
          </a:p>
        </p:txBody>
      </p:sp>
    </p:spTree>
    <p:extLst>
      <p:ext uri="{BB962C8B-B14F-4D97-AF65-F5344CB8AC3E}">
        <p14:creationId xmlns:p14="http://schemas.microsoft.com/office/powerpoint/2010/main" val="2859705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182C6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B7ABE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B7ABE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B7ABE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B7ABE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B7ABE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7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5/2012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6" descr="sign_pic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1943" y="6126166"/>
            <a:ext cx="625660" cy="59531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8486471" y="6413699"/>
            <a:ext cx="278599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HOST: MOLLY ENOCKSON </a:t>
            </a:r>
          </a:p>
        </p:txBody>
      </p:sp>
    </p:spTree>
    <p:extLst>
      <p:ext uri="{BB962C8B-B14F-4D97-AF65-F5344CB8AC3E}">
        <p14:creationId xmlns:p14="http://schemas.microsoft.com/office/powerpoint/2010/main" val="2289591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rgbClr val="182C6F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B7ABE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rgbClr val="3B7ABE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3B7ABE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rgbClr val="3B7ABE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rgbClr val="3B7ABE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sv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D13B7-8E9E-42BB-8F4D-0CCE26455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1219201"/>
            <a:ext cx="7772400" cy="1470025"/>
          </a:xfrm>
        </p:spPr>
        <p:txBody>
          <a:bodyPr>
            <a:norm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60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Words Have Power</a:t>
            </a:r>
            <a:endParaRPr lang="en-US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E881EE-D65D-48D7-8CA4-D12A907544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9800" y="3429000"/>
            <a:ext cx="7533806" cy="1752600"/>
          </a:xfrm>
        </p:spPr>
        <p:txBody>
          <a:bodyPr>
            <a:norm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Drawing Up </a:t>
            </a:r>
            <a:r>
              <a:rPr lang="en-US" sz="4000" b="1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oa</a:t>
            </a:r>
            <a:r>
              <a:rPr lang="en-US" sz="40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b="1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oe</a:t>
            </a:r>
            <a:r>
              <a:rPr lang="en-US" sz="40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, and ow </a:t>
            </a:r>
            <a:endParaRPr lang="en-US" sz="4000" dirty="0">
              <a:latin typeface="Comic Sans MS" panose="030F09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8551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036EE-1E90-4BF1-B5BF-4699F17A5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62930"/>
            <a:ext cx="8229600" cy="1143000"/>
          </a:xfrm>
        </p:spPr>
        <p:txBody>
          <a:bodyPr>
            <a:normAutofit fontScale="90000"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4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Sketching a Review of </a:t>
            </a:r>
            <a:r>
              <a:rPr lang="en-US" sz="4400" b="1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oa</a:t>
            </a:r>
            <a:r>
              <a:rPr lang="en-US" sz="44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400" b="1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oe</a:t>
            </a:r>
            <a:r>
              <a:rPr lang="en-US" sz="44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, and ow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164623-65D4-49BF-81F0-99AF7BE889E2}"/>
              </a:ext>
            </a:extLst>
          </p:cNvPr>
          <p:cNvSpPr txBox="1"/>
          <p:nvPr/>
        </p:nvSpPr>
        <p:spPr>
          <a:xfrm>
            <a:off x="2508737" y="1938697"/>
            <a:ext cx="286043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dirty="0" err="1">
                <a:latin typeface="Comic Sans MS" panose="030F0702030302020204" pitchFamily="66" charset="0"/>
              </a:rPr>
              <a:t>oa</a:t>
            </a:r>
            <a:endParaRPr lang="en-US" sz="20000" dirty="0">
              <a:latin typeface="Comic Sans MS" panose="030F0702030302020204" pitchFamily="66" charset="0"/>
            </a:endParaRPr>
          </a:p>
        </p:txBody>
      </p:sp>
      <p:pic>
        <p:nvPicPr>
          <p:cNvPr id="9" name="Graphic 8" descr="Sailboat with solid fill">
            <a:extLst>
              <a:ext uri="{FF2B5EF4-FFF2-40B4-BE49-F238E27FC236}">
                <a16:creationId xmlns:a16="http://schemas.microsoft.com/office/drawing/2014/main" id="{BDF85472-0FE8-4B3B-92A8-60F1BE9947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424245" y="1405930"/>
            <a:ext cx="4441981" cy="44419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CA7EC3E-FDD3-4A41-BA5C-5920D6F0CED7}"/>
              </a:ext>
            </a:extLst>
          </p:cNvPr>
          <p:cNvSpPr txBox="1"/>
          <p:nvPr/>
        </p:nvSpPr>
        <p:spPr>
          <a:xfrm>
            <a:off x="2256690" y="1938697"/>
            <a:ext cx="336452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dirty="0" err="1">
                <a:latin typeface="Comic Sans MS" panose="030F0702030302020204" pitchFamily="66" charset="0"/>
              </a:rPr>
              <a:t>oe</a:t>
            </a:r>
            <a:endParaRPr lang="en-US" sz="20000" dirty="0"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133634-C1AB-420E-8FFB-74C9593C7C79}"/>
              </a:ext>
            </a:extLst>
          </p:cNvPr>
          <p:cNvSpPr txBox="1"/>
          <p:nvPr/>
        </p:nvSpPr>
        <p:spPr>
          <a:xfrm>
            <a:off x="2256690" y="1955653"/>
            <a:ext cx="336452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dirty="0">
                <a:latin typeface="Comic Sans MS" panose="030F0702030302020204" pitchFamily="66" charset="0"/>
              </a:rPr>
              <a:t>ow</a:t>
            </a:r>
          </a:p>
        </p:txBody>
      </p:sp>
      <p:pic>
        <p:nvPicPr>
          <p:cNvPr id="8" name="Graphic 7" descr="Bow with solid fill">
            <a:extLst>
              <a:ext uri="{FF2B5EF4-FFF2-40B4-BE49-F238E27FC236}">
                <a16:creationId xmlns:a16="http://schemas.microsoft.com/office/drawing/2014/main" id="{055B2277-DBC0-4E02-9AC5-41458C38A3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764409" y="1991661"/>
            <a:ext cx="3761652" cy="3761652"/>
          </a:xfrm>
          <a:prstGeom prst="rect">
            <a:avLst/>
          </a:prstGeom>
        </p:spPr>
      </p:pic>
      <p:grpSp>
        <p:nvGrpSpPr>
          <p:cNvPr id="13" name="Group 12" descr="foot with arrow pointing to the toe">
            <a:extLst>
              <a:ext uri="{FF2B5EF4-FFF2-40B4-BE49-F238E27FC236}">
                <a16:creationId xmlns:a16="http://schemas.microsoft.com/office/drawing/2014/main" id="{DC2E584D-3D83-4C3F-854D-52510F03D296}"/>
              </a:ext>
            </a:extLst>
          </p:cNvPr>
          <p:cNvGrpSpPr/>
          <p:nvPr/>
        </p:nvGrpSpPr>
        <p:grpSpPr>
          <a:xfrm>
            <a:off x="7101731" y="1629336"/>
            <a:ext cx="4104659" cy="3822734"/>
            <a:chOff x="13335216" y="501267"/>
            <a:chExt cx="3621387" cy="3212123"/>
          </a:xfrm>
        </p:grpSpPr>
        <p:pic>
          <p:nvPicPr>
            <p:cNvPr id="12" name="Graphic 11" descr="Foot outline">
              <a:extLst>
                <a:ext uri="{FF2B5EF4-FFF2-40B4-BE49-F238E27FC236}">
                  <a16:creationId xmlns:a16="http://schemas.microsoft.com/office/drawing/2014/main" id="{55D1A452-2784-4442-BD7F-AC41F1B4B0F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13335216" y="501267"/>
              <a:ext cx="3212123" cy="3212123"/>
            </a:xfrm>
            <a:prstGeom prst="rect">
              <a:avLst/>
            </a:prstGeom>
          </p:spPr>
        </p:pic>
        <p:sp>
          <p:nvSpPr>
            <p:cNvPr id="11" name="Arrow: Down 10">
              <a:extLst>
                <a:ext uri="{FF2B5EF4-FFF2-40B4-BE49-F238E27FC236}">
                  <a16:creationId xmlns:a16="http://schemas.microsoft.com/office/drawing/2014/main" id="{6A68F321-94F8-45BE-B438-2E9B04E2E82A}"/>
                </a:ext>
              </a:extLst>
            </p:cNvPr>
            <p:cNvSpPr/>
            <p:nvPr/>
          </p:nvSpPr>
          <p:spPr>
            <a:xfrm rot="2468752">
              <a:off x="16621297" y="1426410"/>
              <a:ext cx="335306" cy="1629842"/>
            </a:xfrm>
            <a:prstGeom prst="downArrow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0974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0" grpId="0"/>
      <p:bldP spid="10" grpId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036EE-1E90-4BF1-B5BF-4699F17A5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44598"/>
            <a:ext cx="8229600" cy="1143000"/>
          </a:xfrm>
        </p:spPr>
        <p:txBody>
          <a:bodyPr>
            <a:normAutofit fontScale="90000"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4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Creating </a:t>
            </a:r>
            <a:r>
              <a:rPr lang="en-US" sz="4400" b="1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oa</a:t>
            </a:r>
            <a:r>
              <a:rPr lang="en-US" sz="44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400" b="1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oe</a:t>
            </a:r>
            <a:r>
              <a:rPr lang="en-US" sz="44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, and ow Practice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BA9ADF4-8DAE-401E-861D-2A953D8B08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1139" y="1786453"/>
            <a:ext cx="4473137" cy="38245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05A53A3-BA60-4148-AE25-F0068DF9DE54}"/>
              </a:ext>
            </a:extLst>
          </p:cNvPr>
          <p:cNvSpPr txBox="1"/>
          <p:nvPr/>
        </p:nvSpPr>
        <p:spPr>
          <a:xfrm>
            <a:off x="7151076" y="1387598"/>
            <a:ext cx="41030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Comic Sans MS" panose="030F0702030302020204" pitchFamily="66" charset="0"/>
              </a:rPr>
              <a:t>float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5FC69D-8FCD-4E21-8A6E-F5FF01CD45C9}"/>
              </a:ext>
            </a:extLst>
          </p:cNvPr>
          <p:cNvSpPr txBox="1"/>
          <p:nvPr/>
        </p:nvSpPr>
        <p:spPr>
          <a:xfrm>
            <a:off x="7151076" y="2840504"/>
            <a:ext cx="44731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latin typeface="Comic Sans MS" panose="030F0702030302020204" pitchFamily="66" charset="0"/>
              </a:rPr>
              <a:t>flowt</a:t>
            </a:r>
            <a:endParaRPr lang="en-US" sz="7200" dirty="0">
              <a:latin typeface="Comic Sans MS" panose="030F0702030302020204" pitchFamily="66" charset="0"/>
            </a:endParaRPr>
          </a:p>
        </p:txBody>
      </p:sp>
      <p:sp>
        <p:nvSpPr>
          <p:cNvPr id="11" name="Oval 10" descr="circle">
            <a:extLst>
              <a:ext uri="{FF2B5EF4-FFF2-40B4-BE49-F238E27FC236}">
                <a16:creationId xmlns:a16="http://schemas.microsoft.com/office/drawing/2014/main" id="{4543BE68-089D-4054-B687-9726EA3CCCD9}"/>
              </a:ext>
            </a:extLst>
          </p:cNvPr>
          <p:cNvSpPr/>
          <p:nvPr/>
        </p:nvSpPr>
        <p:spPr>
          <a:xfrm>
            <a:off x="7127630" y="915856"/>
            <a:ext cx="2555631" cy="2143812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56A2D4-6507-4942-94CD-B535A7D4CD50}"/>
              </a:ext>
            </a:extLst>
          </p:cNvPr>
          <p:cNvSpPr txBox="1"/>
          <p:nvPr/>
        </p:nvSpPr>
        <p:spPr>
          <a:xfrm>
            <a:off x="7310121" y="4469590"/>
            <a:ext cx="39440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latin typeface="Comic Sans MS" panose="030F0702030302020204" pitchFamily="66" charset="0"/>
              </a:rPr>
              <a:t>floet</a:t>
            </a:r>
            <a:endParaRPr lang="en-US" sz="72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364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036EE-1E90-4BF1-B5BF-4699F17A5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44598"/>
            <a:ext cx="8229600" cy="1143000"/>
          </a:xfrm>
        </p:spPr>
        <p:txBody>
          <a:bodyPr>
            <a:normAutofit fontScale="90000"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4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Animating </a:t>
            </a:r>
            <a:r>
              <a:rPr lang="en-US" sz="4400" b="1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oa</a:t>
            </a:r>
            <a:r>
              <a:rPr lang="en-US" sz="44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400" b="1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oe</a:t>
            </a:r>
            <a:r>
              <a:rPr lang="en-US" sz="44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, and ow Practice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BA9ADF4-8DAE-401E-861D-2A953D8B08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9101" y="1981901"/>
            <a:ext cx="4465822" cy="36880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05A53A3-BA60-4148-AE25-F0068DF9DE54}"/>
              </a:ext>
            </a:extLst>
          </p:cNvPr>
          <p:cNvSpPr txBox="1"/>
          <p:nvPr/>
        </p:nvSpPr>
        <p:spPr>
          <a:xfrm>
            <a:off x="7151076" y="1387598"/>
            <a:ext cx="41030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latin typeface="Comic Sans MS" panose="030F0702030302020204" pitchFamily="66" charset="0"/>
              </a:rPr>
              <a:t>hoa</a:t>
            </a:r>
            <a:endParaRPr lang="en-US" sz="7200" dirty="0"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5FC69D-8FCD-4E21-8A6E-F5FF01CD45C9}"/>
              </a:ext>
            </a:extLst>
          </p:cNvPr>
          <p:cNvSpPr txBox="1"/>
          <p:nvPr/>
        </p:nvSpPr>
        <p:spPr>
          <a:xfrm>
            <a:off x="7151076" y="2840504"/>
            <a:ext cx="44731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Comic Sans MS" panose="030F0702030302020204" pitchFamily="66" charset="0"/>
              </a:rPr>
              <a:t>how</a:t>
            </a:r>
          </a:p>
        </p:txBody>
      </p:sp>
      <p:sp>
        <p:nvSpPr>
          <p:cNvPr id="11" name="Oval 10" descr="circle">
            <a:extLst>
              <a:ext uri="{FF2B5EF4-FFF2-40B4-BE49-F238E27FC236}">
                <a16:creationId xmlns:a16="http://schemas.microsoft.com/office/drawing/2014/main" id="{4543BE68-089D-4054-B687-9726EA3CCCD9}"/>
              </a:ext>
            </a:extLst>
          </p:cNvPr>
          <p:cNvSpPr/>
          <p:nvPr/>
        </p:nvSpPr>
        <p:spPr>
          <a:xfrm>
            <a:off x="6850380" y="4040833"/>
            <a:ext cx="2555631" cy="2143812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56A2D4-6507-4942-94CD-B535A7D4CD50}"/>
              </a:ext>
            </a:extLst>
          </p:cNvPr>
          <p:cNvSpPr txBox="1"/>
          <p:nvPr/>
        </p:nvSpPr>
        <p:spPr>
          <a:xfrm>
            <a:off x="7310121" y="4469590"/>
            <a:ext cx="39440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Comic Sans MS" panose="030F0702030302020204" pitchFamily="66" charset="0"/>
              </a:rPr>
              <a:t>hoe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004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036EE-1E90-4BF1-B5BF-4699F17A5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44598"/>
            <a:ext cx="8229600" cy="1143000"/>
          </a:xfrm>
        </p:spPr>
        <p:txBody>
          <a:bodyPr>
            <a:normAutofit fontScale="90000"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4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Designing </a:t>
            </a:r>
            <a:r>
              <a:rPr lang="en-US" sz="4400" b="1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oa</a:t>
            </a:r>
            <a:r>
              <a:rPr lang="en-US" sz="44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400" b="1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oe</a:t>
            </a:r>
            <a:r>
              <a:rPr lang="en-US" sz="44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, and ow Practice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BA9ADF4-8DAE-401E-861D-2A953D8B08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5870" y="1460305"/>
            <a:ext cx="4383674" cy="44768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05A53A3-BA60-4148-AE25-F0068DF9DE54}"/>
              </a:ext>
            </a:extLst>
          </p:cNvPr>
          <p:cNvSpPr txBox="1"/>
          <p:nvPr/>
        </p:nvSpPr>
        <p:spPr>
          <a:xfrm>
            <a:off x="7151076" y="1387598"/>
            <a:ext cx="41030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latin typeface="Comic Sans MS" panose="030F0702030302020204" pitchFamily="66" charset="0"/>
              </a:rPr>
              <a:t>snoa</a:t>
            </a:r>
            <a:endParaRPr lang="en-US" sz="7200" dirty="0">
              <a:latin typeface="Comic Sans MS" panose="030F0702030302020204" pitchFamily="66" charset="0"/>
            </a:endParaRPr>
          </a:p>
        </p:txBody>
      </p:sp>
      <p:sp>
        <p:nvSpPr>
          <p:cNvPr id="10" name="TextBox 9" descr="circle">
            <a:extLst>
              <a:ext uri="{FF2B5EF4-FFF2-40B4-BE49-F238E27FC236}">
                <a16:creationId xmlns:a16="http://schemas.microsoft.com/office/drawing/2014/main" id="{8C5FC69D-8FCD-4E21-8A6E-F5FF01CD45C9}"/>
              </a:ext>
            </a:extLst>
          </p:cNvPr>
          <p:cNvSpPr txBox="1"/>
          <p:nvPr/>
        </p:nvSpPr>
        <p:spPr>
          <a:xfrm>
            <a:off x="7151076" y="2840504"/>
            <a:ext cx="44731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Comic Sans MS" panose="030F0702030302020204" pitchFamily="66" charset="0"/>
              </a:rPr>
              <a:t>snow</a:t>
            </a:r>
          </a:p>
        </p:txBody>
      </p:sp>
      <p:sp>
        <p:nvSpPr>
          <p:cNvPr id="11" name="Oval 10" descr="circle">
            <a:extLst>
              <a:ext uri="{FF2B5EF4-FFF2-40B4-BE49-F238E27FC236}">
                <a16:creationId xmlns:a16="http://schemas.microsoft.com/office/drawing/2014/main" id="{4543BE68-089D-4054-B687-9726EA3CCCD9}"/>
              </a:ext>
            </a:extLst>
          </p:cNvPr>
          <p:cNvSpPr/>
          <p:nvPr/>
        </p:nvSpPr>
        <p:spPr>
          <a:xfrm>
            <a:off x="7151076" y="2485714"/>
            <a:ext cx="2555631" cy="2143812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56A2D4-6507-4942-94CD-B535A7D4CD50}"/>
              </a:ext>
            </a:extLst>
          </p:cNvPr>
          <p:cNvSpPr txBox="1"/>
          <p:nvPr/>
        </p:nvSpPr>
        <p:spPr>
          <a:xfrm>
            <a:off x="7310121" y="4469590"/>
            <a:ext cx="39440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latin typeface="Comic Sans MS" panose="030F0702030302020204" pitchFamily="66" charset="0"/>
              </a:rPr>
              <a:t>snoe</a:t>
            </a:r>
            <a:endParaRPr lang="en-US" sz="72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344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7422A-FCCC-40F1-BD07-5E6CFA1F5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36093"/>
            <a:ext cx="8229600" cy="953271"/>
          </a:xfrm>
        </p:spPr>
        <p:txBody>
          <a:bodyPr>
            <a:normAutofit fontScale="90000"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4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Scribbling Sight Word Review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7E0F427-0FC3-4828-B1A6-447C24E31093}"/>
              </a:ext>
            </a:extLst>
          </p:cNvPr>
          <p:cNvSpPr txBox="1"/>
          <p:nvPr/>
        </p:nvSpPr>
        <p:spPr>
          <a:xfrm>
            <a:off x="3181350" y="1792460"/>
            <a:ext cx="2286000" cy="2286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r>
              <a:rPr lang="en-US" sz="5400" b="1" dirty="0">
                <a:solidFill>
                  <a:prstClr val="black"/>
                </a:solidFill>
                <a:latin typeface="Comic Sans MS" panose="030F0702030302020204" pitchFamily="66" charset="0"/>
              </a:rPr>
              <a:t>best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86E77BB-1721-43E7-80B2-1F956C981908}"/>
              </a:ext>
            </a:extLst>
          </p:cNvPr>
          <p:cNvSpPr txBox="1"/>
          <p:nvPr/>
        </p:nvSpPr>
        <p:spPr>
          <a:xfrm>
            <a:off x="6502977" y="1792460"/>
            <a:ext cx="2286000" cy="2286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r>
              <a:rPr lang="en-US" sz="4800" b="1" dirty="0">
                <a:solidFill>
                  <a:prstClr val="black"/>
                </a:solidFill>
                <a:latin typeface="Comic Sans MS" panose="030F0702030302020204" pitchFamily="66" charset="0"/>
              </a:rPr>
              <a:t>draw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5F276A4-B0F1-44EC-A2CF-586FEDE63629}"/>
              </a:ext>
            </a:extLst>
          </p:cNvPr>
          <p:cNvSpPr txBox="1"/>
          <p:nvPr/>
        </p:nvSpPr>
        <p:spPr>
          <a:xfrm>
            <a:off x="3181350" y="4297362"/>
            <a:ext cx="2286000" cy="2286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r>
              <a:rPr lang="en-US" sz="5400" b="1" dirty="0">
                <a:solidFill>
                  <a:prstClr val="black"/>
                </a:solidFill>
                <a:latin typeface="Comic Sans MS" panose="030F0702030302020204" pitchFamily="66" charset="0"/>
              </a:rPr>
              <a:t>both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6852028-A52F-43F8-9A21-DA9F45718DF0}"/>
              </a:ext>
            </a:extLst>
          </p:cNvPr>
          <p:cNvSpPr txBox="1"/>
          <p:nvPr/>
        </p:nvSpPr>
        <p:spPr>
          <a:xfrm>
            <a:off x="6502977" y="4297362"/>
            <a:ext cx="2286000" cy="2286000"/>
          </a:xfrm>
          <a:prstGeom prst="rect">
            <a:avLst/>
          </a:prstGeom>
          <a:solidFill>
            <a:srgbClr val="9E5ECE"/>
          </a:solidFill>
          <a:ln>
            <a:solidFill>
              <a:schemeClr val="tx1"/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r>
              <a:rPr lang="en-US" sz="5400" b="1" dirty="0">
                <a:solidFill>
                  <a:prstClr val="black"/>
                </a:solidFill>
                <a:latin typeface="Comic Sans MS" panose="030F0702030302020204" pitchFamily="66" charset="0"/>
              </a:rPr>
              <a:t>light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693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6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7422A-FCCC-40F1-BD07-5E6CFA1F5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276628"/>
            <a:ext cx="8229600" cy="857250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5400" b="1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Mixed-up </a:t>
            </a:r>
            <a:r>
              <a:rPr lang="en-US" sz="5400" b="1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Sight Word Practice</a:t>
            </a:r>
            <a:br>
              <a:rPr lang="en-US" sz="49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dirty="0">
                <a:latin typeface="Comic Sans MS" panose="030F0702030302020204" pitchFamily="66" charset="0"/>
              </a:rPr>
            </a:b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4ABEE5-A0C4-4787-B264-7C171C26C722}"/>
              </a:ext>
            </a:extLst>
          </p:cNvPr>
          <p:cNvSpPr txBox="1"/>
          <p:nvPr/>
        </p:nvSpPr>
        <p:spPr>
          <a:xfrm>
            <a:off x="3377890" y="2568589"/>
            <a:ext cx="27181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7200" dirty="0">
                <a:solidFill>
                  <a:prstClr val="black"/>
                </a:solidFill>
                <a:latin typeface="Comic Sans MS" panose="030F0702030302020204" pitchFamily="66" charset="0"/>
              </a:rPr>
              <a:t>best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A12F86-56F3-4846-994C-5117A2B77573}"/>
              </a:ext>
            </a:extLst>
          </p:cNvPr>
          <p:cNvSpPr txBox="1"/>
          <p:nvPr/>
        </p:nvSpPr>
        <p:spPr>
          <a:xfrm>
            <a:off x="2899287" y="4381043"/>
            <a:ext cx="29912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7200" dirty="0">
                <a:solidFill>
                  <a:prstClr val="black"/>
                </a:solidFill>
                <a:latin typeface="Comic Sans MS" panose="030F0702030302020204" pitchFamily="66" charset="0"/>
              </a:rPr>
              <a:t>draw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CF860A-BB47-44A1-9902-8BB70E73F886}"/>
              </a:ext>
            </a:extLst>
          </p:cNvPr>
          <p:cNvSpPr txBox="1"/>
          <p:nvPr/>
        </p:nvSpPr>
        <p:spPr>
          <a:xfrm>
            <a:off x="6606169" y="2657296"/>
            <a:ext cx="27181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7200" dirty="0">
                <a:solidFill>
                  <a:prstClr val="black"/>
                </a:solidFill>
                <a:latin typeface="Comic Sans MS" panose="030F0702030302020204" pitchFamily="66" charset="0"/>
              </a:rPr>
              <a:t>both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331DF0-6DDA-408C-8966-86945FDE3540}"/>
              </a:ext>
            </a:extLst>
          </p:cNvPr>
          <p:cNvSpPr txBox="1"/>
          <p:nvPr/>
        </p:nvSpPr>
        <p:spPr>
          <a:xfrm>
            <a:off x="7018741" y="4381044"/>
            <a:ext cx="27181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7200" dirty="0">
                <a:solidFill>
                  <a:prstClr val="black"/>
                </a:solidFill>
                <a:latin typeface="Comic Sans MS" panose="030F0702030302020204" pitchFamily="66" charset="0"/>
              </a:rPr>
              <a:t>light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F8F8A3-9013-4E88-9FDE-77020651519B}"/>
              </a:ext>
            </a:extLst>
          </p:cNvPr>
          <p:cNvSpPr txBox="1"/>
          <p:nvPr/>
        </p:nvSpPr>
        <p:spPr>
          <a:xfrm>
            <a:off x="3823333" y="2529868"/>
            <a:ext cx="736745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5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tseb</a:t>
            </a:r>
            <a:endParaRPr lang="en-US" sz="150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CE11AC-3C9D-481D-81B7-FD9045296349}"/>
              </a:ext>
            </a:extLst>
          </p:cNvPr>
          <p:cNvSpPr txBox="1"/>
          <p:nvPr/>
        </p:nvSpPr>
        <p:spPr>
          <a:xfrm>
            <a:off x="3981669" y="2529868"/>
            <a:ext cx="736745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5000" dirty="0">
                <a:solidFill>
                  <a:prstClr val="black"/>
                </a:solidFill>
                <a:latin typeface="Comic Sans MS" panose="030F0702030302020204" pitchFamily="66" charset="0"/>
              </a:rPr>
              <a:t>best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CCE56D-779E-40D9-BB19-96AAF08DF44F}"/>
              </a:ext>
            </a:extLst>
          </p:cNvPr>
          <p:cNvSpPr txBox="1"/>
          <p:nvPr/>
        </p:nvSpPr>
        <p:spPr>
          <a:xfrm>
            <a:off x="3568113" y="2476956"/>
            <a:ext cx="460604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5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rwda</a:t>
            </a:r>
            <a:endParaRPr lang="en-US" sz="150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B82A2B-A508-414B-BC23-5E61A9E65332}"/>
              </a:ext>
            </a:extLst>
          </p:cNvPr>
          <p:cNvSpPr txBox="1"/>
          <p:nvPr/>
        </p:nvSpPr>
        <p:spPr>
          <a:xfrm>
            <a:off x="3382838" y="2529868"/>
            <a:ext cx="44979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5000" dirty="0">
                <a:solidFill>
                  <a:prstClr val="black"/>
                </a:solidFill>
                <a:latin typeface="Comic Sans MS" panose="030F0702030302020204" pitchFamily="66" charset="0"/>
              </a:rPr>
              <a:t>draw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0C16E9-CB86-42AC-9308-534991E2C615}"/>
              </a:ext>
            </a:extLst>
          </p:cNvPr>
          <p:cNvSpPr txBox="1"/>
          <p:nvPr/>
        </p:nvSpPr>
        <p:spPr>
          <a:xfrm>
            <a:off x="3518011" y="2323466"/>
            <a:ext cx="495361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5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htbo</a:t>
            </a:r>
            <a:endParaRPr lang="en-US" sz="150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14AD72-F73D-4389-9DCD-319AA999210A}"/>
              </a:ext>
            </a:extLst>
          </p:cNvPr>
          <p:cNvSpPr txBox="1"/>
          <p:nvPr/>
        </p:nvSpPr>
        <p:spPr>
          <a:xfrm>
            <a:off x="3753388" y="2503412"/>
            <a:ext cx="460604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5000" dirty="0">
                <a:solidFill>
                  <a:prstClr val="black"/>
                </a:solidFill>
                <a:latin typeface="Comic Sans MS" panose="030F0702030302020204" pitchFamily="66" charset="0"/>
              </a:rPr>
              <a:t>both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F9A88D-5610-40C5-8ABD-6CF0C5BC466C}"/>
              </a:ext>
            </a:extLst>
          </p:cNvPr>
          <p:cNvSpPr txBox="1"/>
          <p:nvPr/>
        </p:nvSpPr>
        <p:spPr>
          <a:xfrm>
            <a:off x="3436523" y="2281581"/>
            <a:ext cx="486922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5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iglht</a:t>
            </a:r>
            <a:endParaRPr lang="en-US" sz="150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4E4A7C-A186-464B-9FD5-F39A3AD64CA2}"/>
              </a:ext>
            </a:extLst>
          </p:cNvPr>
          <p:cNvSpPr txBox="1"/>
          <p:nvPr/>
        </p:nvSpPr>
        <p:spPr>
          <a:xfrm>
            <a:off x="3464324" y="2413537"/>
            <a:ext cx="460604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5000" dirty="0">
                <a:solidFill>
                  <a:prstClr val="black"/>
                </a:solidFill>
                <a:latin typeface="Comic Sans MS" panose="030F0702030302020204" pitchFamily="66" charset="0"/>
              </a:rPr>
              <a:t>light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539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6" grpId="0"/>
      <p:bldP spid="6" grpId="1"/>
      <p:bldP spid="7" grpId="0"/>
      <p:bldP spid="7" grpId="1"/>
      <p:bldP spid="4" grpId="0"/>
      <p:bldP spid="4" grpId="1"/>
      <p:bldP spid="8" grpId="0"/>
      <p:bldP spid="8" grpId="1"/>
      <p:bldP spid="9" grpId="0"/>
      <p:bldP spid="9" grpId="1"/>
      <p:bldP spid="10" grpId="0"/>
      <p:bldP spid="10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7422A-FCCC-40F1-BD07-5E6CFA1F5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5 Finger Retell</a:t>
            </a:r>
            <a:br>
              <a:rPr lang="en-US" dirty="0">
                <a:latin typeface="Comic Sans MS" panose="030F0702030302020204" pitchFamily="66" charset="0"/>
              </a:rPr>
            </a:b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C7BF24E-9B33-4F42-AD55-E9AD567D74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51716" y="1801304"/>
            <a:ext cx="3861803" cy="38618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E0A99A8-58BE-4AB8-8603-2FDF6F725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40235" y="1736941"/>
            <a:ext cx="3866206" cy="418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188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D13B7-8E9E-42BB-8F4D-0CCE264550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latin typeface="Comic Sans MS" panose="030F0902030302020204" pitchFamily="66" charset="0"/>
              </a:rPr>
              <a:t>Q &amp; 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E881EE-D65D-48D7-8CA4-D12A907544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Comic Sans MS" panose="030F0902030302020204" pitchFamily="66" charset="0"/>
              </a:rPr>
              <a:t>Any Questions?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77815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Accelerate Ed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111E5C"/>
      </a:accent1>
      <a:accent2>
        <a:srgbClr val="8AC7CE"/>
      </a:accent2>
      <a:accent3>
        <a:srgbClr val="4A2E16"/>
      </a:accent3>
      <a:accent4>
        <a:srgbClr val="39639D"/>
      </a:accent4>
      <a:accent5>
        <a:srgbClr val="C8BBAE"/>
      </a:accent5>
      <a:accent6>
        <a:srgbClr val="72BBBF"/>
      </a:accent6>
      <a:hlink>
        <a:srgbClr val="1BB752"/>
      </a:hlink>
      <a:folHlink>
        <a:srgbClr val="B5A99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Accelerate Ed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111E5C"/>
      </a:accent1>
      <a:accent2>
        <a:srgbClr val="8AC7CE"/>
      </a:accent2>
      <a:accent3>
        <a:srgbClr val="4A2E16"/>
      </a:accent3>
      <a:accent4>
        <a:srgbClr val="39639D"/>
      </a:accent4>
      <a:accent5>
        <a:srgbClr val="C8BBAE"/>
      </a:accent5>
      <a:accent6>
        <a:srgbClr val="72BBBF"/>
      </a:accent6>
      <a:hlink>
        <a:srgbClr val="1BB752"/>
      </a:hlink>
      <a:folHlink>
        <a:srgbClr val="B5A99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1018</Words>
  <Application>Microsoft Office PowerPoint</Application>
  <PresentationFormat>Widescreen</PresentationFormat>
  <Paragraphs>116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Comic Sans MS</vt:lpstr>
      <vt:lpstr>1_Office Theme</vt:lpstr>
      <vt:lpstr>2_Office Theme</vt:lpstr>
      <vt:lpstr>Words Have Power</vt:lpstr>
      <vt:lpstr>Sketching a Review of oa, oe, and ow</vt:lpstr>
      <vt:lpstr>Creating oa, oe, and ow Practice</vt:lpstr>
      <vt:lpstr>Animating oa, oe, and ow Practice</vt:lpstr>
      <vt:lpstr>Designing oa, oe, and ow Practice</vt:lpstr>
      <vt:lpstr>Scribbling Sight Word Review</vt:lpstr>
      <vt:lpstr>Mixed-up Sight Word Practice  </vt:lpstr>
      <vt:lpstr>5 Finger Retell </vt:lpstr>
      <vt:lpstr>Q &amp;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Sharpen your Word Skills</dc:title>
  <dc:creator>Amy Perlmutter</dc:creator>
  <cp:lastModifiedBy>Shawn Mahoney</cp:lastModifiedBy>
  <cp:revision>11</cp:revision>
  <dcterms:created xsi:type="dcterms:W3CDTF">2021-07-02T00:06:48Z</dcterms:created>
  <dcterms:modified xsi:type="dcterms:W3CDTF">2021-08-10T14:50:02Z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22B2B796-1FA1-4CD0-BC0A-10C015E2D64C</vt:lpwstr>
  </property>
  <property fmtid="{D5CDD505-2E9C-101B-9397-08002B2CF9AE}" pid="3" name="ArticulatePath">
    <vt:lpwstr>ELA 1_Module 23_AP</vt:lpwstr>
  </property>
</Properties>
</file>