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344" r:id="rId2"/>
    <p:sldId id="364" r:id="rId3"/>
    <p:sldId id="354" r:id="rId4"/>
    <p:sldId id="365" r:id="rId5"/>
    <p:sldId id="367" r:id="rId6"/>
    <p:sldId id="366" r:id="rId7"/>
    <p:sldId id="349" r:id="rId8"/>
    <p:sldId id="368" r:id="rId9"/>
    <p:sldId id="351" r:id="rId10"/>
    <p:sldId id="352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627"/>
    <a:srgbClr val="EAA0FE"/>
    <a:srgbClr val="FF99CC"/>
    <a:srgbClr val="283B80"/>
    <a:srgbClr val="3B7ABE"/>
    <a:srgbClr val="E94909"/>
    <a:srgbClr val="9D6D54"/>
    <a:srgbClr val="182C6F"/>
    <a:srgbClr val="D60093"/>
    <a:srgbClr val="FCF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C58814-ADF7-4246-AE3E-E29477D1FE6D}" v="212" dt="2021-07-19T00:04:46.4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06" autoAdjust="0"/>
    <p:restoredTop sz="53989" autoAdjust="0"/>
  </p:normalViewPr>
  <p:slideViewPr>
    <p:cSldViewPr snapToGrid="0" snapToObjects="1">
      <p:cViewPr varScale="1">
        <p:scale>
          <a:sx n="61" d="100"/>
          <a:sy n="61" d="100"/>
        </p:scale>
        <p:origin x="3192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A8D203-957B-4E0D-BFEF-AC11BFDF7A2F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13B794-5A4F-4F47-9EB8-2D6C2FE8D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666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Say, “Today we are going to become a word wizard and review the </a:t>
            </a:r>
            <a:r>
              <a:rPr lang="en-US" dirty="0" err="1"/>
              <a:t>ey</a:t>
            </a:r>
            <a:r>
              <a:rPr lang="en-US" dirty="0"/>
              <a:t> and y sounds, sight words, and a 5 finger retell of the story “Study Daisy, Study”.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4047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5367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“Listen closely as I say each word with the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ey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or y in it. After I say the word you repeat it”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ey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and picture of a monkey. Say, “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ey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” sound as in monkey” student repeats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ey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as in monkey.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y and picture of a puppy. Say, “y” sound as in puppy” student repeats y as in puppy. 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13B794-5A4F-4F47-9EB8-2D6C2FE8DF1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45381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picture of the turkey and the word with missing letters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ey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“Look at the picture. What is this a picture of? Yes, it’s a turkey. </a:t>
            </a:r>
          </a:p>
          <a:p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Do you need to add a y or an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ey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to the end of turkey? Correct, you add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ey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.” Click on the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ey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for it to disappear and appear in the box.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0800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picture of the storybook and the word with missing letter y.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“Look at the picture. What is this a picture of? Yes, it’s a story. </a:t>
            </a:r>
          </a:p>
          <a:p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Do you need to add a y or an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ey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to the end of story? Correct, you add y.” Click on the y for it to disappear and appear in the box.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3780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picture of the sun and the word with missing letter y.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“Look at the picture. What is this a picture of? Yes, it’s sunny. </a:t>
            </a:r>
          </a:p>
          <a:p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Do you need to add a y or an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ey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to the end of sunny? Correct, you add y.” Click on the y for it to disappear and appear in the box.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252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picture of money and the word with missing letters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ey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“Look at the picture. What is this a picture of? Yes, it’s money. </a:t>
            </a:r>
          </a:p>
          <a:p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Do you need to add a y or an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ey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to the end of money? Correct, you add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ey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.” Click on the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ey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for it to disappear and appear in the box.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7055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“I’ll say the sight word and you repeat it after me.”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sight word. Say, “many” Student repeats many.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sight word. Say, “very” Student repeats very.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sight word. Say, “made” Student repeats made.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sight word. Say, “use” Student repeats use.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7443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“We are going to play sight word memory. You will tell me a color to click on and then choose another color. If they are a match, then move onto two new boxes. If they are not the same flip them back over so you can try again. Try to remember where they were so you can a match the words the next time!”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Allow the student to continue until all the sight words are matched.</a:t>
            </a:r>
            <a:r>
              <a:rPr lang="en-US" sz="18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13B794-5A4F-4F47-9EB8-2D6C2FE8DF1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12014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, “Look at the 5 finger retell chart. Use the chart to help you retell the story </a:t>
            </a:r>
            <a:r>
              <a:rPr lang="en-US" sz="1800" b="0" u="sng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Study Daisy, Study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.”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thumb, tell me the characters.” (Daisy and her friends)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pointer, tell me the setting.” (Outside)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tall finger, tell me the problem.”  (Daisy has a tricky test to study for.)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ring finger, tell me the events.” (Daisy’s mom keeps making Daisy study for the test but Daisy keeps forgetting and starts playing with her friends.)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little finger, tell me the ending/solution.” (Daisy’s friends help her study for the test.)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“Make a heart with your fingers, have you ever had a tricky test to study for? Who helped you study?” (Answers will vary)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0962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619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024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245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138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158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635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600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458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805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281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092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7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5/2012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7" name="Picture 6" descr="sign_pic.jp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8957" y="6126163"/>
            <a:ext cx="469245" cy="59531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6364853" y="6413698"/>
            <a:ext cx="208949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HOST: MOLLY ENOCKSON </a:t>
            </a:r>
          </a:p>
        </p:txBody>
      </p:sp>
    </p:spTree>
    <p:extLst>
      <p:ext uri="{BB962C8B-B14F-4D97-AF65-F5344CB8AC3E}">
        <p14:creationId xmlns:p14="http://schemas.microsoft.com/office/powerpoint/2010/main" val="1540261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182C6F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3B7ABE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3B7ABE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3B7ABE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3B7ABE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3B7ABE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6.sv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5.png"/><Relationship Id="rId4" Type="http://schemas.openxmlformats.org/officeDocument/2006/relationships/image" Target="../media/image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D13B7-8E9E-42BB-8F4D-0CCE264550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0446" y="1829660"/>
            <a:ext cx="8543108" cy="1470025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60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Library of Learning </a:t>
            </a:r>
            <a:br>
              <a:rPr lang="en-US" sz="6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4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E881EE-D65D-48D7-8CA4-D12A907544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037705"/>
            <a:ext cx="6400800" cy="1752600"/>
          </a:xfrm>
        </p:spPr>
        <p:txBody>
          <a:bodyPr>
            <a:normAutofit/>
          </a:bodyPr>
          <a:lstStyle/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0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Become a Word Wizard</a:t>
            </a:r>
            <a:endParaRPr lang="en-US" sz="4000" dirty="0">
              <a:latin typeface="Comic Sans MS" panose="030F09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85512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D13B7-8E9E-42BB-8F4D-0CCE264550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latin typeface="Comic Sans MS" panose="030F0902030302020204" pitchFamily="66" charset="0"/>
              </a:rPr>
              <a:t>Q &amp; 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E881EE-D65D-48D7-8CA4-D12A90754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Comic Sans MS" panose="030F0902030302020204" pitchFamily="66" charset="0"/>
              </a:rPr>
              <a:t>Any Questions?</a:t>
            </a:r>
          </a:p>
        </p:txBody>
      </p:sp>
    </p:spTree>
    <p:extLst>
      <p:ext uri="{BB962C8B-B14F-4D97-AF65-F5344CB8AC3E}">
        <p14:creationId xmlns:p14="http://schemas.microsoft.com/office/powerpoint/2010/main" val="3717781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717C2-5DBC-4E59-8BB3-763F8AC63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10123"/>
            <a:ext cx="8229600" cy="1143000"/>
          </a:xfrm>
        </p:spPr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5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Word Study </a:t>
            </a:r>
            <a:r>
              <a:rPr lang="en-US" sz="5400" b="1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ey</a:t>
            </a:r>
            <a:r>
              <a:rPr lang="en-US" sz="5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and y</a:t>
            </a:r>
            <a:endParaRPr lang="en-US" sz="5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18AA47E-374A-4A2A-A6C8-EDA9A1213690}"/>
              </a:ext>
            </a:extLst>
          </p:cNvPr>
          <p:cNvSpPr txBox="1"/>
          <p:nvPr/>
        </p:nvSpPr>
        <p:spPr>
          <a:xfrm>
            <a:off x="1152218" y="1691071"/>
            <a:ext cx="322266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0" dirty="0" err="1">
                <a:solidFill>
                  <a:prstClr val="black"/>
                </a:solidFill>
                <a:latin typeface="Comic Sans MS" panose="030F0702030302020204" pitchFamily="66" charset="0"/>
              </a:rPr>
              <a:t>ey</a:t>
            </a:r>
            <a:endParaRPr kumimoji="0" lang="en-US" sz="20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92014FF-3472-43FC-A31E-6871E6BB5312}"/>
              </a:ext>
            </a:extLst>
          </p:cNvPr>
          <p:cNvSpPr txBox="1"/>
          <p:nvPr/>
        </p:nvSpPr>
        <p:spPr>
          <a:xfrm>
            <a:off x="2009714" y="1638847"/>
            <a:ext cx="341535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0" dirty="0">
                <a:solidFill>
                  <a:prstClr val="black"/>
                </a:solidFill>
                <a:latin typeface="Comic Sans MS" panose="030F0702030302020204" pitchFamily="66" charset="0"/>
              </a:rPr>
              <a:t>y</a:t>
            </a:r>
            <a:endParaRPr kumimoji="0" lang="en-US" sz="20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pic>
        <p:nvPicPr>
          <p:cNvPr id="16" name="Graphic 15" descr="Puppy 2 with solid fill">
            <a:extLst>
              <a:ext uri="{FF2B5EF4-FFF2-40B4-BE49-F238E27FC236}">
                <a16:creationId xmlns:a16="http://schemas.microsoft.com/office/drawing/2014/main" id="{C31D38F8-B4D0-4794-853F-3DDA75E3C13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4374881" y="1344663"/>
            <a:ext cx="4168673" cy="4168673"/>
          </a:xfrm>
          <a:prstGeom prst="rect">
            <a:avLst/>
          </a:prstGeom>
        </p:spPr>
      </p:pic>
      <p:pic>
        <p:nvPicPr>
          <p:cNvPr id="5" name="Graphic 4" descr="Monkey with solid fill">
            <a:extLst>
              <a:ext uri="{FF2B5EF4-FFF2-40B4-BE49-F238E27FC236}">
                <a16:creationId xmlns:a16="http://schemas.microsoft.com/office/drawing/2014/main" id="{5396780E-F35E-4E8C-B2E2-C391F6CA90B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046136" y="1638847"/>
            <a:ext cx="4168674" cy="416867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97663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6714"/>
            <a:ext cx="8229600" cy="1143000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Knowledge of </a:t>
            </a:r>
            <a:r>
              <a:rPr lang="en-US" sz="4400" b="1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ey</a:t>
            </a: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and y Practice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Graphic 4" descr="Turkey with solid fill">
            <a:extLst>
              <a:ext uri="{FF2B5EF4-FFF2-40B4-BE49-F238E27FC236}">
                <a16:creationId xmlns:a16="http://schemas.microsoft.com/office/drawing/2014/main" id="{BD539FB5-320A-4718-B478-3B3D634BF1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93097" y="1846053"/>
            <a:ext cx="3750253" cy="375025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12F925B-4885-4184-A839-D8E68E04A4C5}"/>
              </a:ext>
            </a:extLst>
          </p:cNvPr>
          <p:cNvSpPr txBox="1"/>
          <p:nvPr/>
        </p:nvSpPr>
        <p:spPr>
          <a:xfrm>
            <a:off x="3943350" y="2028825"/>
            <a:ext cx="275442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err="1">
                <a:latin typeface="Comic Sans MS" panose="030F0702030302020204" pitchFamily="66" charset="0"/>
              </a:rPr>
              <a:t>turk</a:t>
            </a:r>
            <a:r>
              <a:rPr lang="en-US" sz="66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13" name="TextBox 12" descr="box">
            <a:extLst>
              <a:ext uri="{FF2B5EF4-FFF2-40B4-BE49-F238E27FC236}">
                <a16:creationId xmlns:a16="http://schemas.microsoft.com/office/drawing/2014/main" id="{B0F1F0D7-B66A-4AE3-A15B-AC31696A9568}"/>
              </a:ext>
            </a:extLst>
          </p:cNvPr>
          <p:cNvSpPr txBox="1"/>
          <p:nvPr/>
        </p:nvSpPr>
        <p:spPr>
          <a:xfrm>
            <a:off x="6456012" y="2028825"/>
            <a:ext cx="1716437" cy="118977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6600" dirty="0">
              <a:solidFill>
                <a:srgbClr val="FF9627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AC8FFB5-F67C-4E71-A622-DFC6B99FAF65}"/>
              </a:ext>
            </a:extLst>
          </p:cNvPr>
          <p:cNvSpPr txBox="1"/>
          <p:nvPr/>
        </p:nvSpPr>
        <p:spPr>
          <a:xfrm>
            <a:off x="4676502" y="4057650"/>
            <a:ext cx="177950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err="1">
                <a:solidFill>
                  <a:srgbClr val="FF9627"/>
                </a:solidFill>
                <a:latin typeface="Comic Sans MS" panose="030F0702030302020204" pitchFamily="66" charset="0"/>
              </a:rPr>
              <a:t>ey</a:t>
            </a:r>
            <a:endParaRPr lang="en-US" sz="8800" dirty="0">
              <a:solidFill>
                <a:srgbClr val="FF9627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9A3DF47-0934-409F-90AC-8902E94A2C1B}"/>
              </a:ext>
            </a:extLst>
          </p:cNvPr>
          <p:cNvSpPr txBox="1"/>
          <p:nvPr/>
        </p:nvSpPr>
        <p:spPr>
          <a:xfrm>
            <a:off x="6915147" y="4057650"/>
            <a:ext cx="125730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>
                <a:solidFill>
                  <a:srgbClr val="92D050"/>
                </a:solidFill>
                <a:latin typeface="Comic Sans MS" panose="030F0702030302020204" pitchFamily="66" charset="0"/>
              </a:rPr>
              <a:t>y</a:t>
            </a:r>
          </a:p>
        </p:txBody>
      </p:sp>
      <p:sp>
        <p:nvSpPr>
          <p:cNvPr id="9" name="TextBox 8" descr="orange letters ey&#10;">
            <a:extLst>
              <a:ext uri="{FF2B5EF4-FFF2-40B4-BE49-F238E27FC236}">
                <a16:creationId xmlns:a16="http://schemas.microsoft.com/office/drawing/2014/main" id="{68A3E33E-1D84-46AD-884D-88D722944058}"/>
              </a:ext>
            </a:extLst>
          </p:cNvPr>
          <p:cNvSpPr txBox="1"/>
          <p:nvPr/>
        </p:nvSpPr>
        <p:spPr>
          <a:xfrm>
            <a:off x="6456013" y="1967440"/>
            <a:ext cx="149906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err="1">
                <a:solidFill>
                  <a:srgbClr val="FF9627"/>
                </a:solidFill>
                <a:latin typeface="Comic Sans MS" panose="030F0702030302020204" pitchFamily="66" charset="0"/>
              </a:rPr>
              <a:t>ey</a:t>
            </a:r>
            <a:endParaRPr lang="en-US" sz="8800" dirty="0">
              <a:solidFill>
                <a:srgbClr val="FF9627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9235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3" grpId="0"/>
      <p:bldP spid="13" grpId="0" animBg="1"/>
      <p:bldP spid="6" grpId="0"/>
      <p:bldP spid="6" grpId="1"/>
      <p:bldP spid="14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6714"/>
            <a:ext cx="8229600" cy="1143000"/>
          </a:xfrm>
        </p:spPr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Scholar of </a:t>
            </a:r>
            <a:r>
              <a:rPr lang="en-US" sz="4400" b="1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ey</a:t>
            </a: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and y Practice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Graphic 4" descr="Storytelling with solid fill">
            <a:extLst>
              <a:ext uri="{FF2B5EF4-FFF2-40B4-BE49-F238E27FC236}">
                <a16:creationId xmlns:a16="http://schemas.microsoft.com/office/drawing/2014/main" id="{BD539FB5-320A-4718-B478-3B3D634BF1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93097" y="1846053"/>
            <a:ext cx="3750253" cy="375025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12F925B-4885-4184-A839-D8E68E04A4C5}"/>
              </a:ext>
            </a:extLst>
          </p:cNvPr>
          <p:cNvSpPr txBox="1"/>
          <p:nvPr/>
        </p:nvSpPr>
        <p:spPr>
          <a:xfrm>
            <a:off x="3943350" y="2028825"/>
            <a:ext cx="275442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err="1">
                <a:latin typeface="Comic Sans MS" panose="030F0702030302020204" pitchFamily="66" charset="0"/>
              </a:rPr>
              <a:t>stor</a:t>
            </a:r>
            <a:r>
              <a:rPr lang="en-US" sz="66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13" name="TextBox 12" descr="box">
            <a:extLst>
              <a:ext uri="{FF2B5EF4-FFF2-40B4-BE49-F238E27FC236}">
                <a16:creationId xmlns:a16="http://schemas.microsoft.com/office/drawing/2014/main" id="{B0F1F0D7-B66A-4AE3-A15B-AC31696A9568}"/>
              </a:ext>
            </a:extLst>
          </p:cNvPr>
          <p:cNvSpPr txBox="1"/>
          <p:nvPr/>
        </p:nvSpPr>
        <p:spPr>
          <a:xfrm>
            <a:off x="6381513" y="2081989"/>
            <a:ext cx="1716437" cy="118977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6600" dirty="0">
              <a:solidFill>
                <a:srgbClr val="FF9627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AC8FFB5-F67C-4E71-A622-DFC6B99FAF65}"/>
              </a:ext>
            </a:extLst>
          </p:cNvPr>
          <p:cNvSpPr txBox="1"/>
          <p:nvPr/>
        </p:nvSpPr>
        <p:spPr>
          <a:xfrm>
            <a:off x="4676502" y="4057650"/>
            <a:ext cx="177950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err="1">
                <a:solidFill>
                  <a:srgbClr val="FF9627"/>
                </a:solidFill>
                <a:latin typeface="Comic Sans MS" panose="030F0702030302020204" pitchFamily="66" charset="0"/>
              </a:rPr>
              <a:t>ey</a:t>
            </a:r>
            <a:endParaRPr lang="en-US" sz="8800" dirty="0">
              <a:solidFill>
                <a:srgbClr val="FF9627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9A3DF47-0934-409F-90AC-8902E94A2C1B}"/>
              </a:ext>
            </a:extLst>
          </p:cNvPr>
          <p:cNvSpPr txBox="1"/>
          <p:nvPr/>
        </p:nvSpPr>
        <p:spPr>
          <a:xfrm>
            <a:off x="6915147" y="4057650"/>
            <a:ext cx="125730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>
                <a:solidFill>
                  <a:srgbClr val="92D050"/>
                </a:solidFill>
                <a:latin typeface="Comic Sans MS" panose="030F0702030302020204" pitchFamily="66" charset="0"/>
              </a:rPr>
              <a:t>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8A3E33E-1D84-46AD-884D-88D722944058}"/>
              </a:ext>
            </a:extLst>
          </p:cNvPr>
          <p:cNvSpPr txBox="1"/>
          <p:nvPr/>
        </p:nvSpPr>
        <p:spPr>
          <a:xfrm>
            <a:off x="6490198" y="1982450"/>
            <a:ext cx="149906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>
                <a:solidFill>
                  <a:srgbClr val="92D050"/>
                </a:solidFill>
                <a:latin typeface="Comic Sans MS" panose="030F0702030302020204" pitchFamily="66" charset="0"/>
              </a:rPr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3475708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3" grpId="0"/>
      <p:bldP spid="13" grpId="0" animBg="1"/>
      <p:bldP spid="6" grpId="0"/>
      <p:bldP spid="14" grpId="0"/>
      <p:bldP spid="14" grpId="1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6714"/>
            <a:ext cx="8229600" cy="1143000"/>
          </a:xfrm>
        </p:spPr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School of </a:t>
            </a:r>
            <a:r>
              <a:rPr lang="en-US" sz="4400" b="1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ey</a:t>
            </a: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and y Practice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Graphic 4" descr="Sun with solid fill">
            <a:extLst>
              <a:ext uri="{FF2B5EF4-FFF2-40B4-BE49-F238E27FC236}">
                <a16:creationId xmlns:a16="http://schemas.microsoft.com/office/drawing/2014/main" id="{BD539FB5-320A-4718-B478-3B3D634BF1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93097" y="1846053"/>
            <a:ext cx="3750253" cy="375025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12F925B-4885-4184-A839-D8E68E04A4C5}"/>
              </a:ext>
            </a:extLst>
          </p:cNvPr>
          <p:cNvSpPr txBox="1"/>
          <p:nvPr/>
        </p:nvSpPr>
        <p:spPr>
          <a:xfrm>
            <a:off x="3943350" y="2028825"/>
            <a:ext cx="275442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err="1">
                <a:latin typeface="Comic Sans MS" panose="030F0702030302020204" pitchFamily="66" charset="0"/>
              </a:rPr>
              <a:t>sunn</a:t>
            </a:r>
            <a:r>
              <a:rPr lang="en-US" sz="66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13" name="TextBox 12" descr="box&#10;">
            <a:extLst>
              <a:ext uri="{FF2B5EF4-FFF2-40B4-BE49-F238E27FC236}">
                <a16:creationId xmlns:a16="http://schemas.microsoft.com/office/drawing/2014/main" id="{B0F1F0D7-B66A-4AE3-A15B-AC31696A9568}"/>
              </a:ext>
            </a:extLst>
          </p:cNvPr>
          <p:cNvSpPr txBox="1"/>
          <p:nvPr/>
        </p:nvSpPr>
        <p:spPr>
          <a:xfrm>
            <a:off x="6381513" y="2081989"/>
            <a:ext cx="1716437" cy="118977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6600" dirty="0">
              <a:solidFill>
                <a:srgbClr val="FF9627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AC8FFB5-F67C-4E71-A622-DFC6B99FAF65}"/>
              </a:ext>
            </a:extLst>
          </p:cNvPr>
          <p:cNvSpPr txBox="1"/>
          <p:nvPr/>
        </p:nvSpPr>
        <p:spPr>
          <a:xfrm>
            <a:off x="4676502" y="4057650"/>
            <a:ext cx="177950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err="1">
                <a:solidFill>
                  <a:srgbClr val="FF9627"/>
                </a:solidFill>
                <a:latin typeface="Comic Sans MS" panose="030F0702030302020204" pitchFamily="66" charset="0"/>
              </a:rPr>
              <a:t>ey</a:t>
            </a:r>
            <a:endParaRPr lang="en-US" sz="8800" dirty="0">
              <a:solidFill>
                <a:srgbClr val="FF9627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9A3DF47-0934-409F-90AC-8902E94A2C1B}"/>
              </a:ext>
            </a:extLst>
          </p:cNvPr>
          <p:cNvSpPr txBox="1"/>
          <p:nvPr/>
        </p:nvSpPr>
        <p:spPr>
          <a:xfrm>
            <a:off x="6915147" y="4057650"/>
            <a:ext cx="125730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>
                <a:solidFill>
                  <a:srgbClr val="92D050"/>
                </a:solidFill>
                <a:latin typeface="Comic Sans MS" panose="030F0702030302020204" pitchFamily="66" charset="0"/>
              </a:rPr>
              <a:t>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8A3E33E-1D84-46AD-884D-88D722944058}"/>
              </a:ext>
            </a:extLst>
          </p:cNvPr>
          <p:cNvSpPr txBox="1"/>
          <p:nvPr/>
        </p:nvSpPr>
        <p:spPr>
          <a:xfrm>
            <a:off x="6490198" y="1982450"/>
            <a:ext cx="149906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>
                <a:solidFill>
                  <a:srgbClr val="92D050"/>
                </a:solidFill>
                <a:latin typeface="Comic Sans MS" panose="030F0702030302020204" pitchFamily="66" charset="0"/>
              </a:rPr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4228533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3" grpId="0"/>
      <p:bldP spid="13" grpId="0" animBg="1"/>
      <p:bldP spid="6" grpId="0"/>
      <p:bldP spid="14" grpId="0"/>
      <p:bldP spid="14" grpId="1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6714"/>
            <a:ext cx="8229600" cy="1143000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Academics of </a:t>
            </a:r>
            <a:r>
              <a:rPr lang="en-US" sz="4400" b="1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ey</a:t>
            </a: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and y Practice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Graphic 4" descr="Money with solid fill">
            <a:extLst>
              <a:ext uri="{FF2B5EF4-FFF2-40B4-BE49-F238E27FC236}">
                <a16:creationId xmlns:a16="http://schemas.microsoft.com/office/drawing/2014/main" id="{BD539FB5-320A-4718-B478-3B3D634BF1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93097" y="1846053"/>
            <a:ext cx="3750253" cy="375025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12F925B-4885-4184-A839-D8E68E04A4C5}"/>
              </a:ext>
            </a:extLst>
          </p:cNvPr>
          <p:cNvSpPr txBox="1"/>
          <p:nvPr/>
        </p:nvSpPr>
        <p:spPr>
          <a:xfrm>
            <a:off x="3943350" y="2028825"/>
            <a:ext cx="275442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>
                <a:latin typeface="Comic Sans MS" panose="030F0702030302020204" pitchFamily="66" charset="0"/>
              </a:rPr>
              <a:t> </a:t>
            </a:r>
            <a:r>
              <a:rPr lang="en-US" sz="8800" dirty="0" err="1">
                <a:latin typeface="Comic Sans MS" panose="030F0702030302020204" pitchFamily="66" charset="0"/>
              </a:rPr>
              <a:t>mon</a:t>
            </a:r>
            <a:r>
              <a:rPr lang="en-US" sz="66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13" name="TextBox 12" descr="box">
            <a:extLst>
              <a:ext uri="{FF2B5EF4-FFF2-40B4-BE49-F238E27FC236}">
                <a16:creationId xmlns:a16="http://schemas.microsoft.com/office/drawing/2014/main" id="{B0F1F0D7-B66A-4AE3-A15B-AC31696A9568}"/>
              </a:ext>
            </a:extLst>
          </p:cNvPr>
          <p:cNvSpPr txBox="1"/>
          <p:nvPr/>
        </p:nvSpPr>
        <p:spPr>
          <a:xfrm>
            <a:off x="6456012" y="2028825"/>
            <a:ext cx="1716437" cy="118977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6600" dirty="0">
              <a:solidFill>
                <a:srgbClr val="FF9627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AC8FFB5-F67C-4E71-A622-DFC6B99FAF65}"/>
              </a:ext>
            </a:extLst>
          </p:cNvPr>
          <p:cNvSpPr txBox="1"/>
          <p:nvPr/>
        </p:nvSpPr>
        <p:spPr>
          <a:xfrm>
            <a:off x="4676502" y="4057650"/>
            <a:ext cx="177950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err="1">
                <a:solidFill>
                  <a:srgbClr val="FF9627"/>
                </a:solidFill>
                <a:latin typeface="Comic Sans MS" panose="030F0702030302020204" pitchFamily="66" charset="0"/>
              </a:rPr>
              <a:t>ey</a:t>
            </a:r>
            <a:endParaRPr lang="en-US" sz="8800" dirty="0">
              <a:solidFill>
                <a:srgbClr val="FF9627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9A3DF47-0934-409F-90AC-8902E94A2C1B}"/>
              </a:ext>
            </a:extLst>
          </p:cNvPr>
          <p:cNvSpPr txBox="1"/>
          <p:nvPr/>
        </p:nvSpPr>
        <p:spPr>
          <a:xfrm>
            <a:off x="6915147" y="4057650"/>
            <a:ext cx="125730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>
                <a:solidFill>
                  <a:srgbClr val="92D050"/>
                </a:solidFill>
                <a:latin typeface="Comic Sans MS" panose="030F0702030302020204" pitchFamily="66" charset="0"/>
              </a:rPr>
              <a:t>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8A3E33E-1D84-46AD-884D-88D722944058}"/>
              </a:ext>
            </a:extLst>
          </p:cNvPr>
          <p:cNvSpPr txBox="1"/>
          <p:nvPr/>
        </p:nvSpPr>
        <p:spPr>
          <a:xfrm>
            <a:off x="6456013" y="1967440"/>
            <a:ext cx="149906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err="1">
                <a:solidFill>
                  <a:srgbClr val="FF9627"/>
                </a:solidFill>
                <a:latin typeface="Comic Sans MS" panose="030F0702030302020204" pitchFamily="66" charset="0"/>
              </a:rPr>
              <a:t>ey</a:t>
            </a:r>
            <a:endParaRPr lang="en-US" sz="8800" dirty="0">
              <a:solidFill>
                <a:srgbClr val="FF9627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0865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3" grpId="0"/>
      <p:bldP spid="13" grpId="0" animBg="1"/>
      <p:bldP spid="6" grpId="0"/>
      <p:bldP spid="6" grpId="1"/>
      <p:bldP spid="14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Student of Sight Words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04ABEE5-A0C4-4787-B264-7C171C26C722}"/>
              </a:ext>
            </a:extLst>
          </p:cNvPr>
          <p:cNvSpPr txBox="1"/>
          <p:nvPr/>
        </p:nvSpPr>
        <p:spPr>
          <a:xfrm>
            <a:off x="1183942" y="1775511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Comic Sans MS" panose="030F0702030302020204" pitchFamily="66" charset="0"/>
              </a:rPr>
              <a:t>many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A12F86-56F3-4846-994C-5117A2B77573}"/>
              </a:ext>
            </a:extLst>
          </p:cNvPr>
          <p:cNvSpPr txBox="1"/>
          <p:nvPr/>
        </p:nvSpPr>
        <p:spPr>
          <a:xfrm>
            <a:off x="947854" y="3798856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Comic Sans MS" panose="030F0702030302020204" pitchFamily="66" charset="0"/>
              </a:rPr>
              <a:t>made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CF860A-BB47-44A1-9902-8BB70E73F886}"/>
              </a:ext>
            </a:extLst>
          </p:cNvPr>
          <p:cNvSpPr txBox="1"/>
          <p:nvPr/>
        </p:nvSpPr>
        <p:spPr>
          <a:xfrm>
            <a:off x="4808088" y="1804071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Comic Sans MS" panose="030F0702030302020204" pitchFamily="66" charset="0"/>
              </a:rPr>
              <a:t>very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CF09A5-0A72-4814-89ED-091D92CF0051}"/>
              </a:ext>
            </a:extLst>
          </p:cNvPr>
          <p:cNvSpPr txBox="1"/>
          <p:nvPr/>
        </p:nvSpPr>
        <p:spPr>
          <a:xfrm>
            <a:off x="5062654" y="3760164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Comic Sans MS" panose="030F0702030302020204" pitchFamily="66" charset="0"/>
              </a:rPr>
              <a:t>use</a:t>
            </a:r>
          </a:p>
        </p:txBody>
      </p:sp>
    </p:spTree>
    <p:extLst>
      <p:ext uri="{BB962C8B-B14F-4D97-AF65-F5344CB8AC3E}">
        <p14:creationId xmlns:p14="http://schemas.microsoft.com/office/powerpoint/2010/main" val="1089271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38871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Sight Word Memory</a:t>
            </a:r>
          </a:p>
        </p:txBody>
      </p:sp>
      <p:sp>
        <p:nvSpPr>
          <p:cNvPr id="4" name="back 2">
            <a:extLst>
              <a:ext uri="{FF2B5EF4-FFF2-40B4-BE49-F238E27FC236}">
                <a16:creationId xmlns:a16="http://schemas.microsoft.com/office/drawing/2014/main" id="{AA6A7F05-1BC8-4731-80BC-CFCDCB893761}"/>
              </a:ext>
            </a:extLst>
          </p:cNvPr>
          <p:cNvSpPr/>
          <p:nvPr/>
        </p:nvSpPr>
        <p:spPr>
          <a:xfrm>
            <a:off x="3021019" y="1294571"/>
            <a:ext cx="1371600" cy="1371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very</a:t>
            </a:r>
          </a:p>
        </p:txBody>
      </p:sp>
      <p:sp>
        <p:nvSpPr>
          <p:cNvPr id="27" name="back 5">
            <a:extLst>
              <a:ext uri="{FF2B5EF4-FFF2-40B4-BE49-F238E27FC236}">
                <a16:creationId xmlns:a16="http://schemas.microsoft.com/office/drawing/2014/main" id="{2B88D03B-9FAB-456D-8B30-DB41BAA26AC1}"/>
              </a:ext>
            </a:extLst>
          </p:cNvPr>
          <p:cNvSpPr/>
          <p:nvPr/>
        </p:nvSpPr>
        <p:spPr>
          <a:xfrm>
            <a:off x="1325017" y="3257002"/>
            <a:ext cx="1371600" cy="1371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very</a:t>
            </a:r>
          </a:p>
        </p:txBody>
      </p:sp>
      <p:sp>
        <p:nvSpPr>
          <p:cNvPr id="28" name="back 8">
            <a:extLst>
              <a:ext uri="{FF2B5EF4-FFF2-40B4-BE49-F238E27FC236}">
                <a16:creationId xmlns:a16="http://schemas.microsoft.com/office/drawing/2014/main" id="{84F69F10-0AD3-402A-8062-DE5C7C7423A6}"/>
              </a:ext>
            </a:extLst>
          </p:cNvPr>
          <p:cNvSpPr/>
          <p:nvPr/>
        </p:nvSpPr>
        <p:spPr>
          <a:xfrm>
            <a:off x="6845703" y="3257002"/>
            <a:ext cx="1371600" cy="1371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made</a:t>
            </a:r>
          </a:p>
        </p:txBody>
      </p:sp>
      <p:sp>
        <p:nvSpPr>
          <p:cNvPr id="29" name="back 3">
            <a:extLst>
              <a:ext uri="{FF2B5EF4-FFF2-40B4-BE49-F238E27FC236}">
                <a16:creationId xmlns:a16="http://schemas.microsoft.com/office/drawing/2014/main" id="{4069AF17-D0C7-4F89-A6A4-2FF5C9F61A74}"/>
              </a:ext>
            </a:extLst>
          </p:cNvPr>
          <p:cNvSpPr/>
          <p:nvPr/>
        </p:nvSpPr>
        <p:spPr>
          <a:xfrm>
            <a:off x="4828660" y="1274045"/>
            <a:ext cx="1371600" cy="1371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made</a:t>
            </a:r>
          </a:p>
        </p:txBody>
      </p:sp>
      <p:sp>
        <p:nvSpPr>
          <p:cNvPr id="30" name="back 7">
            <a:extLst>
              <a:ext uri="{FF2B5EF4-FFF2-40B4-BE49-F238E27FC236}">
                <a16:creationId xmlns:a16="http://schemas.microsoft.com/office/drawing/2014/main" id="{44D5711A-C7C3-45D5-A841-66AB411CFC43}"/>
              </a:ext>
            </a:extLst>
          </p:cNvPr>
          <p:cNvSpPr/>
          <p:nvPr/>
        </p:nvSpPr>
        <p:spPr>
          <a:xfrm>
            <a:off x="4970414" y="3257002"/>
            <a:ext cx="1371600" cy="1371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many</a:t>
            </a:r>
          </a:p>
        </p:txBody>
      </p:sp>
      <p:sp>
        <p:nvSpPr>
          <p:cNvPr id="31" name="back 4">
            <a:extLst>
              <a:ext uri="{FF2B5EF4-FFF2-40B4-BE49-F238E27FC236}">
                <a16:creationId xmlns:a16="http://schemas.microsoft.com/office/drawing/2014/main" id="{4568AA1C-F818-4FEA-B2F7-92B1F97B99C0}"/>
              </a:ext>
            </a:extLst>
          </p:cNvPr>
          <p:cNvSpPr/>
          <p:nvPr/>
        </p:nvSpPr>
        <p:spPr>
          <a:xfrm>
            <a:off x="6607859" y="1249837"/>
            <a:ext cx="1371600" cy="1371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use</a:t>
            </a:r>
          </a:p>
        </p:txBody>
      </p:sp>
      <p:sp>
        <p:nvSpPr>
          <p:cNvPr id="32" name="back 6">
            <a:extLst>
              <a:ext uri="{FF2B5EF4-FFF2-40B4-BE49-F238E27FC236}">
                <a16:creationId xmlns:a16="http://schemas.microsoft.com/office/drawing/2014/main" id="{46B4BDEE-463B-45F3-8331-9AA579AA66DB}"/>
              </a:ext>
            </a:extLst>
          </p:cNvPr>
          <p:cNvSpPr/>
          <p:nvPr/>
        </p:nvSpPr>
        <p:spPr>
          <a:xfrm>
            <a:off x="3095126" y="3257002"/>
            <a:ext cx="1371600" cy="1371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use</a:t>
            </a:r>
          </a:p>
        </p:txBody>
      </p:sp>
      <p:sp>
        <p:nvSpPr>
          <p:cNvPr id="33" name="back 1">
            <a:extLst>
              <a:ext uri="{FF2B5EF4-FFF2-40B4-BE49-F238E27FC236}">
                <a16:creationId xmlns:a16="http://schemas.microsoft.com/office/drawing/2014/main" id="{81EA3E86-6D07-441C-986E-11D10ECB422C}"/>
              </a:ext>
            </a:extLst>
          </p:cNvPr>
          <p:cNvSpPr/>
          <p:nvPr/>
        </p:nvSpPr>
        <p:spPr>
          <a:xfrm>
            <a:off x="1286181" y="1358741"/>
            <a:ext cx="1371600" cy="1371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many</a:t>
            </a:r>
          </a:p>
        </p:txBody>
      </p:sp>
      <p:sp>
        <p:nvSpPr>
          <p:cNvPr id="34" name="Front pink" descr="pink square">
            <a:extLst>
              <a:ext uri="{FF2B5EF4-FFF2-40B4-BE49-F238E27FC236}">
                <a16:creationId xmlns:a16="http://schemas.microsoft.com/office/drawing/2014/main" id="{1DBA4CD7-DD33-4343-B65B-36688838262A}"/>
              </a:ext>
            </a:extLst>
          </p:cNvPr>
          <p:cNvSpPr/>
          <p:nvPr/>
        </p:nvSpPr>
        <p:spPr>
          <a:xfrm>
            <a:off x="1275538" y="1358741"/>
            <a:ext cx="1371600" cy="1371600"/>
          </a:xfrm>
          <a:prstGeom prst="rect">
            <a:avLst/>
          </a:prstGeom>
          <a:solidFill>
            <a:srgbClr val="FF99C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front brown" descr="brown square">
            <a:extLst>
              <a:ext uri="{FF2B5EF4-FFF2-40B4-BE49-F238E27FC236}">
                <a16:creationId xmlns:a16="http://schemas.microsoft.com/office/drawing/2014/main" id="{81EF32C0-1100-49A4-9094-E5F2E8D31AEC}"/>
              </a:ext>
            </a:extLst>
          </p:cNvPr>
          <p:cNvSpPr/>
          <p:nvPr/>
        </p:nvSpPr>
        <p:spPr>
          <a:xfrm>
            <a:off x="3039686" y="1294571"/>
            <a:ext cx="1371600" cy="1371600"/>
          </a:xfrm>
          <a:prstGeom prst="rect">
            <a:avLst/>
          </a:prstGeom>
          <a:solidFill>
            <a:srgbClr val="9D6D54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front orange" descr="orange square">
            <a:extLst>
              <a:ext uri="{FF2B5EF4-FFF2-40B4-BE49-F238E27FC236}">
                <a16:creationId xmlns:a16="http://schemas.microsoft.com/office/drawing/2014/main" id="{F52DAD1C-9750-49C6-921F-C958EEBF17B9}"/>
              </a:ext>
            </a:extLst>
          </p:cNvPr>
          <p:cNvSpPr/>
          <p:nvPr/>
        </p:nvSpPr>
        <p:spPr>
          <a:xfrm>
            <a:off x="4818017" y="1249837"/>
            <a:ext cx="1371600" cy="1371600"/>
          </a:xfrm>
          <a:prstGeom prst="rect">
            <a:avLst/>
          </a:prstGeom>
          <a:solidFill>
            <a:srgbClr val="FF962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front red" descr="red square">
            <a:extLst>
              <a:ext uri="{FF2B5EF4-FFF2-40B4-BE49-F238E27FC236}">
                <a16:creationId xmlns:a16="http://schemas.microsoft.com/office/drawing/2014/main" id="{5D8C4050-49CD-41D4-9AEE-C429A697D6E1}"/>
              </a:ext>
            </a:extLst>
          </p:cNvPr>
          <p:cNvSpPr/>
          <p:nvPr/>
        </p:nvSpPr>
        <p:spPr>
          <a:xfrm>
            <a:off x="6597216" y="1239541"/>
            <a:ext cx="1371600" cy="137160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front purple" descr="purple square">
            <a:extLst>
              <a:ext uri="{FF2B5EF4-FFF2-40B4-BE49-F238E27FC236}">
                <a16:creationId xmlns:a16="http://schemas.microsoft.com/office/drawing/2014/main" id="{1B10DF14-1681-4680-B813-CD899BCC46C4}"/>
              </a:ext>
            </a:extLst>
          </p:cNvPr>
          <p:cNvSpPr/>
          <p:nvPr/>
        </p:nvSpPr>
        <p:spPr>
          <a:xfrm>
            <a:off x="1325017" y="3261985"/>
            <a:ext cx="1371600" cy="1371600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front blue" descr="blue square">
            <a:extLst>
              <a:ext uri="{FF2B5EF4-FFF2-40B4-BE49-F238E27FC236}">
                <a16:creationId xmlns:a16="http://schemas.microsoft.com/office/drawing/2014/main" id="{959F7F6A-6C8A-49DC-A6E8-3D4AC27B65B4}"/>
              </a:ext>
            </a:extLst>
          </p:cNvPr>
          <p:cNvSpPr/>
          <p:nvPr/>
        </p:nvSpPr>
        <p:spPr>
          <a:xfrm>
            <a:off x="3095125" y="3276329"/>
            <a:ext cx="1371600" cy="1371600"/>
          </a:xfrm>
          <a:prstGeom prst="rect">
            <a:avLst/>
          </a:prstGeom>
          <a:solidFill>
            <a:srgbClr val="3B7ABE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front green" descr="green square">
            <a:extLst>
              <a:ext uri="{FF2B5EF4-FFF2-40B4-BE49-F238E27FC236}">
                <a16:creationId xmlns:a16="http://schemas.microsoft.com/office/drawing/2014/main" id="{AA5B2003-0C1B-43D7-998E-7318F502A0F2}"/>
              </a:ext>
            </a:extLst>
          </p:cNvPr>
          <p:cNvSpPr/>
          <p:nvPr/>
        </p:nvSpPr>
        <p:spPr>
          <a:xfrm>
            <a:off x="4984576" y="3232794"/>
            <a:ext cx="1371600" cy="1371600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" name="front yellow" descr="yellow square">
            <a:extLst>
              <a:ext uri="{FF2B5EF4-FFF2-40B4-BE49-F238E27FC236}">
                <a16:creationId xmlns:a16="http://schemas.microsoft.com/office/drawing/2014/main" id="{FAEBD487-0BB7-4EA5-8E89-B151777C6359}"/>
              </a:ext>
            </a:extLst>
          </p:cNvPr>
          <p:cNvSpPr/>
          <p:nvPr/>
        </p:nvSpPr>
        <p:spPr>
          <a:xfrm>
            <a:off x="6874026" y="3265013"/>
            <a:ext cx="1371600" cy="1371600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9717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</p:childTnLst>
        </p:cTn>
      </p:par>
    </p:tnLst>
    <p:bldLst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5 Finger Retell</a:t>
            </a:r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pic>
        <p:nvPicPr>
          <p:cNvPr id="4" name="Picture 3" descr="Monkey with solid fill">
            <a:extLst>
              <a:ext uri="{FF2B5EF4-FFF2-40B4-BE49-F238E27FC236}">
                <a16:creationId xmlns:a16="http://schemas.microsoft.com/office/drawing/2014/main" id="{4BF66484-20A5-466D-9289-CCEF80858F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5158648" y="1698330"/>
            <a:ext cx="3616700" cy="36167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E0A99A8-58BE-4AB8-8603-2FDF6F725D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/>
        </p:blipFill>
        <p:spPr bwMode="auto">
          <a:xfrm>
            <a:off x="1126347" y="1435786"/>
            <a:ext cx="3866206" cy="4180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1882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Accelerate Ed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111E5C"/>
      </a:accent1>
      <a:accent2>
        <a:srgbClr val="8AC7CE"/>
      </a:accent2>
      <a:accent3>
        <a:srgbClr val="4A2E16"/>
      </a:accent3>
      <a:accent4>
        <a:srgbClr val="39639D"/>
      </a:accent4>
      <a:accent5>
        <a:srgbClr val="C8BBAE"/>
      </a:accent5>
      <a:accent6>
        <a:srgbClr val="72BBBF"/>
      </a:accent6>
      <a:hlink>
        <a:srgbClr val="1BB752"/>
      </a:hlink>
      <a:folHlink>
        <a:srgbClr val="B5A99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Couture.thmx</Template>
  <TotalTime>12242</TotalTime>
  <Words>841</Words>
  <Application>Microsoft Office PowerPoint</Application>
  <PresentationFormat>On-screen Show (4:3)</PresentationFormat>
  <Paragraphs>104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Comic Sans MS</vt:lpstr>
      <vt:lpstr>Office Theme</vt:lpstr>
      <vt:lpstr>Library of Learning   </vt:lpstr>
      <vt:lpstr>Word Study ey and y</vt:lpstr>
      <vt:lpstr>Knowledge of ey and y Practice</vt:lpstr>
      <vt:lpstr>Scholar of ey and y Practice</vt:lpstr>
      <vt:lpstr>School of ey and y Practice</vt:lpstr>
      <vt:lpstr>Academics of ey and y Practice</vt:lpstr>
      <vt:lpstr>Student of Sight Words</vt:lpstr>
      <vt:lpstr>Sight Word Memory</vt:lpstr>
      <vt:lpstr>5 Finger Retell </vt:lpstr>
      <vt:lpstr>Q &amp; A</vt:lpstr>
    </vt:vector>
  </TitlesOfParts>
  <Company>Accelerate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Molly Johnson</dc:creator>
  <cp:lastModifiedBy>Shawn Mahoney</cp:lastModifiedBy>
  <cp:revision>214</cp:revision>
  <dcterms:created xsi:type="dcterms:W3CDTF">2012-04-20T18:25:02Z</dcterms:created>
  <dcterms:modified xsi:type="dcterms:W3CDTF">2021-08-10T14:31:33Z</dcterms:modified>
</cp:coreProperties>
</file>