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44" r:id="rId2"/>
    <p:sldId id="356" r:id="rId3"/>
    <p:sldId id="354" r:id="rId4"/>
    <p:sldId id="362" r:id="rId5"/>
    <p:sldId id="363" r:id="rId6"/>
    <p:sldId id="349" r:id="rId7"/>
    <p:sldId id="365" r:id="rId8"/>
    <p:sldId id="366" r:id="rId9"/>
    <p:sldId id="367" r:id="rId10"/>
    <p:sldId id="368" r:id="rId11"/>
    <p:sldId id="364" r:id="rId12"/>
    <p:sldId id="352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2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5ECE"/>
    <a:srgbClr val="66FFFF"/>
    <a:srgbClr val="CC00CC"/>
    <a:srgbClr val="FE82F5"/>
    <a:srgbClr val="FF9627"/>
    <a:srgbClr val="FCFCFC"/>
    <a:srgbClr val="9D6D54"/>
    <a:srgbClr val="D60093"/>
    <a:srgbClr val="182C6F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4ED266-12EE-4C1F-ACD5-9C7578EFDCEA}" v="855" dt="2021-07-16T17:09:29.7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6" autoAdjust="0"/>
    <p:restoredTop sz="49536" autoAdjust="0"/>
  </p:normalViewPr>
  <p:slideViewPr>
    <p:cSldViewPr snapToGrid="0" snapToObjects="1">
      <p:cViewPr varScale="1">
        <p:scale>
          <a:sx n="56" d="100"/>
          <a:sy n="56" d="100"/>
        </p:scale>
        <p:origin x="334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“Let’s take an animal adventure and go wild with words. We will review </a:t>
            </a:r>
            <a:r>
              <a:rPr lang="en-US" dirty="0" err="1"/>
              <a:t>nk</a:t>
            </a:r>
            <a:r>
              <a:rPr lang="en-US" dirty="0"/>
              <a:t> and ng sounds, our sight words, and the 5 finger retell of the story “Skunks in a Trunk”.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and buckets.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“Let’s try this word.”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sight word is this? Correct, the sight word is its.”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 consonant or a vowel? Yes it is a vowel.” Click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to move it to the vowel bucket.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t a consonant or a vowel? Yes it is a consonant.” Click the t to move it to the consonant bucket.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s a consonant or a vowel? Yes it is a consonant.” Click the s to move it to the consonant bucket.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85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and say, “Look at the 5 finger retell chart. Use the chart to help you retell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Skunks in a Trunk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 (Frank and Hank)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 (Frank’s house)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(Found a trunk filled with ten skunks that they hope won’t spray them)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 (One skunk winked at them, another did a swing by its tail, another played ping pong with them, and another dunked a basketball)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 (None of the skunks sprayed them but all of them sang to them)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does this story remind you of anything from your own life?” (Answers will vary)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“Listen closely as I say each word with the 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nk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or ng ending blend in it. After I say the word you repeat it”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60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nk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picture of a sink. Say, “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nk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sound as in sink” student repeats </a:t>
            </a:r>
            <a:r>
              <a:rPr lang="en-US" sz="60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nk</a:t>
            </a:r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as in sink.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60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60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ng and picture of a ring. Say, “ng” sound as in ring” student repeats ng as in ring. </a:t>
            </a:r>
            <a:endParaRPr lang="en-US" sz="60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679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play the game, What am I? I will give you 3 clues about the object and you have to guess what it is. Remember the object will have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nk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or ng ending blend in it. Are you Ready?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first clue. Say, “I am black and white”.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second clue. Say, “I have a stripe”.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third clue. Say, “I might spray you”.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am I?” Wait for student to answer. Click to show the picture and word skunk. Say, “I am a skunk!”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Let’s try again!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first clue. Say, “I wear a crown”.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second clue. Say, “I rule a land”.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third clue. Say, “I live in a castle”.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am I?” Wait for student to answer. Click to show the picture and word king. Say, “I am a king!”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Let’s try again!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89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first clue. Say, “I am at a playground”.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second clue. Say, “You can sit on me”.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third clue. Say, “I like to go back and forth”.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am I?” Wait for student to answer. Click to show the picture and word swing. Say, “I am a swing!”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60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our sight words. When I say the sight word you tell me which color square to click.”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Only click that square if the student is correct. If the student is wrong. Say, “That is not the correct sight word. Let’s try again and repeat the sight word.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Continue until all the squares have disappeared.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and buckets.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practice our vowels and consonants. I will show you a sight word. Then you tell me which letters are vowels and which letters are consonants.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sight word is this? Correct, the sight word is its.”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 consonant or a vowel? Yes it is a vowel.” Click directly on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to move it to the vowel bucket.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t a consonant or a vowel? Yes it is a consonant.” Click directly on the t to move it to the consonant bucket.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s a consonant or a vowel? Yes it is a consonant.” Click directly on the s to move it to the consonant bucket.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568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and buckets.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“Let’s try this word.”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sight word is this? Correct, the sight word is before.”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b a consonant or a vowel? Yes it is a consonant.” Click the b to move it to the consonant bucket.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e a consonant or a vowel? Yes it is a vowel.” Click the e to move it to the vowel bucket.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f a consonant or a vowel? Yes it is a consonant.” Click the f to move it to the consonant bucket.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o a consonant or a vowel? Yes it is a vowel.” Click the o to move it to the vowel bucket.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r a consonant or a vowel? Yes it is a consonant.” Click the r to move it to the consonant bucket.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e a consonant or a vowel? Yes it is a vowel.” Click the e to move it to the vowel bucket.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498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and buckets.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“Let’s try this word.”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sight word is this? Correct, the sight word is ten.”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t a consonant or a vowel? Yes it is a consonant.” Click the t to move it to the consonant bucket.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e a consonant or a vowel? Yes it is a vowel.” Click the e to move it to the vowel bucket.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“Is n a consonant or a vowel? Yes it is a consonant.” Click the n to move it to the consonant bucket.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9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54212"/>
            <a:ext cx="7772400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72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Animal Adventures</a:t>
            </a:r>
            <a: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2050" y="3611245"/>
            <a:ext cx="6400800" cy="17526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4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Wild with Words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232" y="415555"/>
            <a:ext cx="8229600" cy="953271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US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Galloping with Consonants and Vowels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3C3683-3DD2-4E6A-A1CC-3A0537158FA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387234" y="3717176"/>
            <a:ext cx="3046741" cy="35954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95888EC-A9D3-408B-88E4-542AE2CCB94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450752" y="3760998"/>
            <a:ext cx="2823249" cy="35954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85003E-23A5-4851-8FE9-A89BC8F90F3C}"/>
              </a:ext>
            </a:extLst>
          </p:cNvPr>
          <p:cNvSpPr txBox="1"/>
          <p:nvPr/>
        </p:nvSpPr>
        <p:spPr>
          <a:xfrm>
            <a:off x="3545605" y="1194455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E11DDE-1DA5-47E5-8DC6-0ADC9487520A}"/>
              </a:ext>
            </a:extLst>
          </p:cNvPr>
          <p:cNvSpPr txBox="1"/>
          <p:nvPr/>
        </p:nvSpPr>
        <p:spPr>
          <a:xfrm>
            <a:off x="4572000" y="1272071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C8D312-457E-4DEC-91FC-D5A7B29759E3}"/>
              </a:ext>
            </a:extLst>
          </p:cNvPr>
          <p:cNvSpPr txBox="1"/>
          <p:nvPr/>
        </p:nvSpPr>
        <p:spPr>
          <a:xfrm>
            <a:off x="1801092" y="5690559"/>
            <a:ext cx="221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mic Sans MS" panose="030F0702030302020204" pitchFamily="66" charset="0"/>
              </a:rPr>
              <a:t>consonants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30FC99-498B-4D74-8E4F-7A915DB313EA}"/>
              </a:ext>
            </a:extLst>
          </p:cNvPr>
          <p:cNvSpPr txBox="1"/>
          <p:nvPr/>
        </p:nvSpPr>
        <p:spPr>
          <a:xfrm>
            <a:off x="6195300" y="5720122"/>
            <a:ext cx="221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mic Sans MS" panose="030F0702030302020204" pitchFamily="66" charset="0"/>
              </a:rPr>
              <a:t>vowels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525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3.33333E-6 0.00023 C 0.02378 0.02314 0.04722 0.04768 0.0717 0.07013 C 0.0842 0.08148 0.09809 0.09027 0.11076 0.10092 C 0.1151 0.10463 0.1184 0.11088 0.12274 0.11458 C 0.12743 0.11828 0.13298 0.11944 0.13767 0.12314 C 0.14218 0.12685 0.146 0.13171 0.14965 0.13634 C 0.19045 0.18564 0.20104 0.19282 0.22777 0.24259 C 0.23316 0.25208 0.2375 0.26342 0.24271 0.27314 C 0.25885 0.30324 0.24583 0.26851 0.25764 0.30393 C 0.25868 0.3118 0.25902 0.31921 0.26076 0.32638 C 0.26319 0.33703 0.26701 0.34676 0.26979 0.35717 C 0.271 0.36134 0.2717 0.36597 0.27291 0.37013 C 0.27465 0.37801 0.27639 0.38541 0.27899 0.39259 C 0.28559 0.4118 0.28507 0.3993 0.28507 0.41064 " pathEditMode="relative" rAng="0" ptsTypes="AAAAAAAAAAAAAAA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53" y="2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07 0.05579 L -0.00607 0.05579 C -0.01875 0.07731 -0.02534 0.09444 -0.04253 0.1081 C -0.04722 0.11204 -0.05295 0.11273 -0.05764 0.1162 C -0.08298 0.13495 -0.05677 0.12407 -0.08194 0.13241 C -0.13871 0.18912 -0.07899 0.13241 -0.1243 0.16875 C -0.13368 0.17639 -0.14253 0.18495 -0.15156 0.19305 L -0.16076 0.20116 C -0.16267 0.20509 -0.16423 0.20972 -0.16684 0.21319 C -0.16927 0.21667 -0.17291 0.21852 -0.17586 0.22129 C -0.18003 0.22523 -0.18402 0.22917 -0.18802 0.23356 C -0.20416 0.25139 -0.17986 0.23079 -0.20625 0.26574 C -0.21979 0.28403 -0.21198 0.2743 -0.23038 0.29398 C -0.2335 0.30069 -0.23646 0.30764 -0.23958 0.31435 C -0.24149 0.31829 -0.24392 0.32199 -0.24548 0.32639 C -0.24705 0.33009 -0.24722 0.33472 -0.24861 0.33842 C -0.25173 0.34699 -0.26389 0.36597 -0.26684 0.37083 L -0.27291 0.40324 C -0.27378 0.40856 -0.2717 0.41944 -0.27586 0.41944 L -0.27882 0.41944 " pathEditMode="relative" ptsTypes="AAAAAAAAAAAAAAAAAAAA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2" grpId="0"/>
      <p:bldP spid="12" grpId="1"/>
      <p:bldP spid="8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 Finger Retell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grpSp>
        <p:nvGrpSpPr>
          <p:cNvPr id="4" name="Group 3" descr="5 finger retell hand, a skunk, and a trunk">
            <a:extLst>
              <a:ext uri="{FF2B5EF4-FFF2-40B4-BE49-F238E27FC236}">
                <a16:creationId xmlns:a16="http://schemas.microsoft.com/office/drawing/2014/main" id="{86CE4BFF-892F-4753-AAD0-C270C206D165}"/>
              </a:ext>
            </a:extLst>
          </p:cNvPr>
          <p:cNvGrpSpPr/>
          <p:nvPr/>
        </p:nvGrpSpPr>
        <p:grpSpPr>
          <a:xfrm>
            <a:off x="625730" y="1417638"/>
            <a:ext cx="7667228" cy="4771941"/>
            <a:chOff x="625730" y="1417638"/>
            <a:chExt cx="7667228" cy="4771941"/>
          </a:xfrm>
        </p:grpSpPr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FBE9F045-1156-40F2-9468-25B405691E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5158988" y="1417638"/>
              <a:ext cx="3133970" cy="2334808"/>
            </a:xfrm>
            <a:prstGeom prst="rect">
              <a:avLst/>
            </a:prstGeom>
          </p:spPr>
        </p:pic>
        <p:pic>
          <p:nvPicPr>
            <p:cNvPr id="1026" name="Picture 2" descr="Skunk with solid fill">
              <a:extLst>
                <a:ext uri="{FF2B5EF4-FFF2-40B4-BE49-F238E27FC236}">
                  <a16:creationId xmlns:a16="http://schemas.microsoft.com/office/drawing/2014/main" id="{3091263B-AB16-4FF8-BBDB-67117873B5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 bwMode="auto">
            <a:xfrm>
              <a:off x="5629306" y="3542146"/>
              <a:ext cx="2647433" cy="26474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E0A99A8-58BE-4AB8-8603-2FDF6F725D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/>
          </p:blipFill>
          <p:spPr bwMode="auto">
            <a:xfrm>
              <a:off x="625730" y="1520857"/>
              <a:ext cx="3866206" cy="4180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05802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1054448"/>
            <a:ext cx="6172200" cy="85725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Hang Around for </a:t>
            </a:r>
            <a:r>
              <a:rPr lang="en-US" sz="36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nk</a:t>
            </a:r>
            <a:r>
              <a:rPr lang="en-US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ng Review</a:t>
            </a:r>
            <a:endParaRPr lang="en-US" sz="3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164623-65D4-49BF-81F0-99AF7BE889E2}"/>
              </a:ext>
            </a:extLst>
          </p:cNvPr>
          <p:cNvSpPr txBox="1"/>
          <p:nvPr/>
        </p:nvSpPr>
        <p:spPr>
          <a:xfrm>
            <a:off x="944509" y="2253039"/>
            <a:ext cx="33813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dirty="0" err="1">
                <a:latin typeface="Comic Sans MS" panose="030F0702030302020204" pitchFamily="66" charset="0"/>
              </a:rPr>
              <a:t>nk</a:t>
            </a:r>
            <a:endParaRPr lang="en-US" sz="20000" dirty="0">
              <a:latin typeface="Comic Sans MS" panose="030F0702030302020204" pitchFamily="66" charset="0"/>
            </a:endParaRPr>
          </a:p>
        </p:txBody>
      </p:sp>
      <p:pic>
        <p:nvPicPr>
          <p:cNvPr id="9" name="Graphic 8" descr="Sink with solid fill">
            <a:extLst>
              <a:ext uri="{FF2B5EF4-FFF2-40B4-BE49-F238E27FC236}">
                <a16:creationId xmlns:a16="http://schemas.microsoft.com/office/drawing/2014/main" id="{BDF85472-0FE8-4B3B-92A8-60F1BE9947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122925" y="1534525"/>
            <a:ext cx="3788950" cy="37889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CA7EC3E-FDD3-4A41-BA5C-5920D6F0CED7}"/>
              </a:ext>
            </a:extLst>
          </p:cNvPr>
          <p:cNvSpPr txBox="1"/>
          <p:nvPr/>
        </p:nvSpPr>
        <p:spPr>
          <a:xfrm>
            <a:off x="1062951" y="1973712"/>
            <a:ext cx="302109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dirty="0">
                <a:latin typeface="Comic Sans MS" panose="030F0702030302020204" pitchFamily="66" charset="0"/>
              </a:rPr>
              <a:t>ng</a:t>
            </a:r>
          </a:p>
        </p:txBody>
      </p:sp>
      <p:pic>
        <p:nvPicPr>
          <p:cNvPr id="12" name="Graphic 11" descr="Ring outline">
            <a:extLst>
              <a:ext uri="{FF2B5EF4-FFF2-40B4-BE49-F238E27FC236}">
                <a16:creationId xmlns:a16="http://schemas.microsoft.com/office/drawing/2014/main" id="{55D1A452-2784-4442-BD7F-AC41F1B4B0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403585" y="1962217"/>
            <a:ext cx="3285191" cy="32851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974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What am I? </a:t>
            </a:r>
            <a:r>
              <a:rPr lang="en-US" sz="5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nk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ng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670447-D42E-4395-BC53-FD6445806D9E}"/>
              </a:ext>
            </a:extLst>
          </p:cNvPr>
          <p:cNvSpPr txBox="1"/>
          <p:nvPr/>
        </p:nvSpPr>
        <p:spPr>
          <a:xfrm>
            <a:off x="457200" y="1504950"/>
            <a:ext cx="868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70C0"/>
                </a:solidFill>
                <a:latin typeface="Comic Sans MS" panose="030F0702030302020204" pitchFamily="66" charset="0"/>
              </a:rPr>
              <a:t>I am black and white.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4167DA-61D7-4A77-ACDE-055D87CB2889}"/>
              </a:ext>
            </a:extLst>
          </p:cNvPr>
          <p:cNvSpPr txBox="1"/>
          <p:nvPr/>
        </p:nvSpPr>
        <p:spPr>
          <a:xfrm>
            <a:off x="457200" y="2530512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FF9627"/>
                </a:solidFill>
                <a:latin typeface="Comic Sans MS" panose="030F0702030302020204" pitchFamily="66" charset="0"/>
              </a:rPr>
              <a:t>I have a stripe.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2E8670-5E68-42C2-AEFE-2BB9A2628FE4}"/>
              </a:ext>
            </a:extLst>
          </p:cNvPr>
          <p:cNvSpPr txBox="1"/>
          <p:nvPr/>
        </p:nvSpPr>
        <p:spPr>
          <a:xfrm>
            <a:off x="781050" y="3556074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I might spray you.</a:t>
            </a:r>
          </a:p>
        </p:txBody>
      </p:sp>
      <p:grpSp>
        <p:nvGrpSpPr>
          <p:cNvPr id="12" name="Group 11" descr="A picture of a skunk and the word skunk">
            <a:extLst>
              <a:ext uri="{FF2B5EF4-FFF2-40B4-BE49-F238E27FC236}">
                <a16:creationId xmlns:a16="http://schemas.microsoft.com/office/drawing/2014/main" id="{39FEE7E6-4249-45CB-88C5-18B7DD1157F3}"/>
              </a:ext>
            </a:extLst>
          </p:cNvPr>
          <p:cNvGrpSpPr/>
          <p:nvPr/>
        </p:nvGrpSpPr>
        <p:grpSpPr>
          <a:xfrm>
            <a:off x="1735282" y="4676496"/>
            <a:ext cx="7275368" cy="1828800"/>
            <a:chOff x="1735282" y="4676496"/>
            <a:chExt cx="7275368" cy="1828800"/>
          </a:xfrm>
        </p:grpSpPr>
        <p:pic>
          <p:nvPicPr>
            <p:cNvPr id="6" name="Graphic 5" descr="Skunk with solid fill">
              <a:extLst>
                <a:ext uri="{FF2B5EF4-FFF2-40B4-BE49-F238E27FC236}">
                  <a16:creationId xmlns:a16="http://schemas.microsoft.com/office/drawing/2014/main" id="{F9D09DB4-1F07-4F70-BDBF-B7E97F35B7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1735282" y="4676496"/>
              <a:ext cx="1828800" cy="18288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A4E495B-F0C2-4F59-AC55-2E17B7DD1C06}"/>
                </a:ext>
              </a:extLst>
            </p:cNvPr>
            <p:cNvSpPr txBox="1"/>
            <p:nvPr/>
          </p:nvSpPr>
          <p:spPr>
            <a:xfrm>
              <a:off x="4724400" y="5194788"/>
              <a:ext cx="428625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dirty="0">
                  <a:latin typeface="Comic Sans MS" panose="030F0702030302020204" pitchFamily="66" charset="0"/>
                </a:rPr>
                <a:t>skunk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nk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ng What am I? 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670447-D42E-4395-BC53-FD6445806D9E}"/>
              </a:ext>
            </a:extLst>
          </p:cNvPr>
          <p:cNvSpPr txBox="1"/>
          <p:nvPr/>
        </p:nvSpPr>
        <p:spPr>
          <a:xfrm>
            <a:off x="457200" y="1504950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70C0"/>
                </a:solidFill>
                <a:latin typeface="Comic Sans MS" panose="030F0702030302020204" pitchFamily="66" charset="0"/>
              </a:rPr>
              <a:t>I wear a crown.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4167DA-61D7-4A77-ACDE-055D87CB2889}"/>
              </a:ext>
            </a:extLst>
          </p:cNvPr>
          <p:cNvSpPr txBox="1"/>
          <p:nvPr/>
        </p:nvSpPr>
        <p:spPr>
          <a:xfrm>
            <a:off x="476250" y="2528922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FF9627"/>
                </a:solidFill>
                <a:latin typeface="Comic Sans MS" panose="030F0702030302020204" pitchFamily="66" charset="0"/>
              </a:rPr>
              <a:t>I rule a land.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2E8670-5E68-42C2-AEFE-2BB9A2628FE4}"/>
              </a:ext>
            </a:extLst>
          </p:cNvPr>
          <p:cNvSpPr txBox="1"/>
          <p:nvPr/>
        </p:nvSpPr>
        <p:spPr>
          <a:xfrm>
            <a:off x="38100" y="3552894"/>
            <a:ext cx="91059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I live in a castle.</a:t>
            </a:r>
          </a:p>
        </p:txBody>
      </p:sp>
      <p:grpSp>
        <p:nvGrpSpPr>
          <p:cNvPr id="12" name="Group 11" descr="A picture of a king and the word king">
            <a:extLst>
              <a:ext uri="{FF2B5EF4-FFF2-40B4-BE49-F238E27FC236}">
                <a16:creationId xmlns:a16="http://schemas.microsoft.com/office/drawing/2014/main" id="{39FEE7E6-4249-45CB-88C5-18B7DD1157F3}"/>
              </a:ext>
            </a:extLst>
          </p:cNvPr>
          <p:cNvGrpSpPr/>
          <p:nvPr/>
        </p:nvGrpSpPr>
        <p:grpSpPr>
          <a:xfrm>
            <a:off x="2305787" y="4705602"/>
            <a:ext cx="6552463" cy="1770587"/>
            <a:chOff x="2305787" y="4705602"/>
            <a:chExt cx="6552463" cy="1770587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F9D09DB4-1F07-4F70-BDBF-B7E97F35B7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2305787" y="4705602"/>
              <a:ext cx="1598725" cy="1770587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A4E495B-F0C2-4F59-AC55-2E17B7DD1C06}"/>
                </a:ext>
              </a:extLst>
            </p:cNvPr>
            <p:cNvSpPr txBox="1"/>
            <p:nvPr/>
          </p:nvSpPr>
          <p:spPr>
            <a:xfrm>
              <a:off x="4572000" y="5046840"/>
              <a:ext cx="428625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dirty="0">
                  <a:latin typeface="Comic Sans MS" panose="030F0702030302020204" pitchFamily="66" charset="0"/>
                </a:rPr>
                <a:t>king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6158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What Am 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I? Final Try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670447-D42E-4395-BC53-FD6445806D9E}"/>
              </a:ext>
            </a:extLst>
          </p:cNvPr>
          <p:cNvSpPr txBox="1"/>
          <p:nvPr/>
        </p:nvSpPr>
        <p:spPr>
          <a:xfrm>
            <a:off x="266700" y="1453084"/>
            <a:ext cx="8648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I am at a playground.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4167DA-61D7-4A77-ACDE-055D87CB2889}"/>
              </a:ext>
            </a:extLst>
          </p:cNvPr>
          <p:cNvSpPr txBox="1"/>
          <p:nvPr/>
        </p:nvSpPr>
        <p:spPr>
          <a:xfrm>
            <a:off x="457200" y="254015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9627"/>
                </a:solidFill>
                <a:latin typeface="Comic Sans MS" panose="030F0702030302020204" pitchFamily="66" charset="0"/>
              </a:rPr>
              <a:t>You can sit on me.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2E8670-5E68-42C2-AEFE-2BB9A2628FE4}"/>
              </a:ext>
            </a:extLst>
          </p:cNvPr>
          <p:cNvSpPr txBox="1"/>
          <p:nvPr/>
        </p:nvSpPr>
        <p:spPr>
          <a:xfrm>
            <a:off x="285750" y="3627232"/>
            <a:ext cx="88582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00B050"/>
                </a:solidFill>
                <a:latin typeface="Comic Sans MS" panose="030F0702030302020204" pitchFamily="66" charset="0"/>
              </a:rPr>
              <a:t>I like to go back and forth.</a:t>
            </a:r>
          </a:p>
        </p:txBody>
      </p:sp>
      <p:grpSp>
        <p:nvGrpSpPr>
          <p:cNvPr id="12" name="Group 11" descr="Picture of a girl swinging and the word swing">
            <a:extLst>
              <a:ext uri="{FF2B5EF4-FFF2-40B4-BE49-F238E27FC236}">
                <a16:creationId xmlns:a16="http://schemas.microsoft.com/office/drawing/2014/main" id="{39FEE7E6-4249-45CB-88C5-18B7DD1157F3}"/>
              </a:ext>
            </a:extLst>
          </p:cNvPr>
          <p:cNvGrpSpPr/>
          <p:nvPr/>
        </p:nvGrpSpPr>
        <p:grpSpPr>
          <a:xfrm>
            <a:off x="2220247" y="4705993"/>
            <a:ext cx="6638003" cy="1769806"/>
            <a:chOff x="2220247" y="4705993"/>
            <a:chExt cx="6638003" cy="1769806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F9D09DB4-1F07-4F70-BDBF-B7E97F35B7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2220247" y="4705993"/>
              <a:ext cx="1769806" cy="176980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A4E495B-F0C2-4F59-AC55-2E17B7DD1C06}"/>
                </a:ext>
              </a:extLst>
            </p:cNvPr>
            <p:cNvSpPr txBox="1"/>
            <p:nvPr/>
          </p:nvSpPr>
          <p:spPr>
            <a:xfrm>
              <a:off x="4572000" y="5046840"/>
              <a:ext cx="428625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dirty="0">
                  <a:latin typeface="Comic Sans MS" panose="030F0702030302020204" pitchFamily="66" charset="0"/>
                </a:rPr>
                <a:t>swing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6111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092"/>
            <a:ext cx="8229600" cy="953271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Roaring Sight Word Review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7E0F427-0FC3-4828-B1A6-447C24E31093}"/>
              </a:ext>
            </a:extLst>
          </p:cNvPr>
          <p:cNvSpPr txBox="1"/>
          <p:nvPr/>
        </p:nvSpPr>
        <p:spPr>
          <a:xfrm>
            <a:off x="1657350" y="1792460"/>
            <a:ext cx="2286000" cy="2286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400" b="1" dirty="0">
                <a:latin typeface="Comic Sans MS" panose="030F0702030302020204" pitchFamily="66" charset="0"/>
              </a:rPr>
              <a:t>its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86E77BB-1721-43E7-80B2-1F956C981908}"/>
              </a:ext>
            </a:extLst>
          </p:cNvPr>
          <p:cNvSpPr txBox="1"/>
          <p:nvPr/>
        </p:nvSpPr>
        <p:spPr>
          <a:xfrm>
            <a:off x="4978977" y="1792460"/>
            <a:ext cx="2286000" cy="2286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4800" b="1" dirty="0">
                <a:latin typeface="Comic Sans MS" panose="030F0702030302020204" pitchFamily="66" charset="0"/>
              </a:rPr>
              <a:t>before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5F276A4-B0F1-44EC-A2CF-586FEDE63629}"/>
              </a:ext>
            </a:extLst>
          </p:cNvPr>
          <p:cNvSpPr txBox="1"/>
          <p:nvPr/>
        </p:nvSpPr>
        <p:spPr>
          <a:xfrm>
            <a:off x="1657350" y="4297362"/>
            <a:ext cx="2286000" cy="2286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400" b="1" dirty="0">
                <a:latin typeface="Comic Sans MS" panose="030F0702030302020204" pitchFamily="66" charset="0"/>
              </a:rPr>
              <a:t>ten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6852028-A52F-43F8-9A21-DA9F45718DF0}"/>
              </a:ext>
            </a:extLst>
          </p:cNvPr>
          <p:cNvSpPr txBox="1"/>
          <p:nvPr/>
        </p:nvSpPr>
        <p:spPr>
          <a:xfrm>
            <a:off x="4978977" y="4297362"/>
            <a:ext cx="2286000" cy="2286000"/>
          </a:xfrm>
          <a:prstGeom prst="rect">
            <a:avLst/>
          </a:prstGeom>
          <a:solidFill>
            <a:srgbClr val="9E5ECE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400" b="1" dirty="0">
                <a:latin typeface="Comic Sans MS" panose="030F0702030302020204" pitchFamily="66" charset="0"/>
              </a:rPr>
              <a:t>us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1266"/>
            <a:ext cx="8950036" cy="953271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Vicious Vowels and Clever Consonants Practice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3C3683-3DD2-4E6A-A1CC-3A0537158FA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335475" y="3579160"/>
            <a:ext cx="3150260" cy="35954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95888EC-A9D3-408B-88E4-542AE2CCB94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455932" y="3536705"/>
            <a:ext cx="2735884" cy="35954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85003E-23A5-4851-8FE9-A89BC8F90F3C}"/>
              </a:ext>
            </a:extLst>
          </p:cNvPr>
          <p:cNvSpPr txBox="1"/>
          <p:nvPr/>
        </p:nvSpPr>
        <p:spPr>
          <a:xfrm>
            <a:off x="2909455" y="1160394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>
                <a:latin typeface="Comic Sans MS" panose="030F0702030302020204" pitchFamily="66" charset="0"/>
              </a:rPr>
              <a:t>i</a:t>
            </a:r>
            <a:endParaRPr lang="en-US" sz="9600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E11DDE-1DA5-47E5-8DC6-0ADC9487520A}"/>
              </a:ext>
            </a:extLst>
          </p:cNvPr>
          <p:cNvSpPr txBox="1"/>
          <p:nvPr/>
        </p:nvSpPr>
        <p:spPr>
          <a:xfrm>
            <a:off x="4005124" y="1208908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171CA5-C244-41A8-86E9-12C0097025CC}"/>
              </a:ext>
            </a:extLst>
          </p:cNvPr>
          <p:cNvSpPr txBox="1"/>
          <p:nvPr/>
        </p:nvSpPr>
        <p:spPr>
          <a:xfrm>
            <a:off x="5167748" y="1063364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C8D312-457E-4DEC-91FC-D5A7B29759E3}"/>
              </a:ext>
            </a:extLst>
          </p:cNvPr>
          <p:cNvSpPr txBox="1"/>
          <p:nvPr/>
        </p:nvSpPr>
        <p:spPr>
          <a:xfrm>
            <a:off x="1801092" y="5690559"/>
            <a:ext cx="221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mic Sans MS" panose="030F0702030302020204" pitchFamily="66" charset="0"/>
              </a:rPr>
              <a:t>consonants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30FC99-498B-4D74-8E4F-7A915DB313EA}"/>
              </a:ext>
            </a:extLst>
          </p:cNvPr>
          <p:cNvSpPr txBox="1"/>
          <p:nvPr/>
        </p:nvSpPr>
        <p:spPr>
          <a:xfrm>
            <a:off x="6195300" y="5720122"/>
            <a:ext cx="221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mic Sans MS" panose="030F0702030302020204" pitchFamily="66" charset="0"/>
              </a:rPr>
              <a:t>vowels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7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6482 L 0.00139 0.06482 C -0.00486 0.08912 -0.00555 0.09792 -0.01388 0.11713 C -0.02864 0.15185 -0.00954 0.10208 -0.02899 0.1456 C -0.04791 0.1875 -0.02743 0.15232 -0.05017 0.19792 C -0.05382 0.20509 -0.05868 0.21111 -0.06232 0.21829 C -0.075 0.24236 -0.06961 0.2375 -0.08055 0.26667 C -0.0934 0.30116 -0.08437 0.27616 -0.09566 0.29491 C -0.10208 0.30556 -0.10833 0.3162 -0.11388 0.32732 C -0.11597 0.33125 -0.11753 0.33565 -0.11996 0.33935 C -0.12274 0.34375 -0.12604 0.34745 -0.12899 0.35162 C -0.13107 0.35695 -0.1335 0.36204 -0.13507 0.36782 C -0.13663 0.37292 -0.13645 0.3787 -0.13819 0.3838 C -0.13958 0.38843 -0.14218 0.3919 -0.14427 0.39607 C -0.14513 0.4 -0.1467 0.40394 -0.14722 0.4081 C -0.15034 0.43727 -0.15017 0.43912 -0.15017 0.45671 " pathEditMode="relative" ptsTypes="AAAAAAAAAAAAAAAA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98 0.05996 L 0.01198 0.05996 C 0.14202 0.12732 0.10365 0.10417 0.23316 0.18496 C 0.24531 0.19283 0.25729 0.20116 0.26945 0.20926 L 0.2816 0.21737 C 0.28455 0.2213 0.28802 0.225 0.29063 0.2294 C 0.29306 0.23334 0.29479 0.2375 0.2967 0.24167 C 0.30677 0.26389 0.31042 0.27014 0.31493 0.29422 C 0.31841 0.31227 0.31667 0.31829 0.32101 0.3345 C 0.32483 0.34885 0.33785 0.39005 0.34219 0.41135 C 0.34358 0.41783 0.34427 0.42477 0.34531 0.43149 L 0.34219 0.46389 " pathEditMode="relative" ptsTypes="AAAAAAAAAAAA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44444E-6 L 2.77778E-6 0.00024 C -0.0066 0.0132 -0.01233 0.02825 -0.01997 0.04051 C -0.02379 0.04676 -0.029 0.0507 -0.03403 0.05417 C -0.04879 0.06436 -0.06424 0.07223 -0.07934 0.08149 C -0.08698 0.08565 -0.09462 0.09075 -0.10226 0.09491 C -0.125 0.10695 -0.15035 0.10996 -0.17032 0.13125 C -0.19722 0.15996 -0.17674 0.14075 -0.20712 0.16297 C -0.21285 0.16737 -0.21823 0.17315 -0.22431 0.17639 C -0.23802 0.18473 -0.24983 0.18635 -0.26389 0.19005 C -0.26858 0.19167 -0.27327 0.19329 -0.27813 0.19468 C -0.28941 0.20232 -0.30261 0.2051 -0.31216 0.21737 C -0.329 0.23912 -0.32136 0.2301 -0.33472 0.24468 C -0.34896 0.28982 -0.329 0.23056 -0.35486 0.28542 C -0.3566 0.28936 -0.3566 0.29468 -0.35764 0.29885 C -0.35938 0.30672 -0.36111 0.31436 -0.3632 0.32176 C -0.36684 0.33403 -0.37466 0.35787 -0.37466 0.35834 C -0.37969 0.40787 -0.37743 0.37593 -0.37743 0.45371 " pathEditMode="relative" rAng="0" ptsTypes="AAAAAAAAAAAAAAAAAA">
                                      <p:cBhvr>
                                        <p:cTn id="4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2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2" grpId="0"/>
      <p:bldP spid="12" grpId="1"/>
      <p:bldP spid="13" grpId="0"/>
      <p:bldP spid="13" grpId="1"/>
      <p:bldP spid="8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578"/>
            <a:ext cx="8229600" cy="953271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Chasing Consonants and Vowels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3C3683-3DD2-4E6A-A1CC-3A0537158FA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313089" y="3600319"/>
            <a:ext cx="3189899" cy="35954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95888EC-A9D3-408B-88E4-542AE2CCB94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407324" y="3703366"/>
            <a:ext cx="2951374" cy="359549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2C8D312-457E-4DEC-91FC-D5A7B29759E3}"/>
              </a:ext>
            </a:extLst>
          </p:cNvPr>
          <p:cNvSpPr txBox="1"/>
          <p:nvPr/>
        </p:nvSpPr>
        <p:spPr>
          <a:xfrm>
            <a:off x="1801092" y="5690559"/>
            <a:ext cx="221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mic Sans MS" panose="030F0702030302020204" pitchFamily="66" charset="0"/>
              </a:rPr>
              <a:t>consonants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30FC99-498B-4D74-8E4F-7A915DB313EA}"/>
              </a:ext>
            </a:extLst>
          </p:cNvPr>
          <p:cNvSpPr txBox="1"/>
          <p:nvPr/>
        </p:nvSpPr>
        <p:spPr>
          <a:xfrm>
            <a:off x="6195300" y="5720122"/>
            <a:ext cx="221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mic Sans MS" panose="030F0702030302020204" pitchFamily="66" charset="0"/>
              </a:rPr>
              <a:t>vowels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85003E-23A5-4851-8FE9-A89BC8F90F3C}"/>
              </a:ext>
            </a:extLst>
          </p:cNvPr>
          <p:cNvSpPr txBox="1"/>
          <p:nvPr/>
        </p:nvSpPr>
        <p:spPr>
          <a:xfrm>
            <a:off x="1126828" y="1176691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E11DDE-1DA5-47E5-8DC6-0ADC9487520A}"/>
              </a:ext>
            </a:extLst>
          </p:cNvPr>
          <p:cNvSpPr txBox="1"/>
          <p:nvPr/>
        </p:nvSpPr>
        <p:spPr>
          <a:xfrm>
            <a:off x="2222497" y="1205799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171CA5-C244-41A8-86E9-12C0097025CC}"/>
              </a:ext>
            </a:extLst>
          </p:cNvPr>
          <p:cNvSpPr txBox="1"/>
          <p:nvPr/>
        </p:nvSpPr>
        <p:spPr>
          <a:xfrm>
            <a:off x="3385121" y="1060255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9A6CF1-4741-44B2-8058-35502A3A1F79}"/>
              </a:ext>
            </a:extLst>
          </p:cNvPr>
          <p:cNvSpPr txBox="1"/>
          <p:nvPr/>
        </p:nvSpPr>
        <p:spPr>
          <a:xfrm>
            <a:off x="4648203" y="1089364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A6CB37-8CF1-4A28-AD78-C6236BE84130}"/>
              </a:ext>
            </a:extLst>
          </p:cNvPr>
          <p:cNvSpPr txBox="1"/>
          <p:nvPr/>
        </p:nvSpPr>
        <p:spPr>
          <a:xfrm>
            <a:off x="5701146" y="1118473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6DEE77-BF5D-4A35-B130-8BFBA8332470}"/>
              </a:ext>
            </a:extLst>
          </p:cNvPr>
          <p:cNvSpPr txBox="1"/>
          <p:nvPr/>
        </p:nvSpPr>
        <p:spPr>
          <a:xfrm>
            <a:off x="6687134" y="1147582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831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082E-17 4.81481E-6 L 1.9082E-17 0.00023 C 0.00295 0.01481 0.0059 0.02962 0.00903 0.04444 C 0.0099 0.04837 0.01128 0.05231 0.01198 0.05648 C 0.01441 0.0699 0.0158 0.08356 0.01806 0.09675 C 0.01997 0.10763 0.0224 0.11828 0.02413 0.12916 C 0.02639 0.14259 0.02743 0.15648 0.03021 0.16967 C 0.03229 0.17893 0.0342 0.18842 0.03628 0.19791 C 0.03976 0.21319 0.0434 0.22314 0.04549 0.23819 C 0.04844 0.26018 0.04983 0.28518 0.05156 0.30694 C 0.04063 0.40763 0.04549 0.34444 0.04549 0.49699 " pathEditMode="relative" rAng="0" ptsTypes="AAAAAAAAAAA">
                                      <p:cBhvr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9" y="2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51 0.06528 L 0.00851 0.06528 C 0.02292 0.07569 0.05434 0.10092 0.07205 0.10555 C 0.08073 0.10787 0.0908 0.11018 0.0993 0.11366 C 0.13628 0.12847 0.10173 0.11643 0.12969 0.12569 C 0.13264 0.12847 0.13542 0.13194 0.13871 0.13379 C 0.14253 0.13611 0.14687 0.13634 0.15087 0.13796 C 0.1816 0.14907 0.16163 0.14305 0.18715 0.15 C 0.20139 0.15949 0.2151 0.16991 0.22969 0.17824 C 0.23594 0.18194 0.27465 0.20092 0.28715 0.21458 C 0.29375 0.22176 0.30087 0.22916 0.30538 0.23889 C 0.31042 0.24953 0.31562 0.26018 0.32048 0.27129 C 0.32361 0.27801 0.32621 0.28495 0.32951 0.29143 C 0.3342 0.29977 0.33976 0.30764 0.34479 0.31551 C 0.35191 0.34398 0.34253 0.30903 0.35382 0.34398 C 0.35503 0.34791 0.3559 0.35208 0.35694 0.35602 C 0.35781 0.38287 0.35851 0.40995 0.35989 0.4368 C 0.36319 0.49815 0.36285 0.45185 0.36285 0.47731 " pathEditMode="relative" ptsTypes="AAAAAAAAAAAAAAAAAA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-1.94444E-6 0.00023 C -0.00989 0.0294 -0.01996 0.05857 -0.02864 0.08866 C -0.03663 0.11551 -0.03628 0.13565 -0.04132 0.16482 C -0.04357 0.17801 -0.05035 0.19838 -0.05399 0.21134 C -0.05989 0.25741 -0.05347 0.21713 -0.06337 0.25787 C -0.06493 0.26343 -0.06545 0.26921 -0.06684 0.275 C -0.06857 0.28472 -0.071 0.29468 -0.07274 0.3044 C -0.0691 0.43704 -0.06996 0.37801 -0.06996 0.48264 " pathEditMode="relative" rAng="0" ptsTypes="AAAAAAAAA">
                                      <p:cBhvr>
                                        <p:cTn id="5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6" y="2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87 0.09444 L 0.02187 0.09444 C 0.0908 0.13842 0.08298 0.11551 0.10972 0.16296 C 0.11493 0.17222 0.11909 0.18264 0.12482 0.1912 C 0.15937 0.24444 0.13854 0.20208 0.16718 0.25185 C 0.1717 0.25972 0.17934 0.27616 0.17934 0.27616 C 0.18489 0.31296 0.17864 0.28102 0.18854 0.3125 C 0.19392 0.32986 0.20364 0.36504 0.20364 0.36504 C 0.20573 0.37847 0.20868 0.3919 0.20972 0.40555 C 0.21076 0.41898 0.21111 0.43264 0.21267 0.44583 C 0.21406 0.45694 0.21562 0.46782 0.21875 0.47824 C 0.22604 0.50208 0.22482 0.4912 0.22482 0.51065 " pathEditMode="relative" ptsTypes="AAAAAAAAAAAA"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6 L -5.55556E-7 0.00023 C -0.04496 0.03564 -0.03594 0.03148 -0.0901 0.05949 C -0.11354 0.07176 -0.13819 0.08009 -0.16111 0.09375 C -0.18906 0.10972 -0.21788 0.1243 -0.24167 0.1493 C -0.2743 0.18287 -0.25781 0.16736 -0.29132 0.19629 C -0.29965 0.21504 -0.29878 0.21713 -0.3099 0.23032 C -0.31458 0.23611 -0.3243 0.24351 -0.32847 0.25185 C -0.33194 0.25833 -0.33437 0.26643 -0.33767 0.27314 C -0.34444 0.2868 -0.34757 0.28981 -0.35312 0.30277 C -0.37083 0.34583 -0.34948 0.29514 -0.3625 0.33726 C -0.36389 0.34189 -0.36667 0.34583 -0.36875 0.35 C -0.375 0.37708 -0.37483 0.36643 -0.37483 0.38032 " pathEditMode="relative" rAng="0" ptsTypes="AAAAAAAAAAAAA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0" y="19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-3.05556E-6 0.00023 C -0.00486 0.00949 -0.01093 0.0176 -0.01441 0.0294 C -0.01718 0.03797 -0.01701 0.04931 -0.01857 0.05903 C -0.02031 0.07037 -0.02309 0.08125 -0.02465 0.09283 C -0.02639 0.10533 -0.02743 0.11806 -0.02882 0.13079 C -0.03003 0.14213 -0.03177 0.15324 -0.03281 0.16459 C -0.03472 0.18426 -0.03507 0.20417 -0.03698 0.22385 L -0.03906 0.24491 C -0.0408 0.29167 -0.03958 0.28773 -0.04305 0.32107 C -0.04357 0.32685 -0.04409 0.33264 -0.04514 0.33797 C -0.04618 0.34375 -0.04826 0.34885 -0.0493 0.35486 C -0.05347 0.37917 -0.0533 0.375 -0.0533 0.38889 " pathEditMode="relative" rAng="0" ptsTypes="AAAAAAAAAAAAA">
                                      <p:cBhvr>
                                        <p:cTn id="7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4" y="1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8" grpId="0"/>
      <p:bldP spid="20" grpId="0"/>
      <p:bldP spid="7" grpId="0"/>
      <p:bldP spid="7" grpId="1"/>
      <p:bldP spid="12" grpId="0"/>
      <p:bldP spid="12" grpId="1"/>
      <p:bldP spid="13" grpId="0"/>
      <p:bldP spid="13" grpId="1"/>
      <p:bldP spid="14" grpId="0"/>
      <p:bldP spid="14" grpId="1"/>
      <p:bldP spid="11" grpId="0"/>
      <p:bldP spid="11" grpId="1"/>
      <p:bldP spid="15" grpId="0"/>
      <p:bldP spid="1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644"/>
            <a:ext cx="8229600" cy="953271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Flying High with Consonants and Vowels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3C3683-3DD2-4E6A-A1CC-3A0537158FA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339750" y="3712092"/>
            <a:ext cx="3105348" cy="35954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85003E-23A5-4851-8FE9-A89BC8F90F3C}"/>
              </a:ext>
            </a:extLst>
          </p:cNvPr>
          <p:cNvSpPr txBox="1"/>
          <p:nvPr/>
        </p:nvSpPr>
        <p:spPr>
          <a:xfrm>
            <a:off x="3184073" y="1348161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5888EC-A9D3-408B-88E4-542AE2CCB94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448263" y="3778733"/>
            <a:ext cx="2823249" cy="359549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2C8D312-457E-4DEC-91FC-D5A7B29759E3}"/>
              </a:ext>
            </a:extLst>
          </p:cNvPr>
          <p:cNvSpPr txBox="1"/>
          <p:nvPr/>
        </p:nvSpPr>
        <p:spPr>
          <a:xfrm>
            <a:off x="1801092" y="5690559"/>
            <a:ext cx="221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mic Sans MS" panose="030F0702030302020204" pitchFamily="66" charset="0"/>
              </a:rPr>
              <a:t>consonants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E11DDE-1DA5-47E5-8DC6-0ADC9487520A}"/>
              </a:ext>
            </a:extLst>
          </p:cNvPr>
          <p:cNvSpPr txBox="1"/>
          <p:nvPr/>
        </p:nvSpPr>
        <p:spPr>
          <a:xfrm>
            <a:off x="3958769" y="1229761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30FC99-498B-4D74-8E4F-7A915DB313EA}"/>
              </a:ext>
            </a:extLst>
          </p:cNvPr>
          <p:cNvSpPr txBox="1"/>
          <p:nvPr/>
        </p:nvSpPr>
        <p:spPr>
          <a:xfrm>
            <a:off x="6195300" y="5720122"/>
            <a:ext cx="221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mic Sans MS" panose="030F0702030302020204" pitchFamily="66" charset="0"/>
              </a:rPr>
              <a:t>vowels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171CA5-C244-41A8-86E9-12C0097025CC}"/>
              </a:ext>
            </a:extLst>
          </p:cNvPr>
          <p:cNvSpPr txBox="1"/>
          <p:nvPr/>
        </p:nvSpPr>
        <p:spPr>
          <a:xfrm>
            <a:off x="4829288" y="1208212"/>
            <a:ext cx="1330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026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56 0.0588 L -0.00556 0.0588 C -0.01076 0.07477 -0.01545 0.0912 -0.02083 0.10718 C -0.02257 0.11273 -0.02431 0.11852 -0.02691 0.12338 C -0.02934 0.12801 -0.03316 0.13125 -0.03594 0.13542 C -0.0401 0.1419 -0.04375 0.1493 -0.04809 0.15555 C -0.05191 0.16134 -0.05677 0.16574 -0.06024 0.17176 C -0.06285 0.17662 -0.06337 0.18333 -0.06615 0.18796 C -0.06858 0.19167 -0.07257 0.19282 -0.07535 0.19606 C -0.07969 0.20093 -0.08333 0.20694 -0.0875 0.21227 C -0.09861 0.24213 -0.08715 0.21597 -0.1026 0.24051 C -0.10486 0.24421 -0.1066 0.24861 -0.10868 0.25255 C -0.11163 0.2581 -0.11441 0.26366 -0.11771 0.26875 C -0.14306 0.30833 -0.10937 0.24977 -0.13594 0.29699 L -0.14201 0.3213 L -0.14497 0.33356 C -0.14601 0.34421 -0.1467 0.35509 -0.14809 0.36574 C -0.15295 0.40509 -0.15069 0.35208 -0.15399 0.41435 C -0.15451 0.42245 -0.15399 0.43055 -0.15399 0.43866 " pathEditMode="relative" ptsTypes="AAAAAAAAAAAAAAAAAAA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8194 L -0.00278 0.08194 C 0.00625 0.08981 0.01458 0.1 0.02448 0.10602 C 0.03003 0.10949 0.03663 0.10856 0.04253 0.11019 C 0.04774 0.11134 0.05278 0.11273 0.05781 0.11412 C 0.0618 0.11829 0.06562 0.12269 0.06996 0.12639 C 0.07674 0.13218 0.08542 0.13472 0.09115 0.14236 C 0.09687 0.15023 0.09861 0.16204 0.1033 0.17083 C 0.10868 0.18079 0.11545 0.18958 0.12153 0.19907 C 0.12344 0.20718 0.12483 0.21551 0.1276 0.22338 C 0.13108 0.23356 0.14809 0.26644 0.15174 0.27176 C 0.15712 0.27963 0.16458 0.28426 0.16996 0.29213 C 0.17691 0.30185 0.18003 0.3162 0.18819 0.32431 C 0.19219 0.32847 0.1967 0.33171 0.20035 0.33657 C 0.21024 0.34954 0.21337 0.36366 0.21858 0.38102 C 0.21962 0.38495 0.22083 0.38889 0.22153 0.39306 C 0.22274 0.39977 0.22465 0.41343 0.22465 0.41343 " pathEditMode="relative" ptsTypes="AAAAAAAAAAAAAAAAA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7315 L -0.00087 0.07315 C -0.00191 0.09722 -0.00226 0.12153 -0.00399 0.14583 C -0.00434 0.15139 -0.00399 0.15787 -0.00695 0.1618 C -0.01094 0.16713 -0.01719 0.16736 -0.02222 0.16991 C -0.02622 0.17546 -0.02934 0.18241 -0.0342 0.18611 C -0.04774 0.19606 -0.06441 0.19815 -0.07674 0.21042 C -0.10781 0.24143 -0.09149 0.22986 -0.12518 0.24676 C -0.16771 0.29213 -0.11406 0.23634 -0.15538 0.275 C -0.17379 0.29213 -0.16649 0.29051 -0.18577 0.30324 C -0.20834 0.31829 -0.19358 0.30393 -0.21007 0.31944 C -0.21406 0.32338 -0.21858 0.32685 -0.22205 0.33148 C -0.24462 0.36157 -0.21893 0.3368 -0.24028 0.35579 C -0.24427 0.36389 -0.24896 0.37153 -0.25243 0.38009 C -0.25816 0.39398 -0.26059 0.40856 -0.26146 0.42454 C -0.26198 0.43264 -0.26146 0.44074 -0.26146 0.44884 " pathEditMode="relative" ptsTypes="AAAAAAAAAAAAAAAA">
                                      <p:cBhvr>
                                        <p:cTn id="4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12" grpId="0"/>
      <p:bldP spid="12" grpId="1"/>
      <p:bldP spid="20" grpId="0"/>
      <p:bldP spid="13" grpId="0"/>
      <p:bldP spid="13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12466</TotalTime>
  <Words>1432</Words>
  <Application>Microsoft Office PowerPoint</Application>
  <PresentationFormat>On-screen Show (4:3)</PresentationFormat>
  <Paragraphs>168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Comic Sans MS</vt:lpstr>
      <vt:lpstr>Office Theme</vt:lpstr>
      <vt:lpstr>Animal Adventures </vt:lpstr>
      <vt:lpstr>Hang Around for nk and ng Review</vt:lpstr>
      <vt:lpstr> What am I? nk and ng</vt:lpstr>
      <vt:lpstr> nk and ng What am I? </vt:lpstr>
      <vt:lpstr> What Am  I? Final Try</vt:lpstr>
      <vt:lpstr>Roaring Sight Word Review</vt:lpstr>
      <vt:lpstr>Vicious Vowels and Clever Consonants Practice</vt:lpstr>
      <vt:lpstr>Chasing Consonants and Vowels</vt:lpstr>
      <vt:lpstr>Flying High with Consonants and Vowels</vt:lpstr>
      <vt:lpstr>Galloping with Consonants and Vowels</vt:lpstr>
      <vt:lpstr>5 Finger Retell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220</cp:revision>
  <dcterms:created xsi:type="dcterms:W3CDTF">2012-04-20T18:25:02Z</dcterms:created>
  <dcterms:modified xsi:type="dcterms:W3CDTF">2021-08-10T14:24:01Z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A2ACA53A-DA4D-457C-9265-8962926DF257</vt:lpwstr>
  </property>
  <property fmtid="{D5CDD505-2E9C-101B-9397-08002B2CF9AE}" pid="3" name="ArticulatePath">
    <vt:lpwstr>ELA 1_Module 3_AP</vt:lpwstr>
  </property>
</Properties>
</file>