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344" r:id="rId2"/>
    <p:sldId id="356" r:id="rId3"/>
    <p:sldId id="358" r:id="rId4"/>
    <p:sldId id="359" r:id="rId5"/>
    <p:sldId id="360" r:id="rId6"/>
    <p:sldId id="362" r:id="rId7"/>
    <p:sldId id="349" r:id="rId8"/>
    <p:sldId id="363" r:id="rId9"/>
    <p:sldId id="351" r:id="rId10"/>
    <p:sldId id="352" r:id="rId11"/>
  </p:sldIdLst>
  <p:sldSz cx="12192000" cy="6858000"/>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im Kalos" initials="JK" lastIdx="1" clrIdx="0">
    <p:extLst>
      <p:ext uri="{19B8F6BF-5375-455C-9EA6-DF929625EA0E}">
        <p15:presenceInfo xmlns:p15="http://schemas.microsoft.com/office/powerpoint/2012/main" userId="88f479c315fdb20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6BD3"/>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6E6CA9-3765-4FBC-98CF-3F20F5D0CBCB}" v="417" dt="2021-07-15T18:50:50.6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57699" autoAdjust="0"/>
  </p:normalViewPr>
  <p:slideViewPr>
    <p:cSldViewPr snapToGrid="0">
      <p:cViewPr varScale="1">
        <p:scale>
          <a:sx n="65" d="100"/>
          <a:sy n="65" d="100"/>
        </p:scale>
        <p:origin x="235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EB9EE5-3A70-4006-A480-5215F4611AA5}" type="datetimeFigureOut">
              <a:rPr lang="en-US" smtClean="0"/>
              <a:t>8/9/2021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4F3332-2E3F-4D60-9274-C17357D681A3}" type="slidenum">
              <a:rPr lang="en-US" smtClean="0"/>
              <a:t>‹#›</a:t>
            </a:fld>
            <a:endParaRPr lang="en-US"/>
          </a:p>
        </p:txBody>
      </p:sp>
    </p:spTree>
    <p:extLst>
      <p:ext uri="{BB962C8B-B14F-4D97-AF65-F5344CB8AC3E}">
        <p14:creationId xmlns:p14="http://schemas.microsoft.com/office/powerpoint/2010/main" val="3566866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“Today we are going to go under the sea of words to get hooked on </a:t>
            </a:r>
            <a:r>
              <a:rPr lang="en-US" dirty="0" err="1"/>
              <a:t>ee</a:t>
            </a:r>
            <a:r>
              <a:rPr lang="en-US" dirty="0"/>
              <a:t> and </a:t>
            </a:r>
            <a:r>
              <a:rPr lang="en-US" dirty="0" err="1"/>
              <a:t>ea</a:t>
            </a:r>
            <a:r>
              <a:rPr lang="en-US" dirty="0"/>
              <a:t> words. We will also review our sight words, and main idea and details of the story “Seal Facts”.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934047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61536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“Listen closely as I say each word with the vowel teams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ee</a:t>
            </a:r>
            <a:r>
              <a:rPr lang="en-US" sz="1800" b="0" dirty="0">
                <a:effectLst/>
                <a:latin typeface="Comic Sans MS" panose="030F0702030302020204" pitchFamily="66" charset="0"/>
                <a:ea typeface="Calibri" panose="020F0502020204030204" pitchFamily="34" charset="0"/>
                <a:cs typeface="Calibri" panose="020F0502020204030204" pitchFamily="34" charset="0"/>
              </a:rPr>
              <a:t> or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ea</a:t>
            </a:r>
            <a:r>
              <a:rPr lang="en-US" sz="1800" b="0" dirty="0">
                <a:effectLst/>
                <a:latin typeface="Comic Sans MS" panose="030F0702030302020204" pitchFamily="66" charset="0"/>
                <a:ea typeface="Calibri" panose="020F0502020204030204" pitchFamily="34" charset="0"/>
                <a:cs typeface="Calibri" panose="020F0502020204030204" pitchFamily="34" charset="0"/>
              </a:rPr>
              <a:t> in it. After I say the word you repeat it”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ee</a:t>
            </a:r>
            <a:r>
              <a:rPr lang="en-US" sz="1800" b="0" dirty="0">
                <a:effectLst/>
                <a:latin typeface="Comic Sans MS" panose="030F0702030302020204" pitchFamily="66" charset="0"/>
                <a:ea typeface="Calibri" panose="020F0502020204030204" pitchFamily="34" charset="0"/>
                <a:cs typeface="Calibri" panose="020F0502020204030204" pitchFamily="34" charset="0"/>
              </a:rPr>
              <a:t> and picture of a sheep. Say,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ee</a:t>
            </a:r>
            <a:r>
              <a:rPr lang="en-US" sz="1800" b="0" dirty="0">
                <a:effectLst/>
                <a:latin typeface="Comic Sans MS" panose="030F0702030302020204" pitchFamily="66" charset="0"/>
                <a:ea typeface="Calibri" panose="020F0502020204030204" pitchFamily="34" charset="0"/>
                <a:cs typeface="Calibri" panose="020F0502020204030204" pitchFamily="34" charset="0"/>
              </a:rPr>
              <a:t>” sound as in sheep” student repeats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ee</a:t>
            </a:r>
            <a:r>
              <a:rPr lang="en-US" sz="1800" b="0" dirty="0">
                <a:effectLst/>
                <a:latin typeface="Comic Sans MS" panose="030F0702030302020204" pitchFamily="66" charset="0"/>
                <a:ea typeface="Calibri" panose="020F0502020204030204" pitchFamily="34" charset="0"/>
                <a:cs typeface="Calibri" panose="020F0502020204030204" pitchFamily="34" charset="0"/>
              </a:rPr>
              <a:t> as in sheep.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ea</a:t>
            </a:r>
            <a:r>
              <a:rPr lang="en-US" sz="1800" b="0" dirty="0">
                <a:effectLst/>
                <a:latin typeface="Comic Sans MS" panose="030F0702030302020204" pitchFamily="66" charset="0"/>
                <a:ea typeface="Calibri" panose="020F0502020204030204" pitchFamily="34" charset="0"/>
                <a:cs typeface="Calibri" panose="020F0502020204030204" pitchFamily="34" charset="0"/>
              </a:rPr>
              <a:t> and picture of a leaf. Say,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ea</a:t>
            </a:r>
            <a:r>
              <a:rPr lang="en-US" sz="1800" b="0" dirty="0">
                <a:effectLst/>
                <a:latin typeface="Comic Sans MS" panose="030F0702030302020204" pitchFamily="66" charset="0"/>
                <a:ea typeface="Calibri" panose="020F0502020204030204" pitchFamily="34" charset="0"/>
                <a:cs typeface="Calibri" panose="020F0502020204030204" pitchFamily="34" charset="0"/>
              </a:rPr>
              <a:t>” sound as in leaf” student repeats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ea</a:t>
            </a:r>
            <a:r>
              <a:rPr lang="en-US" sz="1800" b="0" dirty="0">
                <a:effectLst/>
                <a:latin typeface="Comic Sans MS" panose="030F0702030302020204" pitchFamily="66" charset="0"/>
                <a:ea typeface="Calibri" panose="020F0502020204030204" pitchFamily="34" charset="0"/>
                <a:cs typeface="Calibri" panose="020F0502020204030204" pitchFamily="34" charset="0"/>
              </a:rPr>
              <a:t> as in leaf. </a:t>
            </a:r>
            <a:endParaRPr lang="en-US" sz="6000" b="0" dirty="0">
              <a:effectLst/>
              <a:latin typeface="Comic Sans MS" panose="030F0702030302020204" pitchFamily="66"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54679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“We are going to practice the vowel teams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ee</a:t>
            </a:r>
            <a:r>
              <a:rPr lang="en-US" sz="1800" b="0" dirty="0">
                <a:effectLst/>
                <a:latin typeface="Comic Sans MS" panose="030F0702030302020204" pitchFamily="66" charset="0"/>
                <a:ea typeface="Calibri" panose="020F0502020204030204" pitchFamily="34" charset="0"/>
                <a:cs typeface="Calibri" panose="020F0502020204030204" pitchFamily="34" charset="0"/>
              </a:rPr>
              <a:t> and ea. I will show you a picture and you need to tell me if it has the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ee</a:t>
            </a:r>
            <a:r>
              <a:rPr lang="en-US" sz="1800" b="0" dirty="0">
                <a:effectLst/>
                <a:latin typeface="Comic Sans MS" panose="030F0702030302020204" pitchFamily="66" charset="0"/>
                <a:ea typeface="Calibri" panose="020F0502020204030204" pitchFamily="34" charset="0"/>
                <a:cs typeface="Calibri" panose="020F0502020204030204" pitchFamily="34" charset="0"/>
              </a:rPr>
              <a:t> or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ea</a:t>
            </a:r>
            <a:r>
              <a:rPr lang="en-US" sz="1800" b="0" dirty="0">
                <a:effectLst/>
                <a:latin typeface="Comic Sans MS" panose="030F0702030302020204" pitchFamily="66" charset="0"/>
                <a:ea typeface="Calibri" panose="020F0502020204030204" pitchFamily="34" charset="0"/>
                <a:cs typeface="Calibri" panose="020F0502020204030204" pitchFamily="34" charset="0"/>
              </a:rPr>
              <a:t> vowel team in it. Ready?”</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a picture of a teeth. Say “What is this a picture of?” Wait for the student to say teeth. If they answer incorrectly tell them what the picture is.</a:t>
            </a:r>
          </a:p>
          <a:p>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“What vowel team does this picture have in it,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ee</a:t>
            </a:r>
            <a:r>
              <a:rPr lang="en-US" sz="1800" b="0" dirty="0">
                <a:effectLst/>
                <a:latin typeface="Comic Sans MS" panose="030F0702030302020204" pitchFamily="66" charset="0"/>
                <a:ea typeface="Calibri" panose="020F0502020204030204" pitchFamily="34" charset="0"/>
                <a:cs typeface="Calibri" panose="020F0502020204030204" pitchFamily="34" charset="0"/>
              </a:rPr>
              <a:t> or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ea</a:t>
            </a:r>
            <a:r>
              <a:rPr lang="en-US" sz="1800" b="0" dirty="0">
                <a:effectLst/>
                <a:latin typeface="Comic Sans MS" panose="030F0702030302020204" pitchFamily="66" charset="0"/>
                <a:ea typeface="Calibri" panose="020F0502020204030204" pitchFamily="34" charset="0"/>
                <a:cs typeface="Calibri" panose="020F0502020204030204" pitchFamily="34" charset="0"/>
              </a:rPr>
              <a:t>?” Click to circle the vowel team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ee</a:t>
            </a:r>
            <a:r>
              <a:rPr lang="en-US" sz="1800" b="0" dirty="0">
                <a:effectLst/>
                <a:latin typeface="Comic Sans MS" panose="030F0702030302020204" pitchFamily="66" charset="0"/>
                <a:ea typeface="Calibri" panose="020F0502020204030204" pitchFamily="34" charset="0"/>
                <a:cs typeface="Calibri" panose="020F0502020204030204" pitchFamily="34" charset="0"/>
              </a:rPr>
              <a:t>, Say “Yes, these are teeth and teeth has the vowel team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ee</a:t>
            </a:r>
            <a:r>
              <a:rPr lang="en-US" sz="1800" b="0" dirty="0">
                <a:effectLst/>
                <a:latin typeface="Comic Sans MS" panose="030F0702030302020204" pitchFamily="66" charset="0"/>
                <a:ea typeface="Calibri" panose="020F0502020204030204" pitchFamily="34" charset="0"/>
                <a:cs typeface="Calibri" panose="020F0502020204030204" pitchFamily="34" charset="0"/>
              </a:rPr>
              <a:t> in it!” Let’s try again!</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26163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a picture of a seat. Wait for the student to say seat. If they answer incorrectly tell them what the picture is.</a:t>
            </a:r>
          </a:p>
          <a:p>
            <a:pPr marL="0" marR="0">
              <a:lnSpc>
                <a:spcPct val="115000"/>
              </a:lnSpc>
              <a:spcBef>
                <a:spcPts val="0"/>
              </a:spcBef>
              <a:spcAft>
                <a:spcPts val="1000"/>
              </a:spcAft>
            </a:pPr>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“What vowel team does this picture have in it,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ee</a:t>
            </a:r>
            <a:r>
              <a:rPr lang="en-US" sz="1800" b="0" dirty="0">
                <a:effectLst/>
                <a:latin typeface="Comic Sans MS" panose="030F0702030302020204" pitchFamily="66" charset="0"/>
                <a:ea typeface="Calibri" panose="020F0502020204030204" pitchFamily="34" charset="0"/>
                <a:cs typeface="Calibri" panose="020F0502020204030204" pitchFamily="34" charset="0"/>
              </a:rPr>
              <a:t> or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ea</a:t>
            </a:r>
            <a:r>
              <a:rPr lang="en-US" sz="1800" b="0" dirty="0">
                <a:effectLst/>
                <a:latin typeface="Comic Sans MS" panose="030F0702030302020204" pitchFamily="66" charset="0"/>
                <a:ea typeface="Calibri" panose="020F0502020204030204" pitchFamily="34" charset="0"/>
                <a:cs typeface="Calibri" panose="020F0502020204030204" pitchFamily="34" charset="0"/>
              </a:rPr>
              <a:t>?” Click to circle the vowel team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ea</a:t>
            </a:r>
            <a:r>
              <a:rPr lang="en-US" sz="1800" b="0" dirty="0">
                <a:effectLst/>
                <a:latin typeface="Comic Sans MS" panose="030F0702030302020204" pitchFamily="66" charset="0"/>
                <a:ea typeface="Calibri" panose="020F0502020204030204" pitchFamily="34" charset="0"/>
                <a:cs typeface="Calibri" panose="020F0502020204030204" pitchFamily="34" charset="0"/>
              </a:rPr>
              <a:t>, Say “Yes, this is a seat and seat has the vowel team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ea</a:t>
            </a:r>
            <a:r>
              <a:rPr lang="en-US" sz="1800" b="0" dirty="0">
                <a:effectLst/>
                <a:latin typeface="Comic Sans MS" panose="030F0702030302020204" pitchFamily="66" charset="0"/>
                <a:ea typeface="Calibri" panose="020F0502020204030204" pitchFamily="34" charset="0"/>
                <a:cs typeface="Calibri" panose="020F0502020204030204" pitchFamily="34" charset="0"/>
              </a:rPr>
              <a:t> in it!” Let’s try again!</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35261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a picture of feet. Wait for the student to say feet. If they answer incorrectly tell them what the picture is.</a:t>
            </a:r>
          </a:p>
          <a:p>
            <a:pPr marL="0" marR="0">
              <a:lnSpc>
                <a:spcPct val="115000"/>
              </a:lnSpc>
              <a:spcBef>
                <a:spcPts val="0"/>
              </a:spcBef>
              <a:spcAft>
                <a:spcPts val="1000"/>
              </a:spcAft>
            </a:pPr>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 </a:t>
            </a:r>
          </a:p>
          <a:p>
            <a:pPr marL="0" marR="0">
              <a:lnSpc>
                <a:spcPct val="115000"/>
              </a:lnSpc>
              <a:spcBef>
                <a:spcPts val="0"/>
              </a:spcBef>
              <a:spcAft>
                <a:spcPts val="1000"/>
              </a:spcAft>
            </a:pPr>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“What vowel team does this picture have in it,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ee</a:t>
            </a:r>
            <a:r>
              <a:rPr lang="en-US" sz="1800" b="0" dirty="0">
                <a:effectLst/>
                <a:latin typeface="Comic Sans MS" panose="030F0702030302020204" pitchFamily="66" charset="0"/>
                <a:ea typeface="Calibri" panose="020F0502020204030204" pitchFamily="34" charset="0"/>
                <a:cs typeface="Calibri" panose="020F0502020204030204" pitchFamily="34" charset="0"/>
              </a:rPr>
              <a:t> or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ea</a:t>
            </a:r>
            <a:r>
              <a:rPr lang="en-US" sz="1800" b="0" dirty="0">
                <a:effectLst/>
                <a:latin typeface="Comic Sans MS" panose="030F0702030302020204" pitchFamily="66" charset="0"/>
                <a:ea typeface="Calibri" panose="020F0502020204030204" pitchFamily="34" charset="0"/>
                <a:cs typeface="Calibri" panose="020F0502020204030204" pitchFamily="34" charset="0"/>
              </a:rPr>
              <a:t>?” Click to circle the vowel team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ee</a:t>
            </a:r>
            <a:r>
              <a:rPr lang="en-US" sz="1800" b="0" dirty="0">
                <a:effectLst/>
                <a:latin typeface="Comic Sans MS" panose="030F0702030302020204" pitchFamily="66" charset="0"/>
                <a:ea typeface="Calibri" panose="020F0502020204030204" pitchFamily="34" charset="0"/>
                <a:cs typeface="Calibri" panose="020F0502020204030204" pitchFamily="34" charset="0"/>
              </a:rPr>
              <a:t>, Say “Yes, these are feet and feet has the vowel team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ee</a:t>
            </a:r>
            <a:r>
              <a:rPr lang="en-US" sz="1800" b="0" dirty="0">
                <a:effectLst/>
                <a:latin typeface="Comic Sans MS" panose="030F0702030302020204" pitchFamily="66" charset="0"/>
                <a:ea typeface="Calibri" panose="020F0502020204030204" pitchFamily="34" charset="0"/>
                <a:cs typeface="Calibri" panose="020F0502020204030204" pitchFamily="34" charset="0"/>
              </a:rPr>
              <a:t> in it!”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314771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a picture of a wheat. Wait for the student to say wheat. If they answer incorrectly tell them what the picture is.</a:t>
            </a:r>
          </a:p>
          <a:p>
            <a:pPr marL="0" marR="0" lvl="0" indent="0" algn="l" defTabSz="914400" rtl="0" eaLnBrk="1" fontAlgn="auto" latinLnBrk="0" hangingPunct="1">
              <a:lnSpc>
                <a:spcPct val="115000"/>
              </a:lnSpc>
              <a:spcBef>
                <a:spcPts val="0"/>
              </a:spcBef>
              <a:spcAft>
                <a:spcPts val="1000"/>
              </a:spcAft>
              <a:buClrTx/>
              <a:buSzTx/>
              <a:buFontTx/>
              <a:buNone/>
              <a:tabLst/>
              <a:defRPr/>
            </a:pPr>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15000"/>
              </a:lnSpc>
              <a:spcBef>
                <a:spcPts val="0"/>
              </a:spcBef>
              <a:spcAft>
                <a:spcPts val="1000"/>
              </a:spcAft>
              <a:buClrTx/>
              <a:buSzTx/>
              <a:buFontTx/>
              <a:buNone/>
              <a:tabLst/>
              <a:defRPr/>
            </a:pPr>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“What vowel team does this picture have in it,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ee</a:t>
            </a:r>
            <a:r>
              <a:rPr lang="en-US" sz="1800" b="0" dirty="0">
                <a:effectLst/>
                <a:latin typeface="Comic Sans MS" panose="030F0702030302020204" pitchFamily="66" charset="0"/>
                <a:ea typeface="Calibri" panose="020F0502020204030204" pitchFamily="34" charset="0"/>
                <a:cs typeface="Calibri" panose="020F0502020204030204" pitchFamily="34" charset="0"/>
              </a:rPr>
              <a:t> or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ea</a:t>
            </a:r>
            <a:r>
              <a:rPr lang="en-US" sz="1800" b="0" dirty="0">
                <a:effectLst/>
                <a:latin typeface="Comic Sans MS" panose="030F0702030302020204" pitchFamily="66" charset="0"/>
                <a:ea typeface="Calibri" panose="020F0502020204030204" pitchFamily="34" charset="0"/>
                <a:cs typeface="Calibri" panose="020F0502020204030204" pitchFamily="34" charset="0"/>
              </a:rPr>
              <a:t>?” Click to circle the vowel team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ea</a:t>
            </a:r>
            <a:r>
              <a:rPr lang="en-US" sz="1800" b="0" dirty="0">
                <a:effectLst/>
                <a:latin typeface="Comic Sans MS" panose="030F0702030302020204" pitchFamily="66" charset="0"/>
                <a:ea typeface="Calibri" panose="020F0502020204030204" pitchFamily="34" charset="0"/>
                <a:cs typeface="Calibri" panose="020F0502020204030204" pitchFamily="34" charset="0"/>
              </a:rPr>
              <a:t>, Say “Yes, this is a wheat and wheat has the vowel team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ea</a:t>
            </a:r>
            <a:r>
              <a:rPr lang="en-US" sz="1800" b="0" dirty="0">
                <a:effectLst/>
                <a:latin typeface="Comic Sans MS" panose="030F0702030302020204" pitchFamily="66" charset="0"/>
                <a:ea typeface="Calibri" panose="020F0502020204030204" pitchFamily="34" charset="0"/>
                <a:cs typeface="Calibri" panose="020F0502020204030204" pitchFamily="34" charset="0"/>
              </a:rPr>
              <a:t> in it!”</a:t>
            </a: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 </a:t>
            </a:r>
          </a:p>
          <a:p>
            <a:pPr marL="0" marR="0">
              <a:lnSpc>
                <a:spcPct val="115000"/>
              </a:lnSpc>
              <a:spcBef>
                <a:spcPts val="0"/>
              </a:spcBef>
              <a:spcAft>
                <a:spcPts val="1000"/>
              </a:spcAft>
            </a:pPr>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“What vowel team does this picture have in it,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ee</a:t>
            </a:r>
            <a:r>
              <a:rPr lang="en-US" sz="1800" b="0" dirty="0">
                <a:effectLst/>
                <a:latin typeface="Comic Sans MS" panose="030F0702030302020204" pitchFamily="66" charset="0"/>
                <a:ea typeface="Calibri" panose="020F0502020204030204" pitchFamily="34" charset="0"/>
                <a:cs typeface="Calibri" panose="020F0502020204030204" pitchFamily="34" charset="0"/>
              </a:rPr>
              <a:t> or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ea</a:t>
            </a:r>
            <a:r>
              <a:rPr lang="en-US" sz="1800" b="0" dirty="0">
                <a:effectLst/>
                <a:latin typeface="Comic Sans MS" panose="030F0702030302020204" pitchFamily="66" charset="0"/>
                <a:ea typeface="Calibri" panose="020F0502020204030204" pitchFamily="34" charset="0"/>
                <a:cs typeface="Calibri" panose="020F0502020204030204" pitchFamily="34" charset="0"/>
              </a:rPr>
              <a:t>?” Click to circle the vowel team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ee</a:t>
            </a:r>
            <a:r>
              <a:rPr lang="en-US" sz="1800" b="0" dirty="0">
                <a:effectLst/>
                <a:latin typeface="Comic Sans MS" panose="030F0702030302020204" pitchFamily="66" charset="0"/>
                <a:ea typeface="Calibri" panose="020F0502020204030204" pitchFamily="34" charset="0"/>
                <a:cs typeface="Calibri" panose="020F0502020204030204" pitchFamily="34" charset="0"/>
              </a:rPr>
              <a:t>, Say “Yes, these are feet and feet has the vowel team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ee</a:t>
            </a:r>
            <a:r>
              <a:rPr lang="en-US" sz="1800" b="0" dirty="0">
                <a:effectLst/>
                <a:latin typeface="Comic Sans MS" panose="030F0702030302020204" pitchFamily="66" charset="0"/>
                <a:ea typeface="Calibri" panose="020F0502020204030204" pitchFamily="34" charset="0"/>
                <a:cs typeface="Calibri" panose="020F0502020204030204" pitchFamily="34" charset="0"/>
              </a:rPr>
              <a:t> in it!”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79474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sight words. Say, “I’ll say the sight word and you repeat it after me.”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“green” Student repeats green.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“laugh” Student repeats laugh.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“because” Student repeats because.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“upon” Student repeats upon.</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54744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“We are going to read some sentences that have the sight word missing. You will need to fill in the blank with the correct sight word.”</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word bank. Say, “Can you read each sight word to me?”</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sentence. Say, “The tree is very (blank). Which sight word makes sense in that sentence?” Once student answers. Click to show sentence with green in it. Say, “Yes! Green is the correct word to fill in the blank. The tree is very green.” Click for sentence to disappear.</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sentence. Say, “That joke made me (blank). Which sight word makes sense in that sentence?” Once student answers. Click to show sentence with laugh in it. Say, “Yes! Laugh is the correct word to fill in the blank. That joke made me laugh.” Click for sentence to disappear.</a:t>
            </a:r>
          </a:p>
          <a:p>
            <a:pPr marL="0" marR="0">
              <a:lnSpc>
                <a:spcPct val="115000"/>
              </a:lnSpc>
              <a:spcBef>
                <a:spcPts val="0"/>
              </a:spcBef>
              <a:spcAft>
                <a:spcPts val="1000"/>
              </a:spcAft>
            </a:pPr>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sentence. Say, “You have to clean your room (blank) I said so. Which sight word makes sense in that sentence?” Once student answers. Click to show sentence with because in it. Say, “Yes! Because is the correct word to fill in the blank. You have to clean your room because I said so.” Click for sentence to disappear.</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sentence. Say, “Once (blank) a time there was a princess who lived in a castle. Which sight word makes sense in that sentence?” Once student answers. Click to show sentence with upon in it. Say, “Yes! Upon is the correct word to fill in the blank. Once upon a time there was a princess who lived in a castle.”</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8</a:t>
            </a:fld>
            <a:endParaRPr lang="en-US"/>
          </a:p>
        </p:txBody>
      </p:sp>
    </p:spTree>
    <p:extLst>
      <p:ext uri="{BB962C8B-B14F-4D97-AF65-F5344CB8AC3E}">
        <p14:creationId xmlns:p14="http://schemas.microsoft.com/office/powerpoint/2010/main" val="20355760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“This week you read the story </a:t>
            </a:r>
            <a:r>
              <a:rPr lang="en-US" sz="1800" b="0" u="sng" dirty="0">
                <a:effectLst/>
                <a:latin typeface="Comic Sans MS" panose="030F0702030302020204" pitchFamily="66" charset="0"/>
                <a:ea typeface="Calibri" panose="020F0502020204030204" pitchFamily="34" charset="0"/>
                <a:cs typeface="Calibri" panose="020F0502020204030204" pitchFamily="34" charset="0"/>
              </a:rPr>
              <a:t>Super Seal Facts</a:t>
            </a:r>
            <a:r>
              <a:rPr lang="en-US" sz="1800" b="0" dirty="0">
                <a:effectLst/>
                <a:latin typeface="Comic Sans MS" panose="030F0702030302020204" pitchFamily="66" charset="0"/>
                <a:ea typeface="Calibri" panose="020F0502020204030204" pitchFamily="34" charset="0"/>
                <a:cs typeface="Calibri" panose="020F0502020204030204" pitchFamily="34" charset="0"/>
              </a:rPr>
              <a:t>. This story is a non-fiction story. Do you remember what the main idea and details are of a story?” Wait for the student to answer what the main idea and details of a story are. Say, “Correct, t</a:t>
            </a:r>
            <a:r>
              <a:rPr lang="en-US" sz="1800" b="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he main idea is what the story is mostly about and the details support the main idea.”</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“Today we are going to move the main idea and details into the correct part of the graphic organizer. You will tell me the answer by telling me the color rectangle the answer is in. First, I’m going to read to you your answer choices.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b="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Seals live both on water and in the sea - Yellow</a:t>
            </a:r>
          </a:p>
          <a:p>
            <a:pPr marL="342900" marR="0" lvl="0" indent="-342900" algn="l" defTabSz="914400" rtl="0" eaLnBrk="1" fontAlgn="auto" latinLnBrk="0" hangingPunct="1">
              <a:lnSpc>
                <a:spcPct val="115000"/>
              </a:lnSpc>
              <a:spcBef>
                <a:spcPts val="0"/>
              </a:spcBef>
              <a:spcAft>
                <a:spcPts val="0"/>
              </a:spcAft>
              <a:buClrTx/>
              <a:buSzTx/>
              <a:buFont typeface="Symbol" panose="05050102010706020507" pitchFamily="18" charset="2"/>
              <a:buChar char=""/>
              <a:tabLst/>
              <a:defRPr/>
            </a:pPr>
            <a:r>
              <a:rPr lang="en-US" sz="1800" b="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Seals facts - Pink</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b="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Seals feed upon fish and other sea creatures - Green</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b="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Seals talk to each other by beating on the water - Blue</a:t>
            </a:r>
          </a:p>
          <a:p>
            <a:pPr marL="0" marR="0" lvl="0" indent="0">
              <a:lnSpc>
                <a:spcPct val="115000"/>
              </a:lnSpc>
              <a:spcBef>
                <a:spcPts val="0"/>
              </a:spcBef>
              <a:spcAft>
                <a:spcPts val="0"/>
              </a:spcAft>
              <a:buFont typeface="Symbol" panose="05050102010706020507" pitchFamily="18" charset="2"/>
              <a:buNone/>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the main idea of the story in? Once the student tells you the color rectangle, click on that rectangle to move it to the graphic organizer. (Main Idea: Seal facts - Pink)</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a detail from the story in?” Once the student tells you the color rectangle, click on that rectangle to move it to the graphic organizer. (Details: Can be any of these answers – Seals live both on water and in the sea - Yellow, seals feed upon fish and other sea creatures - Green, Seals talk to each other by beating on the water - Blue)</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a detail from the story in?” Once the student tells you the color rectangle, click on that rectangle to move it to the graphic organizer. (Details: Can be any of these answers – Seals live both on water and in the sea - Yellow, seals feed upon fish and other sea creatures - Green, Seals talk to each other by beating on the water - Blue)</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a detail from the story in?” Once the student tells you the color rectangle, click on that rectangle to move it to the graphic organizer. (Details: Can be any of these answers – Seals live both on water and in the sea - Yellow, seals feed upon fish and other sea creatures - Green, Seals talk to each other by beating on the water - Blue)</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3096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525782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12941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934161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032905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59326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16498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046226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607035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730758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82188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257786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1171943" y="6126164"/>
            <a:ext cx="625660" cy="595311"/>
          </a:xfrm>
          <a:prstGeom prst="rect">
            <a:avLst/>
          </a:prstGeom>
        </p:spPr>
      </p:pic>
      <p:sp>
        <p:nvSpPr>
          <p:cNvPr id="9" name="Rectangle 8"/>
          <p:cNvSpPr/>
          <p:nvPr userDrawn="1"/>
        </p:nvSpPr>
        <p:spPr>
          <a:xfrm>
            <a:off x="8486471" y="6413699"/>
            <a:ext cx="2785992" cy="307777"/>
          </a:xfrm>
          <a:prstGeom prst="rect">
            <a:avLst/>
          </a:prstGeom>
        </p:spPr>
        <p:txBody>
          <a:bodyPr wrap="square">
            <a:spAutoFit/>
          </a:bodyPr>
          <a:lstStyle/>
          <a:p>
            <a:pPr algn="l"/>
            <a:r>
              <a:rPr lang="en-US" sz="1400" dirty="0">
                <a:solidFill>
                  <a:schemeClr val="bg1">
                    <a:lumMod val="65000"/>
                  </a:schemeClr>
                </a:solidFill>
              </a:rPr>
              <a:t>HOST: MOLLY ENOCKSON </a:t>
            </a:r>
          </a:p>
        </p:txBody>
      </p:sp>
    </p:spTree>
    <p:extLst>
      <p:ext uri="{BB962C8B-B14F-4D97-AF65-F5344CB8AC3E}">
        <p14:creationId xmlns:p14="http://schemas.microsoft.com/office/powerpoint/2010/main" val="2859705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rgbClr val="182C6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B7ABE"/>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3B7ABE"/>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3B7ABE"/>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3B7ABE"/>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3B7ABE"/>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6.svg"/><Relationship Id="rId2" Type="http://schemas.openxmlformats.org/officeDocument/2006/relationships/slideLayout" Target="../slideLayouts/slideLayout6.xml"/><Relationship Id="rId1" Type="http://schemas.openxmlformats.org/officeDocument/2006/relationships/tags" Target="../tags/tag3.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ags" Target="../tags/tag4.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ags" Target="../tags/tag5.xml"/><Relationship Id="rId5" Type="http://schemas.openxmlformats.org/officeDocument/2006/relationships/image" Target="../media/image9.sv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6.xml"/><Relationship Id="rId5" Type="http://schemas.openxmlformats.org/officeDocument/2006/relationships/image" Target="../media/image11.sv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7.xml"/><Relationship Id="rId5" Type="http://schemas.openxmlformats.org/officeDocument/2006/relationships/image" Target="../media/image13.svg"/><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a:xfrm>
            <a:off x="2209800" y="1219201"/>
            <a:ext cx="7772400" cy="1470025"/>
          </a:xfrm>
        </p:spPr>
        <p:txBody>
          <a:bodyPr>
            <a:normAutofit fontScale="90000"/>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Under the Sea of Words</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a:xfrm>
            <a:off x="2209800" y="3292475"/>
            <a:ext cx="7533806" cy="1752600"/>
          </a:xfrm>
        </p:spPr>
        <p:txBody>
          <a:bodyPr>
            <a:normAutofit/>
          </a:bodyPr>
          <a:lstStyle/>
          <a:p>
            <a:pPr marL="0" marR="0">
              <a:lnSpc>
                <a:spcPct val="115000"/>
              </a:lnSpc>
              <a:spcBef>
                <a:spcPts val="0"/>
              </a:spcBef>
              <a:spcAft>
                <a:spcPts val="1000"/>
              </a:spcAft>
            </a:pPr>
            <a:r>
              <a:rPr lang="en-US" sz="4000" b="1" dirty="0">
                <a:effectLst/>
                <a:latin typeface="Comic Sans MS" panose="030F0702030302020204" pitchFamily="66" charset="0"/>
                <a:ea typeface="Calibri" panose="020F0502020204030204" pitchFamily="34" charset="0"/>
                <a:cs typeface="Calibri" panose="020F0502020204030204" pitchFamily="34" charset="0"/>
              </a:rPr>
              <a:t>Hooked on </a:t>
            </a:r>
            <a:r>
              <a:rPr lang="en-US" sz="4000" b="1" dirty="0" err="1">
                <a:effectLst/>
                <a:latin typeface="Comic Sans MS" panose="030F0702030302020204" pitchFamily="66" charset="0"/>
                <a:ea typeface="Calibri" panose="020F0502020204030204" pitchFamily="34" charset="0"/>
                <a:cs typeface="Calibri" panose="020F0502020204030204" pitchFamily="34" charset="0"/>
              </a:rPr>
              <a:t>ee</a:t>
            </a:r>
            <a:r>
              <a:rPr lang="en-US" sz="4000" b="1" dirty="0">
                <a:effectLst/>
                <a:latin typeface="Comic Sans MS" panose="030F0702030302020204" pitchFamily="66" charset="0"/>
                <a:ea typeface="Calibri" panose="020F0502020204030204" pitchFamily="34" charset="0"/>
                <a:cs typeface="Calibri" panose="020F0502020204030204" pitchFamily="34" charset="0"/>
              </a:rPr>
              <a:t> and </a:t>
            </a:r>
            <a:r>
              <a:rPr lang="en-US" sz="4000" b="1" dirty="0" err="1">
                <a:effectLst/>
                <a:latin typeface="Comic Sans MS" panose="030F0702030302020204" pitchFamily="66" charset="0"/>
                <a:ea typeface="Calibri" panose="020F0502020204030204" pitchFamily="34" charset="0"/>
                <a:cs typeface="Calibri" panose="020F0502020204030204" pitchFamily="34" charset="0"/>
              </a:rPr>
              <a:t>ea</a:t>
            </a:r>
            <a:r>
              <a:rPr lang="en-US" sz="4000" b="1" dirty="0">
                <a:effectLst/>
                <a:latin typeface="Comic Sans MS" panose="030F0702030302020204" pitchFamily="66" charset="0"/>
                <a:ea typeface="Calibri" panose="020F0502020204030204" pitchFamily="34" charset="0"/>
                <a:cs typeface="Calibri" panose="020F0502020204030204" pitchFamily="34" charset="0"/>
              </a:rPr>
              <a:t> Words</a:t>
            </a:r>
            <a:endParaRPr lang="en-US" sz="4000" dirty="0">
              <a:latin typeface="Comic Sans MS" panose="030F0902030302020204" pitchFamily="66" charset="0"/>
            </a:endParaRPr>
          </a:p>
        </p:txBody>
      </p:sp>
    </p:spTree>
    <p:custDataLst>
      <p:tags r:id="rId1"/>
    </p:custDataLst>
    <p:extLst>
      <p:ext uri="{BB962C8B-B14F-4D97-AF65-F5344CB8AC3E}">
        <p14:creationId xmlns:p14="http://schemas.microsoft.com/office/powerpoint/2010/main" val="3328551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Q &amp; A</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Any Questions?</a:t>
            </a:r>
          </a:p>
        </p:txBody>
      </p:sp>
    </p:spTree>
    <p:custDataLst>
      <p:tags r:id="rId1"/>
    </p:custDataLst>
    <p:extLst>
      <p:ext uri="{BB962C8B-B14F-4D97-AF65-F5344CB8AC3E}">
        <p14:creationId xmlns:p14="http://schemas.microsoft.com/office/powerpoint/2010/main" val="3717781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981200" y="560038"/>
            <a:ext cx="8229600" cy="1143000"/>
          </a:xfrm>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Diving Deep in to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ee</a:t>
            </a:r>
            <a:r>
              <a:rPr lang="en-US" sz="4400" b="1" dirty="0">
                <a:effectLst/>
                <a:latin typeface="Comic Sans MS" panose="030F0702030302020204" pitchFamily="66" charset="0"/>
                <a:ea typeface="Calibri" panose="020F0502020204030204" pitchFamily="34" charset="0"/>
                <a:cs typeface="Calibri" panose="020F0502020204030204" pitchFamily="34" charset="0"/>
              </a:rPr>
              <a:t> and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ea</a:t>
            </a:r>
            <a:r>
              <a:rPr lang="en-US" sz="4400" b="1" dirty="0">
                <a:effectLst/>
                <a:latin typeface="Comic Sans MS" panose="030F0702030302020204" pitchFamily="66" charset="0"/>
                <a:ea typeface="Calibri" panose="020F0502020204030204" pitchFamily="34" charset="0"/>
                <a:cs typeface="Calibri" panose="020F0502020204030204" pitchFamily="34" charset="0"/>
              </a:rPr>
              <a:t> Review</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FC164623-65D4-49BF-81F0-99AF7BE889E2}"/>
              </a:ext>
            </a:extLst>
          </p:cNvPr>
          <p:cNvSpPr txBox="1"/>
          <p:nvPr/>
        </p:nvSpPr>
        <p:spPr>
          <a:xfrm>
            <a:off x="2215662" y="2082367"/>
            <a:ext cx="3552093" cy="3170099"/>
          </a:xfrm>
          <a:prstGeom prst="rect">
            <a:avLst/>
          </a:prstGeom>
          <a:noFill/>
        </p:spPr>
        <p:txBody>
          <a:bodyPr wrap="square" rtlCol="0">
            <a:spAutoFit/>
          </a:bodyPr>
          <a:lstStyle/>
          <a:p>
            <a:pPr algn="ctr"/>
            <a:r>
              <a:rPr lang="en-US" sz="20000" dirty="0" err="1">
                <a:latin typeface="Comic Sans MS" panose="030F0702030302020204" pitchFamily="66" charset="0"/>
              </a:rPr>
              <a:t>ee</a:t>
            </a:r>
            <a:endParaRPr lang="en-US" sz="20000" dirty="0">
              <a:latin typeface="Comic Sans MS" panose="030F0702030302020204" pitchFamily="66" charset="0"/>
            </a:endParaRPr>
          </a:p>
        </p:txBody>
      </p:sp>
      <p:pic>
        <p:nvPicPr>
          <p:cNvPr id="9" name="Graphic 8" descr="Sheep outline">
            <a:extLst>
              <a:ext uri="{FF2B5EF4-FFF2-40B4-BE49-F238E27FC236}">
                <a16:creationId xmlns:a16="http://schemas.microsoft.com/office/drawing/2014/main" id="{BDF85472-0FE8-4B3B-92A8-60F1BE99475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6154615" y="1822938"/>
            <a:ext cx="4056185" cy="4056185"/>
          </a:xfrm>
          <a:prstGeom prst="rect">
            <a:avLst/>
          </a:prstGeom>
        </p:spPr>
      </p:pic>
      <p:sp>
        <p:nvSpPr>
          <p:cNvPr id="10" name="TextBox 9">
            <a:extLst>
              <a:ext uri="{FF2B5EF4-FFF2-40B4-BE49-F238E27FC236}">
                <a16:creationId xmlns:a16="http://schemas.microsoft.com/office/drawing/2014/main" id="{DCA7EC3E-FDD3-4A41-BA5C-5920D6F0CED7}"/>
              </a:ext>
            </a:extLst>
          </p:cNvPr>
          <p:cNvSpPr txBox="1"/>
          <p:nvPr/>
        </p:nvSpPr>
        <p:spPr>
          <a:xfrm>
            <a:off x="2414953" y="2082366"/>
            <a:ext cx="3153509" cy="3170099"/>
          </a:xfrm>
          <a:prstGeom prst="rect">
            <a:avLst/>
          </a:prstGeom>
          <a:noFill/>
        </p:spPr>
        <p:txBody>
          <a:bodyPr wrap="square" rtlCol="0">
            <a:spAutoFit/>
          </a:bodyPr>
          <a:lstStyle/>
          <a:p>
            <a:pPr algn="ctr"/>
            <a:r>
              <a:rPr lang="en-US" sz="20000" dirty="0" err="1">
                <a:latin typeface="Comic Sans MS" panose="030F0702030302020204" pitchFamily="66" charset="0"/>
              </a:rPr>
              <a:t>ea</a:t>
            </a:r>
            <a:endParaRPr lang="en-US" sz="20000" dirty="0">
              <a:latin typeface="Comic Sans MS" panose="030F0702030302020204" pitchFamily="66" charset="0"/>
            </a:endParaRPr>
          </a:p>
        </p:txBody>
      </p:sp>
      <p:pic>
        <p:nvPicPr>
          <p:cNvPr id="12" name="Graphic 11" descr="Maple Leaf with solid fill">
            <a:extLst>
              <a:ext uri="{FF2B5EF4-FFF2-40B4-BE49-F238E27FC236}">
                <a16:creationId xmlns:a16="http://schemas.microsoft.com/office/drawing/2014/main" id="{55D1A452-2784-4442-BD7F-AC41F1B4B0F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p:blipFill>
        <p:spPr>
          <a:xfrm>
            <a:off x="6342183" y="1755792"/>
            <a:ext cx="3634155" cy="3634155"/>
          </a:xfrm>
          <a:prstGeom prst="rect">
            <a:avLst/>
          </a:prstGeom>
        </p:spPr>
      </p:pic>
    </p:spTree>
    <p:custDataLst>
      <p:tags r:id="rId1"/>
    </p:custDataLst>
    <p:extLst>
      <p:ext uri="{BB962C8B-B14F-4D97-AF65-F5344CB8AC3E}">
        <p14:creationId xmlns:p14="http://schemas.microsoft.com/office/powerpoint/2010/main" val="310974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down)">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4"/>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9"/>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ipe(down)">
                                      <p:cBhvr>
                                        <p:cTn id="21" dur="500"/>
                                        <p:tgtEl>
                                          <p:spTgt spid="10"/>
                                        </p:tgtEl>
                                      </p:cBhvr>
                                    </p:animEffect>
                                  </p:childTnLst>
                                </p:cTn>
                              </p:par>
                              <p:par>
                                <p:cTn id="22" presetID="22" presetClass="entr" presetSubtype="4"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wipe(down)">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981200" y="630282"/>
            <a:ext cx="8229600" cy="1143000"/>
          </a:xfrm>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Fishing for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ee</a:t>
            </a:r>
            <a:r>
              <a:rPr lang="en-US" sz="4400" b="1" dirty="0">
                <a:effectLst/>
                <a:latin typeface="Comic Sans MS" panose="030F0702030302020204" pitchFamily="66" charset="0"/>
                <a:ea typeface="Calibri" panose="020F0502020204030204" pitchFamily="34" charset="0"/>
                <a:cs typeface="Calibri" panose="020F0502020204030204" pitchFamily="34" charset="0"/>
              </a:rPr>
              <a:t> and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ea</a:t>
            </a:r>
            <a:r>
              <a:rPr lang="en-US" sz="4400" b="1" dirty="0">
                <a:effectLst/>
                <a:latin typeface="Comic Sans MS" panose="030F0702030302020204" pitchFamily="66" charset="0"/>
                <a:ea typeface="Calibri" panose="020F0502020204030204" pitchFamily="34" charset="0"/>
                <a:cs typeface="Calibri" panose="020F0502020204030204" pitchFamily="34" charset="0"/>
              </a:rPr>
              <a:t> Words</a:t>
            </a:r>
            <a:br>
              <a:rPr lang="en-US" dirty="0">
                <a:latin typeface="Comic Sans MS" panose="030F0702030302020204" pitchFamily="66" charset="0"/>
              </a:rPr>
            </a:br>
            <a:endParaRPr lang="en-US" dirty="0">
              <a:latin typeface="Comic Sans MS" panose="030F0702030302020204" pitchFamily="66" charset="0"/>
            </a:endParaRPr>
          </a:p>
        </p:txBody>
      </p:sp>
      <p:pic>
        <p:nvPicPr>
          <p:cNvPr id="6" name="Graphic 5">
            <a:extLst>
              <a:ext uri="{FF2B5EF4-FFF2-40B4-BE49-F238E27FC236}">
                <a16:creationId xmlns:a16="http://schemas.microsoft.com/office/drawing/2014/main" id="{CBA9ADF4-8DAE-401E-861D-2A953D8B08CA}"/>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981200" y="2634039"/>
            <a:ext cx="3598986" cy="1877471"/>
          </a:xfrm>
          <a:prstGeom prst="rect">
            <a:avLst/>
          </a:prstGeom>
        </p:spPr>
      </p:pic>
      <p:sp>
        <p:nvSpPr>
          <p:cNvPr id="9" name="TextBox 8">
            <a:extLst>
              <a:ext uri="{FF2B5EF4-FFF2-40B4-BE49-F238E27FC236}">
                <a16:creationId xmlns:a16="http://schemas.microsoft.com/office/drawing/2014/main" id="{205A53A3-BA60-4148-AE25-F0068DF9DE54}"/>
              </a:ext>
            </a:extLst>
          </p:cNvPr>
          <p:cNvSpPr txBox="1"/>
          <p:nvPr/>
        </p:nvSpPr>
        <p:spPr>
          <a:xfrm>
            <a:off x="7151076" y="1387598"/>
            <a:ext cx="2555631" cy="1938992"/>
          </a:xfrm>
          <a:prstGeom prst="rect">
            <a:avLst/>
          </a:prstGeom>
          <a:noFill/>
        </p:spPr>
        <p:txBody>
          <a:bodyPr wrap="square" rtlCol="0">
            <a:spAutoFit/>
          </a:bodyPr>
          <a:lstStyle/>
          <a:p>
            <a:r>
              <a:rPr lang="en-US" sz="12000" dirty="0" err="1">
                <a:latin typeface="Comic Sans MS" panose="030F0702030302020204" pitchFamily="66" charset="0"/>
              </a:rPr>
              <a:t>ee</a:t>
            </a:r>
            <a:endParaRPr lang="en-US" sz="12000" dirty="0">
              <a:latin typeface="Comic Sans MS" panose="030F0702030302020204" pitchFamily="66" charset="0"/>
            </a:endParaRPr>
          </a:p>
        </p:txBody>
      </p:sp>
      <p:sp>
        <p:nvSpPr>
          <p:cNvPr id="10" name="TextBox 9">
            <a:extLst>
              <a:ext uri="{FF2B5EF4-FFF2-40B4-BE49-F238E27FC236}">
                <a16:creationId xmlns:a16="http://schemas.microsoft.com/office/drawing/2014/main" id="{8C5FC69D-8FCD-4E21-8A6E-F5FF01CD45C9}"/>
              </a:ext>
            </a:extLst>
          </p:cNvPr>
          <p:cNvSpPr txBox="1"/>
          <p:nvPr/>
        </p:nvSpPr>
        <p:spPr>
          <a:xfrm>
            <a:off x="7151076" y="3531410"/>
            <a:ext cx="2555631" cy="1938992"/>
          </a:xfrm>
          <a:prstGeom prst="rect">
            <a:avLst/>
          </a:prstGeom>
          <a:noFill/>
        </p:spPr>
        <p:txBody>
          <a:bodyPr wrap="square" rtlCol="0">
            <a:spAutoFit/>
          </a:bodyPr>
          <a:lstStyle/>
          <a:p>
            <a:r>
              <a:rPr lang="en-US" sz="12000" dirty="0" err="1">
                <a:latin typeface="Comic Sans MS" panose="030F0702030302020204" pitchFamily="66" charset="0"/>
              </a:rPr>
              <a:t>ea</a:t>
            </a:r>
            <a:endParaRPr lang="en-US" sz="12000" dirty="0">
              <a:latin typeface="Comic Sans MS" panose="030F0702030302020204" pitchFamily="66" charset="0"/>
            </a:endParaRPr>
          </a:p>
        </p:txBody>
      </p:sp>
      <p:sp>
        <p:nvSpPr>
          <p:cNvPr id="11" name="Oval 10" descr="Green Circle">
            <a:extLst>
              <a:ext uri="{FF2B5EF4-FFF2-40B4-BE49-F238E27FC236}">
                <a16:creationId xmlns:a16="http://schemas.microsoft.com/office/drawing/2014/main" id="{4543BE68-089D-4054-B687-9726EA3CCCD9}"/>
              </a:ext>
            </a:extLst>
          </p:cNvPr>
          <p:cNvSpPr/>
          <p:nvPr/>
        </p:nvSpPr>
        <p:spPr>
          <a:xfrm>
            <a:off x="6729046" y="1387598"/>
            <a:ext cx="2555631" cy="2143812"/>
          </a:xfrm>
          <a:prstGeom prst="ellipse">
            <a:avLst/>
          </a:prstGeom>
          <a:noFill/>
          <a:ln w="762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873644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981200" y="630282"/>
            <a:ext cx="8229600" cy="1143000"/>
          </a:xfrm>
        </p:spPr>
        <p:txBody>
          <a:bodyPr>
            <a:normAutofit/>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Oceans of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ee</a:t>
            </a:r>
            <a:r>
              <a:rPr lang="en-US" sz="4400" b="1" dirty="0">
                <a:effectLst/>
                <a:latin typeface="Comic Sans MS" panose="030F0702030302020204" pitchFamily="66" charset="0"/>
                <a:ea typeface="Calibri" panose="020F0502020204030204" pitchFamily="34" charset="0"/>
                <a:cs typeface="Calibri" panose="020F0502020204030204" pitchFamily="34" charset="0"/>
              </a:rPr>
              <a:t> and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ea</a:t>
            </a:r>
            <a:r>
              <a:rPr lang="en-US" sz="4400" b="1" dirty="0">
                <a:effectLst/>
                <a:latin typeface="Comic Sans MS" panose="030F0702030302020204" pitchFamily="66" charset="0"/>
                <a:ea typeface="Calibri" panose="020F0502020204030204" pitchFamily="34" charset="0"/>
                <a:cs typeface="Calibri" panose="020F0502020204030204" pitchFamily="34" charset="0"/>
              </a:rPr>
              <a:t> Words</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Graphic 5" descr="Office Chair with solid fill">
            <a:extLst>
              <a:ext uri="{FF2B5EF4-FFF2-40B4-BE49-F238E27FC236}">
                <a16:creationId xmlns:a16="http://schemas.microsoft.com/office/drawing/2014/main" id="{CBA9ADF4-8DAE-401E-861D-2A953D8B08C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1981200" y="1773282"/>
            <a:ext cx="3598986" cy="3598986"/>
          </a:xfrm>
          <a:prstGeom prst="rect">
            <a:avLst/>
          </a:prstGeom>
        </p:spPr>
      </p:pic>
      <p:sp>
        <p:nvSpPr>
          <p:cNvPr id="9" name="TextBox 8" descr="Green circle">
            <a:extLst>
              <a:ext uri="{FF2B5EF4-FFF2-40B4-BE49-F238E27FC236}">
                <a16:creationId xmlns:a16="http://schemas.microsoft.com/office/drawing/2014/main" id="{205A53A3-BA60-4148-AE25-F0068DF9DE54}"/>
              </a:ext>
            </a:extLst>
          </p:cNvPr>
          <p:cNvSpPr txBox="1"/>
          <p:nvPr/>
        </p:nvSpPr>
        <p:spPr>
          <a:xfrm>
            <a:off x="6945921" y="1682850"/>
            <a:ext cx="2555631" cy="1938992"/>
          </a:xfrm>
          <a:prstGeom prst="rect">
            <a:avLst/>
          </a:prstGeom>
          <a:noFill/>
        </p:spPr>
        <p:txBody>
          <a:bodyPr wrap="square" rtlCol="0">
            <a:spAutoFit/>
          </a:bodyPr>
          <a:lstStyle/>
          <a:p>
            <a:r>
              <a:rPr lang="en-US" sz="12000" dirty="0" err="1">
                <a:latin typeface="Comic Sans MS" panose="030F0702030302020204" pitchFamily="66" charset="0"/>
              </a:rPr>
              <a:t>ea</a:t>
            </a:r>
            <a:endParaRPr lang="en-US" sz="12000" dirty="0">
              <a:latin typeface="Comic Sans MS" panose="030F0702030302020204" pitchFamily="66" charset="0"/>
            </a:endParaRPr>
          </a:p>
        </p:txBody>
      </p:sp>
      <p:sp>
        <p:nvSpPr>
          <p:cNvPr id="10" name="TextBox 9">
            <a:extLst>
              <a:ext uri="{FF2B5EF4-FFF2-40B4-BE49-F238E27FC236}">
                <a16:creationId xmlns:a16="http://schemas.microsoft.com/office/drawing/2014/main" id="{8C5FC69D-8FCD-4E21-8A6E-F5FF01CD45C9}"/>
              </a:ext>
            </a:extLst>
          </p:cNvPr>
          <p:cNvSpPr txBox="1"/>
          <p:nvPr/>
        </p:nvSpPr>
        <p:spPr>
          <a:xfrm>
            <a:off x="7004535" y="3795346"/>
            <a:ext cx="2555631" cy="1938992"/>
          </a:xfrm>
          <a:prstGeom prst="rect">
            <a:avLst/>
          </a:prstGeom>
          <a:noFill/>
        </p:spPr>
        <p:txBody>
          <a:bodyPr wrap="square" rtlCol="0">
            <a:spAutoFit/>
          </a:bodyPr>
          <a:lstStyle/>
          <a:p>
            <a:r>
              <a:rPr lang="en-US" sz="12000" dirty="0" err="1">
                <a:latin typeface="Comic Sans MS" panose="030F0702030302020204" pitchFamily="66" charset="0"/>
              </a:rPr>
              <a:t>ee</a:t>
            </a:r>
            <a:endParaRPr lang="en-US" sz="12000" dirty="0">
              <a:latin typeface="Comic Sans MS" panose="030F0702030302020204" pitchFamily="66" charset="0"/>
            </a:endParaRPr>
          </a:p>
        </p:txBody>
      </p:sp>
      <p:sp>
        <p:nvSpPr>
          <p:cNvPr id="11" name="Oval 10" descr="Green circle">
            <a:extLst>
              <a:ext uri="{FF2B5EF4-FFF2-40B4-BE49-F238E27FC236}">
                <a16:creationId xmlns:a16="http://schemas.microsoft.com/office/drawing/2014/main" id="{4543BE68-089D-4054-B687-9726EA3CCCD9}"/>
              </a:ext>
            </a:extLst>
          </p:cNvPr>
          <p:cNvSpPr/>
          <p:nvPr/>
        </p:nvSpPr>
        <p:spPr>
          <a:xfrm>
            <a:off x="6717321" y="1773282"/>
            <a:ext cx="2555631" cy="2143812"/>
          </a:xfrm>
          <a:prstGeom prst="ellipse">
            <a:avLst/>
          </a:prstGeom>
          <a:noFill/>
          <a:ln w="762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482267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981200" y="630282"/>
            <a:ext cx="8229600" cy="1143000"/>
          </a:xfrm>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Waves of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ee</a:t>
            </a:r>
            <a:r>
              <a:rPr lang="en-US" sz="4400" b="1" dirty="0">
                <a:effectLst/>
                <a:latin typeface="Comic Sans MS" panose="030F0702030302020204" pitchFamily="66" charset="0"/>
                <a:ea typeface="Calibri" panose="020F0502020204030204" pitchFamily="34" charset="0"/>
                <a:cs typeface="Calibri" panose="020F0502020204030204" pitchFamily="34" charset="0"/>
              </a:rPr>
              <a:t> and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ea</a:t>
            </a:r>
            <a:r>
              <a:rPr lang="en-US" sz="4400" b="1" dirty="0">
                <a:effectLst/>
                <a:latin typeface="Comic Sans MS" panose="030F0702030302020204" pitchFamily="66" charset="0"/>
                <a:ea typeface="Calibri" panose="020F0502020204030204" pitchFamily="34" charset="0"/>
                <a:cs typeface="Calibri" panose="020F0502020204030204" pitchFamily="34" charset="0"/>
              </a:rPr>
              <a:t> Words</a:t>
            </a:r>
            <a:br>
              <a:rPr lang="en-US" dirty="0">
                <a:latin typeface="Comic Sans MS" panose="030F0702030302020204" pitchFamily="66" charset="0"/>
              </a:rPr>
            </a:br>
            <a:endParaRPr lang="en-US" dirty="0">
              <a:latin typeface="Comic Sans MS" panose="030F0702030302020204" pitchFamily="66" charset="0"/>
            </a:endParaRPr>
          </a:p>
        </p:txBody>
      </p:sp>
      <p:pic>
        <p:nvPicPr>
          <p:cNvPr id="6" name="Graphic 5" descr="Footprints outline">
            <a:extLst>
              <a:ext uri="{FF2B5EF4-FFF2-40B4-BE49-F238E27FC236}">
                <a16:creationId xmlns:a16="http://schemas.microsoft.com/office/drawing/2014/main" id="{CBA9ADF4-8DAE-401E-861D-2A953D8B08C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1981200" y="1773282"/>
            <a:ext cx="3598986" cy="3598986"/>
          </a:xfrm>
          <a:prstGeom prst="rect">
            <a:avLst/>
          </a:prstGeom>
        </p:spPr>
      </p:pic>
      <p:sp>
        <p:nvSpPr>
          <p:cNvPr id="9" name="TextBox 8">
            <a:extLst>
              <a:ext uri="{FF2B5EF4-FFF2-40B4-BE49-F238E27FC236}">
                <a16:creationId xmlns:a16="http://schemas.microsoft.com/office/drawing/2014/main" id="{205A53A3-BA60-4148-AE25-F0068DF9DE54}"/>
              </a:ext>
            </a:extLst>
          </p:cNvPr>
          <p:cNvSpPr txBox="1"/>
          <p:nvPr/>
        </p:nvSpPr>
        <p:spPr>
          <a:xfrm>
            <a:off x="7151076" y="1387598"/>
            <a:ext cx="2555631" cy="1938992"/>
          </a:xfrm>
          <a:prstGeom prst="rect">
            <a:avLst/>
          </a:prstGeom>
          <a:noFill/>
        </p:spPr>
        <p:txBody>
          <a:bodyPr wrap="square" rtlCol="0">
            <a:spAutoFit/>
          </a:bodyPr>
          <a:lstStyle/>
          <a:p>
            <a:r>
              <a:rPr lang="en-US" sz="12000" dirty="0" err="1">
                <a:latin typeface="Comic Sans MS" panose="030F0702030302020204" pitchFamily="66" charset="0"/>
              </a:rPr>
              <a:t>ea</a:t>
            </a:r>
            <a:endParaRPr lang="en-US" sz="12000" dirty="0">
              <a:latin typeface="Comic Sans MS" panose="030F0702030302020204" pitchFamily="66" charset="0"/>
            </a:endParaRPr>
          </a:p>
        </p:txBody>
      </p:sp>
      <p:sp>
        <p:nvSpPr>
          <p:cNvPr id="10" name="TextBox 9">
            <a:extLst>
              <a:ext uri="{FF2B5EF4-FFF2-40B4-BE49-F238E27FC236}">
                <a16:creationId xmlns:a16="http://schemas.microsoft.com/office/drawing/2014/main" id="{8C5FC69D-8FCD-4E21-8A6E-F5FF01CD45C9}"/>
              </a:ext>
            </a:extLst>
          </p:cNvPr>
          <p:cNvSpPr txBox="1"/>
          <p:nvPr/>
        </p:nvSpPr>
        <p:spPr>
          <a:xfrm>
            <a:off x="7151076" y="3531410"/>
            <a:ext cx="2555631" cy="1938992"/>
          </a:xfrm>
          <a:prstGeom prst="rect">
            <a:avLst/>
          </a:prstGeom>
          <a:noFill/>
        </p:spPr>
        <p:txBody>
          <a:bodyPr wrap="square" rtlCol="0">
            <a:spAutoFit/>
          </a:bodyPr>
          <a:lstStyle/>
          <a:p>
            <a:r>
              <a:rPr lang="en-US" sz="12000" dirty="0" err="1">
                <a:latin typeface="Comic Sans MS" panose="030F0702030302020204" pitchFamily="66" charset="0"/>
              </a:rPr>
              <a:t>ee</a:t>
            </a:r>
            <a:endParaRPr lang="en-US" sz="12000" dirty="0">
              <a:latin typeface="Comic Sans MS" panose="030F0702030302020204" pitchFamily="66" charset="0"/>
            </a:endParaRPr>
          </a:p>
        </p:txBody>
      </p:sp>
      <p:sp>
        <p:nvSpPr>
          <p:cNvPr id="11" name="Oval 10" descr="Green circle">
            <a:extLst>
              <a:ext uri="{FF2B5EF4-FFF2-40B4-BE49-F238E27FC236}">
                <a16:creationId xmlns:a16="http://schemas.microsoft.com/office/drawing/2014/main" id="{4543BE68-089D-4054-B687-9726EA3CCCD9}"/>
              </a:ext>
            </a:extLst>
          </p:cNvPr>
          <p:cNvSpPr/>
          <p:nvPr/>
        </p:nvSpPr>
        <p:spPr>
          <a:xfrm>
            <a:off x="6822831" y="3443820"/>
            <a:ext cx="2555631" cy="2143812"/>
          </a:xfrm>
          <a:prstGeom prst="ellipse">
            <a:avLst/>
          </a:prstGeom>
          <a:noFill/>
          <a:ln w="762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953209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981200" y="630282"/>
            <a:ext cx="8229600" cy="1143000"/>
          </a:xfrm>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At the Bay of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ee</a:t>
            </a:r>
            <a:r>
              <a:rPr lang="en-US" sz="4400" b="1" dirty="0">
                <a:effectLst/>
                <a:latin typeface="Comic Sans MS" panose="030F0702030302020204" pitchFamily="66" charset="0"/>
                <a:ea typeface="Calibri" panose="020F0502020204030204" pitchFamily="34" charset="0"/>
                <a:cs typeface="Calibri" panose="020F0502020204030204" pitchFamily="34" charset="0"/>
              </a:rPr>
              <a:t> and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ea</a:t>
            </a:r>
            <a:r>
              <a:rPr lang="en-US" sz="4400" b="1" dirty="0">
                <a:effectLst/>
                <a:latin typeface="Comic Sans MS" panose="030F0702030302020204" pitchFamily="66" charset="0"/>
                <a:ea typeface="Calibri" panose="020F0502020204030204" pitchFamily="34" charset="0"/>
                <a:cs typeface="Calibri" panose="020F0502020204030204" pitchFamily="34" charset="0"/>
              </a:rPr>
              <a:t> Words</a:t>
            </a:r>
            <a:br>
              <a:rPr lang="en-US" dirty="0">
                <a:latin typeface="Comic Sans MS" panose="030F0702030302020204" pitchFamily="66" charset="0"/>
              </a:rPr>
            </a:br>
            <a:endParaRPr lang="en-US" dirty="0">
              <a:latin typeface="Comic Sans MS" panose="030F0702030302020204" pitchFamily="66" charset="0"/>
            </a:endParaRPr>
          </a:p>
        </p:txBody>
      </p:sp>
      <p:pic>
        <p:nvPicPr>
          <p:cNvPr id="6" name="Graphic 5" descr="Crops with solid fill">
            <a:extLst>
              <a:ext uri="{FF2B5EF4-FFF2-40B4-BE49-F238E27FC236}">
                <a16:creationId xmlns:a16="http://schemas.microsoft.com/office/drawing/2014/main" id="{CBA9ADF4-8DAE-401E-861D-2A953D8B08C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1981200" y="1773282"/>
            <a:ext cx="3598986" cy="3598986"/>
          </a:xfrm>
          <a:prstGeom prst="rect">
            <a:avLst/>
          </a:prstGeom>
        </p:spPr>
      </p:pic>
      <p:sp>
        <p:nvSpPr>
          <p:cNvPr id="9" name="TextBox 8">
            <a:extLst>
              <a:ext uri="{FF2B5EF4-FFF2-40B4-BE49-F238E27FC236}">
                <a16:creationId xmlns:a16="http://schemas.microsoft.com/office/drawing/2014/main" id="{205A53A3-BA60-4148-AE25-F0068DF9DE54}"/>
              </a:ext>
            </a:extLst>
          </p:cNvPr>
          <p:cNvSpPr txBox="1"/>
          <p:nvPr/>
        </p:nvSpPr>
        <p:spPr>
          <a:xfrm>
            <a:off x="7151076" y="1387598"/>
            <a:ext cx="2555631" cy="1938992"/>
          </a:xfrm>
          <a:prstGeom prst="rect">
            <a:avLst/>
          </a:prstGeom>
          <a:noFill/>
        </p:spPr>
        <p:txBody>
          <a:bodyPr wrap="square" rtlCol="0">
            <a:spAutoFit/>
          </a:bodyPr>
          <a:lstStyle/>
          <a:p>
            <a:r>
              <a:rPr lang="en-US" sz="12000" dirty="0" err="1">
                <a:latin typeface="Comic Sans MS" panose="030F0702030302020204" pitchFamily="66" charset="0"/>
              </a:rPr>
              <a:t>ea</a:t>
            </a:r>
            <a:endParaRPr lang="en-US" sz="12000" dirty="0">
              <a:latin typeface="Comic Sans MS" panose="030F0702030302020204" pitchFamily="66" charset="0"/>
            </a:endParaRPr>
          </a:p>
        </p:txBody>
      </p:sp>
      <p:sp>
        <p:nvSpPr>
          <p:cNvPr id="10" name="TextBox 9">
            <a:extLst>
              <a:ext uri="{FF2B5EF4-FFF2-40B4-BE49-F238E27FC236}">
                <a16:creationId xmlns:a16="http://schemas.microsoft.com/office/drawing/2014/main" id="{8C5FC69D-8FCD-4E21-8A6E-F5FF01CD45C9}"/>
              </a:ext>
            </a:extLst>
          </p:cNvPr>
          <p:cNvSpPr txBox="1"/>
          <p:nvPr/>
        </p:nvSpPr>
        <p:spPr>
          <a:xfrm>
            <a:off x="7074877" y="3326590"/>
            <a:ext cx="2555631" cy="1938992"/>
          </a:xfrm>
          <a:prstGeom prst="rect">
            <a:avLst/>
          </a:prstGeom>
          <a:noFill/>
        </p:spPr>
        <p:txBody>
          <a:bodyPr wrap="square" rtlCol="0">
            <a:spAutoFit/>
          </a:bodyPr>
          <a:lstStyle/>
          <a:p>
            <a:r>
              <a:rPr lang="en-US" sz="12000" dirty="0" err="1">
                <a:latin typeface="Comic Sans MS" panose="030F0702030302020204" pitchFamily="66" charset="0"/>
              </a:rPr>
              <a:t>ee</a:t>
            </a:r>
            <a:endParaRPr lang="en-US" sz="12000" dirty="0">
              <a:latin typeface="Comic Sans MS" panose="030F0702030302020204" pitchFamily="66" charset="0"/>
            </a:endParaRPr>
          </a:p>
        </p:txBody>
      </p:sp>
      <p:sp>
        <p:nvSpPr>
          <p:cNvPr id="11" name="Oval 10" descr="Green circle">
            <a:extLst>
              <a:ext uri="{FF2B5EF4-FFF2-40B4-BE49-F238E27FC236}">
                <a16:creationId xmlns:a16="http://schemas.microsoft.com/office/drawing/2014/main" id="{4543BE68-089D-4054-B687-9726EA3CCCD9}"/>
              </a:ext>
            </a:extLst>
          </p:cNvPr>
          <p:cNvSpPr/>
          <p:nvPr/>
        </p:nvSpPr>
        <p:spPr>
          <a:xfrm>
            <a:off x="6746629" y="1387599"/>
            <a:ext cx="2555631" cy="2143812"/>
          </a:xfrm>
          <a:prstGeom prst="ellipse">
            <a:avLst/>
          </a:prstGeom>
          <a:noFill/>
          <a:ln w="762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80113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a:bodyPr>
          <a:lstStyle/>
          <a:p>
            <a:r>
              <a:rPr lang="en-US" sz="4400" b="1" dirty="0">
                <a:effectLst/>
                <a:latin typeface="Comic Sans MS" panose="030F0702030302020204" pitchFamily="66" charset="0"/>
                <a:ea typeface="Calibri" panose="020F0502020204030204" pitchFamily="34" charset="0"/>
                <a:cs typeface="Calibri" panose="020F0502020204030204" pitchFamily="34" charset="0"/>
              </a:rPr>
              <a:t>Salty Sea Sight Words</a:t>
            </a:r>
            <a:endParaRPr lang="en-US" dirty="0">
              <a:latin typeface="Comic Sans MS" panose="030F0702030302020204" pitchFamily="66" charset="0"/>
            </a:endParaRPr>
          </a:p>
        </p:txBody>
      </p:sp>
      <p:sp>
        <p:nvSpPr>
          <p:cNvPr id="3" name="TextBox 2">
            <a:extLst>
              <a:ext uri="{FF2B5EF4-FFF2-40B4-BE49-F238E27FC236}">
                <a16:creationId xmlns:a16="http://schemas.microsoft.com/office/drawing/2014/main" id="{804ABEE5-A0C4-4787-B264-7C171C26C722}"/>
              </a:ext>
            </a:extLst>
          </p:cNvPr>
          <p:cNvSpPr txBox="1"/>
          <p:nvPr/>
        </p:nvSpPr>
        <p:spPr>
          <a:xfrm>
            <a:off x="2120162" y="1881573"/>
            <a:ext cx="3624146" cy="1569660"/>
          </a:xfrm>
          <a:prstGeom prst="rect">
            <a:avLst/>
          </a:prstGeom>
          <a:noFill/>
        </p:spPr>
        <p:txBody>
          <a:bodyPr wrap="square" rtlCol="0">
            <a:spAutoFit/>
          </a:bodyPr>
          <a:lstStyle/>
          <a:p>
            <a:pPr defTabSz="457200"/>
            <a:r>
              <a:rPr lang="en-US" sz="9600" dirty="0">
                <a:solidFill>
                  <a:prstClr val="black"/>
                </a:solidFill>
                <a:latin typeface="Comic Sans MS" panose="030F0702030302020204" pitchFamily="66" charset="0"/>
              </a:rPr>
              <a:t>green</a:t>
            </a:r>
          </a:p>
        </p:txBody>
      </p:sp>
      <p:sp>
        <p:nvSpPr>
          <p:cNvPr id="5" name="TextBox 4">
            <a:extLst>
              <a:ext uri="{FF2B5EF4-FFF2-40B4-BE49-F238E27FC236}">
                <a16:creationId xmlns:a16="http://schemas.microsoft.com/office/drawing/2014/main" id="{6DA12F86-56F3-4846-994C-5117A2B77573}"/>
              </a:ext>
            </a:extLst>
          </p:cNvPr>
          <p:cNvSpPr txBox="1"/>
          <p:nvPr/>
        </p:nvSpPr>
        <p:spPr>
          <a:xfrm>
            <a:off x="1313557" y="3971320"/>
            <a:ext cx="4859786" cy="1569660"/>
          </a:xfrm>
          <a:prstGeom prst="rect">
            <a:avLst/>
          </a:prstGeom>
          <a:noFill/>
        </p:spPr>
        <p:txBody>
          <a:bodyPr wrap="square" rtlCol="0">
            <a:spAutoFit/>
          </a:bodyPr>
          <a:lstStyle/>
          <a:p>
            <a:pPr defTabSz="457200"/>
            <a:r>
              <a:rPr lang="en-US" sz="9600" dirty="0">
                <a:solidFill>
                  <a:prstClr val="black"/>
                </a:solidFill>
                <a:latin typeface="Comic Sans MS" panose="030F0702030302020204" pitchFamily="66" charset="0"/>
              </a:rPr>
              <a:t>because</a:t>
            </a:r>
          </a:p>
        </p:txBody>
      </p:sp>
      <p:sp>
        <p:nvSpPr>
          <p:cNvPr id="6" name="TextBox 5">
            <a:extLst>
              <a:ext uri="{FF2B5EF4-FFF2-40B4-BE49-F238E27FC236}">
                <a16:creationId xmlns:a16="http://schemas.microsoft.com/office/drawing/2014/main" id="{B8CF860A-BB47-44A1-9902-8BB70E73F886}"/>
              </a:ext>
            </a:extLst>
          </p:cNvPr>
          <p:cNvSpPr txBox="1"/>
          <p:nvPr/>
        </p:nvSpPr>
        <p:spPr>
          <a:xfrm>
            <a:off x="6776225" y="1804141"/>
            <a:ext cx="3624146" cy="1569660"/>
          </a:xfrm>
          <a:prstGeom prst="rect">
            <a:avLst/>
          </a:prstGeom>
          <a:noFill/>
        </p:spPr>
        <p:txBody>
          <a:bodyPr wrap="square" rtlCol="0">
            <a:spAutoFit/>
          </a:bodyPr>
          <a:lstStyle/>
          <a:p>
            <a:pPr defTabSz="457200"/>
            <a:r>
              <a:rPr lang="en-US" sz="9600" dirty="0">
                <a:solidFill>
                  <a:prstClr val="black"/>
                </a:solidFill>
                <a:latin typeface="Comic Sans MS" panose="030F0702030302020204" pitchFamily="66" charset="0"/>
              </a:rPr>
              <a:t>laugh</a:t>
            </a:r>
          </a:p>
        </p:txBody>
      </p:sp>
      <p:sp>
        <p:nvSpPr>
          <p:cNvPr id="8" name="TextBox 7">
            <a:extLst>
              <a:ext uri="{FF2B5EF4-FFF2-40B4-BE49-F238E27FC236}">
                <a16:creationId xmlns:a16="http://schemas.microsoft.com/office/drawing/2014/main" id="{2008A127-9E60-422D-8533-AC82B405ECBC}"/>
              </a:ext>
            </a:extLst>
          </p:cNvPr>
          <p:cNvSpPr txBox="1"/>
          <p:nvPr/>
        </p:nvSpPr>
        <p:spPr>
          <a:xfrm>
            <a:off x="7261304" y="3760304"/>
            <a:ext cx="3624146" cy="1569660"/>
          </a:xfrm>
          <a:prstGeom prst="rect">
            <a:avLst/>
          </a:prstGeom>
          <a:noFill/>
        </p:spPr>
        <p:txBody>
          <a:bodyPr wrap="square" rtlCol="0">
            <a:spAutoFit/>
          </a:bodyPr>
          <a:lstStyle/>
          <a:p>
            <a:pPr defTabSz="457200"/>
            <a:r>
              <a:rPr lang="en-US" sz="9600" dirty="0">
                <a:solidFill>
                  <a:prstClr val="black"/>
                </a:solidFill>
                <a:latin typeface="Comic Sans MS" panose="030F0702030302020204" pitchFamily="66" charset="0"/>
              </a:rPr>
              <a:t>upon</a:t>
            </a:r>
          </a:p>
        </p:txBody>
      </p:sp>
    </p:spTree>
    <p:custDataLst>
      <p:tags r:id="rId1"/>
    </p:custDataLst>
    <p:extLst>
      <p:ext uri="{BB962C8B-B14F-4D97-AF65-F5344CB8AC3E}">
        <p14:creationId xmlns:p14="http://schemas.microsoft.com/office/powerpoint/2010/main" val="1089271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a:xfrm>
            <a:off x="1981200" y="346012"/>
            <a:ext cx="8229600" cy="1143000"/>
          </a:xfrm>
        </p:spPr>
        <p:txBody>
          <a:bodyPr>
            <a:normAutofit/>
          </a:bodyPr>
          <a:lstStyle/>
          <a:p>
            <a:pPr>
              <a:lnSpc>
                <a:spcPct val="115000"/>
              </a:lnSpc>
              <a:spcBef>
                <a:spcPts val="0"/>
              </a:spcBef>
              <a:spcAft>
                <a:spcPts val="1000"/>
              </a:spcAft>
            </a:pPr>
            <a:r>
              <a:rPr lang="en-US" b="1" dirty="0">
                <a:latin typeface="Comic Sans MS" panose="030F0702030302020204" pitchFamily="66" charset="0"/>
                <a:ea typeface="Calibri" panose="020F0502020204030204" pitchFamily="34" charset="0"/>
                <a:cs typeface="Calibri" panose="020F0502020204030204" pitchFamily="34" charset="0"/>
              </a:rPr>
              <a:t>Sight Word Fill in the Blank</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ask">
            <a:extLst>
              <a:ext uri="{FF2B5EF4-FFF2-40B4-BE49-F238E27FC236}">
                <a16:creationId xmlns:a16="http://schemas.microsoft.com/office/drawing/2014/main" id="{75A05893-E359-4B3F-8E96-0A5FAAED0433}"/>
              </a:ext>
            </a:extLst>
          </p:cNvPr>
          <p:cNvSpPr txBox="1"/>
          <p:nvPr/>
        </p:nvSpPr>
        <p:spPr>
          <a:xfrm>
            <a:off x="444843" y="2560759"/>
            <a:ext cx="11368216" cy="1569660"/>
          </a:xfrm>
          <a:prstGeom prst="rect">
            <a:avLst/>
          </a:prstGeom>
          <a:noFill/>
        </p:spPr>
        <p:txBody>
          <a:bodyPr wrap="square" rtlCol="0">
            <a:spAutoFit/>
          </a:bodyPr>
          <a:lstStyle/>
          <a:p>
            <a:r>
              <a:rPr lang="en-US" sz="4800" dirty="0">
                <a:latin typeface="Comic Sans MS" panose="030F0702030302020204" pitchFamily="66" charset="0"/>
              </a:rPr>
              <a:t>You have to clean your room _______ I said so.</a:t>
            </a:r>
          </a:p>
        </p:txBody>
      </p:sp>
      <p:sp>
        <p:nvSpPr>
          <p:cNvPr id="8" name="hurt">
            <a:extLst>
              <a:ext uri="{FF2B5EF4-FFF2-40B4-BE49-F238E27FC236}">
                <a16:creationId xmlns:a16="http://schemas.microsoft.com/office/drawing/2014/main" id="{70CBE895-13F7-4EA7-B367-4304E1BD03E1}"/>
              </a:ext>
            </a:extLst>
          </p:cNvPr>
          <p:cNvSpPr txBox="1"/>
          <p:nvPr/>
        </p:nvSpPr>
        <p:spPr>
          <a:xfrm>
            <a:off x="731411" y="2974162"/>
            <a:ext cx="9144000" cy="830997"/>
          </a:xfrm>
          <a:prstGeom prst="rect">
            <a:avLst/>
          </a:prstGeom>
          <a:noFill/>
        </p:spPr>
        <p:txBody>
          <a:bodyPr wrap="square" rtlCol="0">
            <a:spAutoFit/>
          </a:bodyPr>
          <a:lstStyle/>
          <a:p>
            <a:r>
              <a:rPr lang="en-US" sz="4800" dirty="0">
                <a:latin typeface="Comic Sans MS" panose="030F0702030302020204" pitchFamily="66" charset="0"/>
              </a:rPr>
              <a:t>That joke made me _______.</a:t>
            </a:r>
          </a:p>
        </p:txBody>
      </p:sp>
      <p:sp>
        <p:nvSpPr>
          <p:cNvPr id="9" name="how">
            <a:extLst>
              <a:ext uri="{FF2B5EF4-FFF2-40B4-BE49-F238E27FC236}">
                <a16:creationId xmlns:a16="http://schemas.microsoft.com/office/drawing/2014/main" id="{B28DE909-3C80-411B-860F-8E4E07F68491}"/>
              </a:ext>
            </a:extLst>
          </p:cNvPr>
          <p:cNvSpPr txBox="1"/>
          <p:nvPr/>
        </p:nvSpPr>
        <p:spPr>
          <a:xfrm>
            <a:off x="0" y="2037423"/>
            <a:ext cx="11813059" cy="1569660"/>
          </a:xfrm>
          <a:prstGeom prst="rect">
            <a:avLst/>
          </a:prstGeom>
          <a:noFill/>
        </p:spPr>
        <p:txBody>
          <a:bodyPr wrap="square" rtlCol="0">
            <a:spAutoFit/>
          </a:bodyPr>
          <a:lstStyle/>
          <a:p>
            <a:r>
              <a:rPr lang="en-US" sz="4800" dirty="0">
                <a:latin typeface="Comic Sans MS" panose="030F0702030302020204" pitchFamily="66" charset="0"/>
              </a:rPr>
              <a:t>Once _____ a time there was a princess who lived in a castle.</a:t>
            </a:r>
          </a:p>
        </p:txBody>
      </p:sp>
      <p:sp>
        <p:nvSpPr>
          <p:cNvPr id="10" name="stop">
            <a:extLst>
              <a:ext uri="{FF2B5EF4-FFF2-40B4-BE49-F238E27FC236}">
                <a16:creationId xmlns:a16="http://schemas.microsoft.com/office/drawing/2014/main" id="{1E1DCE2D-B0F9-4FE3-AD2A-B9058B852242}"/>
              </a:ext>
            </a:extLst>
          </p:cNvPr>
          <p:cNvSpPr txBox="1"/>
          <p:nvPr/>
        </p:nvSpPr>
        <p:spPr>
          <a:xfrm>
            <a:off x="1359243" y="2363552"/>
            <a:ext cx="8229600" cy="830997"/>
          </a:xfrm>
          <a:prstGeom prst="rect">
            <a:avLst/>
          </a:prstGeom>
          <a:noFill/>
        </p:spPr>
        <p:txBody>
          <a:bodyPr wrap="square" rtlCol="0">
            <a:spAutoFit/>
          </a:bodyPr>
          <a:lstStyle/>
          <a:p>
            <a:r>
              <a:rPr lang="en-US" sz="4800" dirty="0">
                <a:latin typeface="Comic Sans MS" panose="030F0702030302020204" pitchFamily="66" charset="0"/>
              </a:rPr>
              <a:t>The tree is very ________.</a:t>
            </a:r>
          </a:p>
        </p:txBody>
      </p:sp>
      <p:sp>
        <p:nvSpPr>
          <p:cNvPr id="3" name="TextBox 2">
            <a:extLst>
              <a:ext uri="{FF2B5EF4-FFF2-40B4-BE49-F238E27FC236}">
                <a16:creationId xmlns:a16="http://schemas.microsoft.com/office/drawing/2014/main" id="{3C77113B-3D96-4D38-80CF-D2B3F83380F9}"/>
              </a:ext>
            </a:extLst>
          </p:cNvPr>
          <p:cNvSpPr txBox="1"/>
          <p:nvPr/>
        </p:nvSpPr>
        <p:spPr>
          <a:xfrm>
            <a:off x="1101635" y="5663825"/>
            <a:ext cx="9988730" cy="923330"/>
          </a:xfrm>
          <a:prstGeom prst="rect">
            <a:avLst/>
          </a:prstGeom>
          <a:noFill/>
        </p:spPr>
        <p:txBody>
          <a:bodyPr wrap="square" rtlCol="0">
            <a:spAutoFit/>
          </a:bodyPr>
          <a:lstStyle/>
          <a:p>
            <a:r>
              <a:rPr lang="en-US" sz="5400" dirty="0">
                <a:latin typeface="Comic Sans MS" panose="030F0702030302020204" pitchFamily="66" charset="0"/>
              </a:rPr>
              <a:t>laugh  upon   because    green</a:t>
            </a:r>
          </a:p>
        </p:txBody>
      </p:sp>
      <p:sp>
        <p:nvSpPr>
          <p:cNvPr id="6" name="TextBox 5">
            <a:extLst>
              <a:ext uri="{FF2B5EF4-FFF2-40B4-BE49-F238E27FC236}">
                <a16:creationId xmlns:a16="http://schemas.microsoft.com/office/drawing/2014/main" id="{B2A60C92-0D6A-4492-9935-D34E678AB806}"/>
              </a:ext>
            </a:extLst>
          </p:cNvPr>
          <p:cNvSpPr txBox="1"/>
          <p:nvPr/>
        </p:nvSpPr>
        <p:spPr>
          <a:xfrm>
            <a:off x="6412711" y="2323486"/>
            <a:ext cx="2076994" cy="830997"/>
          </a:xfrm>
          <a:prstGeom prst="rect">
            <a:avLst/>
          </a:prstGeom>
          <a:noFill/>
        </p:spPr>
        <p:txBody>
          <a:bodyPr wrap="square" rtlCol="0">
            <a:spAutoFit/>
          </a:bodyPr>
          <a:lstStyle/>
          <a:p>
            <a:r>
              <a:rPr lang="en-US" sz="4800" dirty="0">
                <a:solidFill>
                  <a:srgbClr val="00B050"/>
                </a:solidFill>
                <a:latin typeface="Comic Sans MS" panose="030F0702030302020204" pitchFamily="66" charset="0"/>
              </a:rPr>
              <a:t>green</a:t>
            </a:r>
          </a:p>
        </p:txBody>
      </p:sp>
      <p:cxnSp>
        <p:nvCxnSpPr>
          <p:cNvPr id="13" name="Straight Connector 12" descr="Purple Line">
            <a:extLst>
              <a:ext uri="{FF2B5EF4-FFF2-40B4-BE49-F238E27FC236}">
                <a16:creationId xmlns:a16="http://schemas.microsoft.com/office/drawing/2014/main" id="{2FE2E5A1-9A53-4035-A4B6-0D1AE5715AA6}"/>
              </a:ext>
            </a:extLst>
          </p:cNvPr>
          <p:cNvCxnSpPr>
            <a:cxnSpLocks/>
          </p:cNvCxnSpPr>
          <p:nvPr/>
        </p:nvCxnSpPr>
        <p:spPr>
          <a:xfrm>
            <a:off x="8674443" y="6189283"/>
            <a:ext cx="1828800" cy="0"/>
          </a:xfrm>
          <a:prstGeom prst="line">
            <a:avLst/>
          </a:prstGeom>
          <a:ln w="76200">
            <a:solidFill>
              <a:srgbClr val="7030A0"/>
            </a:solidFill>
          </a:ln>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4B07745B-4AC6-4CD5-BA1E-0FF6D5C79ED7}"/>
              </a:ext>
            </a:extLst>
          </p:cNvPr>
          <p:cNvSpPr txBox="1"/>
          <p:nvPr/>
        </p:nvSpPr>
        <p:spPr>
          <a:xfrm>
            <a:off x="6936155" y="2917209"/>
            <a:ext cx="2076994" cy="830997"/>
          </a:xfrm>
          <a:prstGeom prst="rect">
            <a:avLst/>
          </a:prstGeom>
          <a:noFill/>
        </p:spPr>
        <p:txBody>
          <a:bodyPr wrap="square" rtlCol="0">
            <a:spAutoFit/>
          </a:bodyPr>
          <a:lstStyle/>
          <a:p>
            <a:r>
              <a:rPr lang="en-US" sz="4800" dirty="0">
                <a:solidFill>
                  <a:srgbClr val="D60093"/>
                </a:solidFill>
                <a:latin typeface="Comic Sans MS" panose="030F0702030302020204" pitchFamily="66" charset="0"/>
              </a:rPr>
              <a:t>laugh</a:t>
            </a:r>
          </a:p>
        </p:txBody>
      </p:sp>
      <p:cxnSp>
        <p:nvCxnSpPr>
          <p:cNvPr id="15" name="Straight Connector 14" descr="Purple Line">
            <a:extLst>
              <a:ext uri="{FF2B5EF4-FFF2-40B4-BE49-F238E27FC236}">
                <a16:creationId xmlns:a16="http://schemas.microsoft.com/office/drawing/2014/main" id="{2E236AC7-7E1A-4B92-928C-C321D6A5B034}"/>
              </a:ext>
            </a:extLst>
          </p:cNvPr>
          <p:cNvCxnSpPr>
            <a:cxnSpLocks/>
            <a:stCxn id="3" idx="1"/>
          </p:cNvCxnSpPr>
          <p:nvPr/>
        </p:nvCxnSpPr>
        <p:spPr>
          <a:xfrm>
            <a:off x="1101635" y="6125490"/>
            <a:ext cx="1814560" cy="54471"/>
          </a:xfrm>
          <a:prstGeom prst="line">
            <a:avLst/>
          </a:prstGeom>
          <a:ln w="76200">
            <a:solidFill>
              <a:srgbClr val="7030A0"/>
            </a:solidFill>
          </a:ln>
        </p:spPr>
        <p:style>
          <a:lnRef idx="2">
            <a:schemeClr val="accent1"/>
          </a:lnRef>
          <a:fillRef idx="0">
            <a:schemeClr val="accent1"/>
          </a:fillRef>
          <a:effectRef idx="1">
            <a:schemeClr val="accent1"/>
          </a:effectRef>
          <a:fontRef idx="minor">
            <a:schemeClr val="tx1"/>
          </a:fontRef>
        </p:style>
      </p:cxnSp>
      <p:sp>
        <p:nvSpPr>
          <p:cNvPr id="19" name="TextBox 18">
            <a:extLst>
              <a:ext uri="{FF2B5EF4-FFF2-40B4-BE49-F238E27FC236}">
                <a16:creationId xmlns:a16="http://schemas.microsoft.com/office/drawing/2014/main" id="{1E060082-702C-45BB-9BA2-406E342573F7}"/>
              </a:ext>
            </a:extLst>
          </p:cNvPr>
          <p:cNvSpPr txBox="1"/>
          <p:nvPr/>
        </p:nvSpPr>
        <p:spPr>
          <a:xfrm>
            <a:off x="8674443" y="2536379"/>
            <a:ext cx="2786146" cy="830997"/>
          </a:xfrm>
          <a:prstGeom prst="rect">
            <a:avLst/>
          </a:prstGeom>
          <a:noFill/>
        </p:spPr>
        <p:txBody>
          <a:bodyPr wrap="square" rtlCol="0">
            <a:spAutoFit/>
          </a:bodyPr>
          <a:lstStyle/>
          <a:p>
            <a:r>
              <a:rPr lang="en-US" sz="4800" dirty="0">
                <a:solidFill>
                  <a:srgbClr val="FF9627"/>
                </a:solidFill>
                <a:latin typeface="Comic Sans MS" panose="030F0702030302020204" pitchFamily="66" charset="0"/>
              </a:rPr>
              <a:t>because</a:t>
            </a:r>
          </a:p>
        </p:txBody>
      </p:sp>
      <p:cxnSp>
        <p:nvCxnSpPr>
          <p:cNvPr id="20" name="Straight Connector 19" descr="Purple Line">
            <a:extLst>
              <a:ext uri="{FF2B5EF4-FFF2-40B4-BE49-F238E27FC236}">
                <a16:creationId xmlns:a16="http://schemas.microsoft.com/office/drawing/2014/main" id="{2E937F9C-1A39-429F-A64F-50B8CEDC99A0}"/>
              </a:ext>
            </a:extLst>
          </p:cNvPr>
          <p:cNvCxnSpPr>
            <a:cxnSpLocks/>
          </p:cNvCxnSpPr>
          <p:nvPr/>
        </p:nvCxnSpPr>
        <p:spPr>
          <a:xfrm>
            <a:off x="5189838" y="6125490"/>
            <a:ext cx="2570205" cy="0"/>
          </a:xfrm>
          <a:prstGeom prst="line">
            <a:avLst/>
          </a:prstGeom>
          <a:ln w="76200">
            <a:solidFill>
              <a:srgbClr val="7030A0"/>
            </a:solidFill>
          </a:ln>
        </p:spPr>
        <p:style>
          <a:lnRef idx="2">
            <a:schemeClr val="accent1"/>
          </a:lnRef>
          <a:fillRef idx="0">
            <a:schemeClr val="accent1"/>
          </a:fillRef>
          <a:effectRef idx="1">
            <a:schemeClr val="accent1"/>
          </a:effectRef>
          <a:fontRef idx="minor">
            <a:schemeClr val="tx1"/>
          </a:fontRef>
        </p:style>
      </p:cxnSp>
      <p:sp>
        <p:nvSpPr>
          <p:cNvPr id="21" name="TextBox 20">
            <a:extLst>
              <a:ext uri="{FF2B5EF4-FFF2-40B4-BE49-F238E27FC236}">
                <a16:creationId xmlns:a16="http://schemas.microsoft.com/office/drawing/2014/main" id="{E12135EA-1B1E-49C6-9BF4-012BDBE62DF4}"/>
              </a:ext>
            </a:extLst>
          </p:cNvPr>
          <p:cNvSpPr txBox="1"/>
          <p:nvPr/>
        </p:nvSpPr>
        <p:spPr>
          <a:xfrm>
            <a:off x="1974088" y="2012348"/>
            <a:ext cx="1884214" cy="830997"/>
          </a:xfrm>
          <a:prstGeom prst="rect">
            <a:avLst/>
          </a:prstGeom>
          <a:noFill/>
        </p:spPr>
        <p:txBody>
          <a:bodyPr wrap="square" rtlCol="0">
            <a:spAutoFit/>
          </a:bodyPr>
          <a:lstStyle/>
          <a:p>
            <a:r>
              <a:rPr lang="en-US" sz="4800" dirty="0">
                <a:solidFill>
                  <a:srgbClr val="3B7ABE"/>
                </a:solidFill>
                <a:latin typeface="Comic Sans MS" panose="030F0702030302020204" pitchFamily="66" charset="0"/>
              </a:rPr>
              <a:t>upon</a:t>
            </a:r>
          </a:p>
        </p:txBody>
      </p:sp>
      <p:cxnSp>
        <p:nvCxnSpPr>
          <p:cNvPr id="22" name="Straight Connector 21" descr="Purple Line">
            <a:extLst>
              <a:ext uri="{FF2B5EF4-FFF2-40B4-BE49-F238E27FC236}">
                <a16:creationId xmlns:a16="http://schemas.microsoft.com/office/drawing/2014/main" id="{A5614E0C-B33B-43F5-B672-94FB03949F52}"/>
              </a:ext>
            </a:extLst>
          </p:cNvPr>
          <p:cNvCxnSpPr>
            <a:cxnSpLocks/>
          </p:cNvCxnSpPr>
          <p:nvPr/>
        </p:nvCxnSpPr>
        <p:spPr>
          <a:xfrm flipV="1">
            <a:off x="3217688" y="6179961"/>
            <a:ext cx="1448742" cy="9322"/>
          </a:xfrm>
          <a:prstGeom prst="line">
            <a:avLst/>
          </a:prstGeom>
          <a:ln w="76200">
            <a:solidFill>
              <a:srgbClr val="7030A0"/>
            </a:solidFill>
          </a:ln>
        </p:spPr>
        <p:style>
          <a:lnRef idx="2">
            <a:schemeClr val="accent1"/>
          </a:lnRef>
          <a:fillRef idx="0">
            <a:schemeClr val="accent1"/>
          </a:fillRef>
          <a:effectRef idx="1">
            <a:schemeClr val="accent1"/>
          </a:effectRef>
          <a:fontRef idx="minor">
            <a:schemeClr val="tx1"/>
          </a:fontRef>
        </p:style>
      </p:cxnSp>
    </p:spTree>
    <p:custDataLst>
      <p:tags r:id="rId1"/>
    </p:custDataLst>
    <p:extLst>
      <p:ext uri="{BB962C8B-B14F-4D97-AF65-F5344CB8AC3E}">
        <p14:creationId xmlns:p14="http://schemas.microsoft.com/office/powerpoint/2010/main" val="2872375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500" fill="hold"/>
                                        <p:tgtEl>
                                          <p:spTgt spid="10"/>
                                        </p:tgtEl>
                                        <p:attrNameLst>
                                          <p:attrName>ppt_x</p:attrName>
                                        </p:attrNameLst>
                                      </p:cBhvr>
                                      <p:tavLst>
                                        <p:tav tm="0">
                                          <p:val>
                                            <p:strVal val="#ppt_x"/>
                                          </p:val>
                                        </p:tav>
                                        <p:tav tm="100000">
                                          <p:val>
                                            <p:strVal val="#ppt_x"/>
                                          </p:val>
                                        </p:tav>
                                      </p:tavLst>
                                    </p:anim>
                                    <p:anim calcmode="lin" valueType="num">
                                      <p:cBhvr additive="base">
                                        <p:cTn id="1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xit" presetSubtype="4" fill="hold" grpId="1" nodeType="clickEffect">
                                  <p:stCondLst>
                                    <p:cond delay="0"/>
                                  </p:stCondLst>
                                  <p:childTnLst>
                                    <p:anim calcmode="lin" valueType="num">
                                      <p:cBhvr additive="base">
                                        <p:cTn id="23" dur="500"/>
                                        <p:tgtEl>
                                          <p:spTgt spid="10"/>
                                        </p:tgtEl>
                                        <p:attrNameLst>
                                          <p:attrName>ppt_x</p:attrName>
                                        </p:attrNameLst>
                                      </p:cBhvr>
                                      <p:tavLst>
                                        <p:tav tm="0">
                                          <p:val>
                                            <p:strVal val="ppt_x"/>
                                          </p:val>
                                        </p:tav>
                                        <p:tav tm="100000">
                                          <p:val>
                                            <p:strVal val="ppt_x"/>
                                          </p:val>
                                        </p:tav>
                                      </p:tavLst>
                                    </p:anim>
                                    <p:anim calcmode="lin" valueType="num">
                                      <p:cBhvr additive="base">
                                        <p:cTn id="24" dur="500"/>
                                        <p:tgtEl>
                                          <p:spTgt spid="10"/>
                                        </p:tgtEl>
                                        <p:attrNameLst>
                                          <p:attrName>ppt_y</p:attrName>
                                        </p:attrNameLst>
                                      </p:cBhvr>
                                      <p:tavLst>
                                        <p:tav tm="0">
                                          <p:val>
                                            <p:strVal val="ppt_y"/>
                                          </p:val>
                                        </p:tav>
                                        <p:tav tm="100000">
                                          <p:val>
                                            <p:strVal val="1+ppt_h/2"/>
                                          </p:val>
                                        </p:tav>
                                      </p:tavLst>
                                    </p:anim>
                                    <p:set>
                                      <p:cBhvr>
                                        <p:cTn id="25" dur="1" fill="hold">
                                          <p:stCondLst>
                                            <p:cond delay="499"/>
                                          </p:stCondLst>
                                        </p:cTn>
                                        <p:tgtEl>
                                          <p:spTgt spid="10"/>
                                        </p:tgtEl>
                                        <p:attrNameLst>
                                          <p:attrName>style.visibility</p:attrName>
                                        </p:attrNameLst>
                                      </p:cBhvr>
                                      <p:to>
                                        <p:strVal val="hidden"/>
                                      </p:to>
                                    </p:set>
                                  </p:childTnLst>
                                </p:cTn>
                              </p:par>
                              <p:par>
                                <p:cTn id="26" presetID="2" presetClass="exit" presetSubtype="4" fill="hold" grpId="1" nodeType="withEffect">
                                  <p:stCondLst>
                                    <p:cond delay="0"/>
                                  </p:stCondLst>
                                  <p:childTnLst>
                                    <p:anim calcmode="lin" valueType="num">
                                      <p:cBhvr additive="base">
                                        <p:cTn id="27" dur="500"/>
                                        <p:tgtEl>
                                          <p:spTgt spid="6"/>
                                        </p:tgtEl>
                                        <p:attrNameLst>
                                          <p:attrName>ppt_x</p:attrName>
                                        </p:attrNameLst>
                                      </p:cBhvr>
                                      <p:tavLst>
                                        <p:tav tm="0">
                                          <p:val>
                                            <p:strVal val="ppt_x"/>
                                          </p:val>
                                        </p:tav>
                                        <p:tav tm="100000">
                                          <p:val>
                                            <p:strVal val="ppt_x"/>
                                          </p:val>
                                        </p:tav>
                                      </p:tavLst>
                                    </p:anim>
                                    <p:anim calcmode="lin" valueType="num">
                                      <p:cBhvr additive="base">
                                        <p:cTn id="28" dur="500"/>
                                        <p:tgtEl>
                                          <p:spTgt spid="6"/>
                                        </p:tgtEl>
                                        <p:attrNameLst>
                                          <p:attrName>ppt_y</p:attrName>
                                        </p:attrNameLst>
                                      </p:cBhvr>
                                      <p:tavLst>
                                        <p:tav tm="0">
                                          <p:val>
                                            <p:strVal val="ppt_y"/>
                                          </p:val>
                                        </p:tav>
                                        <p:tav tm="100000">
                                          <p:val>
                                            <p:strVal val="1+ppt_h/2"/>
                                          </p:val>
                                        </p:tav>
                                      </p:tavLst>
                                    </p:anim>
                                    <p:set>
                                      <p:cBhvr>
                                        <p:cTn id="29" dur="1" fill="hold">
                                          <p:stCondLst>
                                            <p:cond delay="499"/>
                                          </p:stCondLst>
                                        </p:cTn>
                                        <p:tgtEl>
                                          <p:spTgt spid="6"/>
                                        </p:tgtEl>
                                        <p:attrNameLst>
                                          <p:attrName>style.visibility</p:attrName>
                                        </p:attrNameLst>
                                      </p:cBhvr>
                                      <p:to>
                                        <p:strVal val="hidden"/>
                                      </p:to>
                                    </p:set>
                                  </p:childTnLst>
                                </p:cTn>
                              </p:par>
                              <p:par>
                                <p:cTn id="30" presetID="1" presetClass="entr" presetSubtype="0" fill="hold" nodeType="withEffect">
                                  <p:stCondLst>
                                    <p:cond delay="0"/>
                                  </p:stCondLst>
                                  <p:childTnLst>
                                    <p:set>
                                      <p:cBhvr>
                                        <p:cTn id="31" dur="1" fill="hold">
                                          <p:stCondLst>
                                            <p:cond delay="0"/>
                                          </p:stCondLst>
                                        </p:cTn>
                                        <p:tgtEl>
                                          <p:spTgt spid="13"/>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 calcmode="lin" valueType="num">
                                      <p:cBhvr additive="base">
                                        <p:cTn id="36" dur="500" fill="hold"/>
                                        <p:tgtEl>
                                          <p:spTgt spid="8"/>
                                        </p:tgtEl>
                                        <p:attrNameLst>
                                          <p:attrName>ppt_x</p:attrName>
                                        </p:attrNameLst>
                                      </p:cBhvr>
                                      <p:tavLst>
                                        <p:tav tm="0">
                                          <p:val>
                                            <p:strVal val="#ppt_x"/>
                                          </p:val>
                                        </p:tav>
                                        <p:tav tm="100000">
                                          <p:val>
                                            <p:strVal val="#ppt_x"/>
                                          </p:val>
                                        </p:tav>
                                      </p:tavLst>
                                    </p:anim>
                                    <p:anim calcmode="lin" valueType="num">
                                      <p:cBhvr additive="base">
                                        <p:cTn id="37"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 calcmode="lin" valueType="num">
                                      <p:cBhvr additive="base">
                                        <p:cTn id="42" dur="500" fill="hold"/>
                                        <p:tgtEl>
                                          <p:spTgt spid="14"/>
                                        </p:tgtEl>
                                        <p:attrNameLst>
                                          <p:attrName>ppt_x</p:attrName>
                                        </p:attrNameLst>
                                      </p:cBhvr>
                                      <p:tavLst>
                                        <p:tav tm="0">
                                          <p:val>
                                            <p:strVal val="#ppt_x"/>
                                          </p:val>
                                        </p:tav>
                                        <p:tav tm="100000">
                                          <p:val>
                                            <p:strVal val="#ppt_x"/>
                                          </p:val>
                                        </p:tav>
                                      </p:tavLst>
                                    </p:anim>
                                    <p:anim calcmode="lin" valueType="num">
                                      <p:cBhvr additive="base">
                                        <p:cTn id="4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xit" presetSubtype="4" fill="hold" grpId="1" nodeType="clickEffect">
                                  <p:stCondLst>
                                    <p:cond delay="0"/>
                                  </p:stCondLst>
                                  <p:childTnLst>
                                    <p:anim calcmode="lin" valueType="num">
                                      <p:cBhvr additive="base">
                                        <p:cTn id="47" dur="500"/>
                                        <p:tgtEl>
                                          <p:spTgt spid="8"/>
                                        </p:tgtEl>
                                        <p:attrNameLst>
                                          <p:attrName>ppt_x</p:attrName>
                                        </p:attrNameLst>
                                      </p:cBhvr>
                                      <p:tavLst>
                                        <p:tav tm="0">
                                          <p:val>
                                            <p:strVal val="ppt_x"/>
                                          </p:val>
                                        </p:tav>
                                        <p:tav tm="100000">
                                          <p:val>
                                            <p:strVal val="ppt_x"/>
                                          </p:val>
                                        </p:tav>
                                      </p:tavLst>
                                    </p:anim>
                                    <p:anim calcmode="lin" valueType="num">
                                      <p:cBhvr additive="base">
                                        <p:cTn id="48" dur="500"/>
                                        <p:tgtEl>
                                          <p:spTgt spid="8"/>
                                        </p:tgtEl>
                                        <p:attrNameLst>
                                          <p:attrName>ppt_y</p:attrName>
                                        </p:attrNameLst>
                                      </p:cBhvr>
                                      <p:tavLst>
                                        <p:tav tm="0">
                                          <p:val>
                                            <p:strVal val="ppt_y"/>
                                          </p:val>
                                        </p:tav>
                                        <p:tav tm="100000">
                                          <p:val>
                                            <p:strVal val="1+ppt_h/2"/>
                                          </p:val>
                                        </p:tav>
                                      </p:tavLst>
                                    </p:anim>
                                    <p:set>
                                      <p:cBhvr>
                                        <p:cTn id="49" dur="1" fill="hold">
                                          <p:stCondLst>
                                            <p:cond delay="499"/>
                                          </p:stCondLst>
                                        </p:cTn>
                                        <p:tgtEl>
                                          <p:spTgt spid="8"/>
                                        </p:tgtEl>
                                        <p:attrNameLst>
                                          <p:attrName>style.visibility</p:attrName>
                                        </p:attrNameLst>
                                      </p:cBhvr>
                                      <p:to>
                                        <p:strVal val="hidden"/>
                                      </p:to>
                                    </p:set>
                                  </p:childTnLst>
                                </p:cTn>
                              </p:par>
                              <p:par>
                                <p:cTn id="50" presetID="2" presetClass="exit" presetSubtype="4" fill="hold" grpId="1" nodeType="withEffect">
                                  <p:stCondLst>
                                    <p:cond delay="0"/>
                                  </p:stCondLst>
                                  <p:childTnLst>
                                    <p:anim calcmode="lin" valueType="num">
                                      <p:cBhvr additive="base">
                                        <p:cTn id="51" dur="500"/>
                                        <p:tgtEl>
                                          <p:spTgt spid="14"/>
                                        </p:tgtEl>
                                        <p:attrNameLst>
                                          <p:attrName>ppt_x</p:attrName>
                                        </p:attrNameLst>
                                      </p:cBhvr>
                                      <p:tavLst>
                                        <p:tav tm="0">
                                          <p:val>
                                            <p:strVal val="ppt_x"/>
                                          </p:val>
                                        </p:tav>
                                        <p:tav tm="100000">
                                          <p:val>
                                            <p:strVal val="ppt_x"/>
                                          </p:val>
                                        </p:tav>
                                      </p:tavLst>
                                    </p:anim>
                                    <p:anim calcmode="lin" valueType="num">
                                      <p:cBhvr additive="base">
                                        <p:cTn id="52" dur="500"/>
                                        <p:tgtEl>
                                          <p:spTgt spid="14"/>
                                        </p:tgtEl>
                                        <p:attrNameLst>
                                          <p:attrName>ppt_y</p:attrName>
                                        </p:attrNameLst>
                                      </p:cBhvr>
                                      <p:tavLst>
                                        <p:tav tm="0">
                                          <p:val>
                                            <p:strVal val="ppt_y"/>
                                          </p:val>
                                        </p:tav>
                                        <p:tav tm="100000">
                                          <p:val>
                                            <p:strVal val="1+ppt_h/2"/>
                                          </p:val>
                                        </p:tav>
                                      </p:tavLst>
                                    </p:anim>
                                    <p:set>
                                      <p:cBhvr>
                                        <p:cTn id="53" dur="1" fill="hold">
                                          <p:stCondLst>
                                            <p:cond delay="499"/>
                                          </p:stCondLst>
                                        </p:cTn>
                                        <p:tgtEl>
                                          <p:spTgt spid="14"/>
                                        </p:tgtEl>
                                        <p:attrNameLst>
                                          <p:attrName>style.visibility</p:attrName>
                                        </p:attrNameLst>
                                      </p:cBhvr>
                                      <p:to>
                                        <p:strVal val="hidden"/>
                                      </p:to>
                                    </p:set>
                                  </p:childTnLst>
                                </p:cTn>
                              </p:par>
                              <p:par>
                                <p:cTn id="54" presetID="1" presetClass="entr" presetSubtype="0" fill="hold" nodeType="withEffect">
                                  <p:stCondLst>
                                    <p:cond delay="0"/>
                                  </p:stCondLst>
                                  <p:childTnLst>
                                    <p:set>
                                      <p:cBhvr>
                                        <p:cTn id="55" dur="1" fill="hold">
                                          <p:stCondLst>
                                            <p:cond delay="0"/>
                                          </p:stCondLst>
                                        </p:cTn>
                                        <p:tgtEl>
                                          <p:spTgt spid="15"/>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4"/>
                                        </p:tgtEl>
                                        <p:attrNameLst>
                                          <p:attrName>style.visibility</p:attrName>
                                        </p:attrNameLst>
                                      </p:cBhvr>
                                      <p:to>
                                        <p:strVal val="visible"/>
                                      </p:to>
                                    </p:set>
                                    <p:anim calcmode="lin" valueType="num">
                                      <p:cBhvr additive="base">
                                        <p:cTn id="60" dur="500" fill="hold"/>
                                        <p:tgtEl>
                                          <p:spTgt spid="4"/>
                                        </p:tgtEl>
                                        <p:attrNameLst>
                                          <p:attrName>ppt_x</p:attrName>
                                        </p:attrNameLst>
                                      </p:cBhvr>
                                      <p:tavLst>
                                        <p:tav tm="0">
                                          <p:val>
                                            <p:strVal val="#ppt_x"/>
                                          </p:val>
                                        </p:tav>
                                        <p:tav tm="100000">
                                          <p:val>
                                            <p:strVal val="#ppt_x"/>
                                          </p:val>
                                        </p:tav>
                                      </p:tavLst>
                                    </p:anim>
                                    <p:anim calcmode="lin" valueType="num">
                                      <p:cBhvr additive="base">
                                        <p:cTn id="61"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19"/>
                                        </p:tgtEl>
                                        <p:attrNameLst>
                                          <p:attrName>style.visibility</p:attrName>
                                        </p:attrNameLst>
                                      </p:cBhvr>
                                      <p:to>
                                        <p:strVal val="visible"/>
                                      </p:to>
                                    </p:set>
                                    <p:anim calcmode="lin" valueType="num">
                                      <p:cBhvr additive="base">
                                        <p:cTn id="66" dur="500" fill="hold"/>
                                        <p:tgtEl>
                                          <p:spTgt spid="19"/>
                                        </p:tgtEl>
                                        <p:attrNameLst>
                                          <p:attrName>ppt_x</p:attrName>
                                        </p:attrNameLst>
                                      </p:cBhvr>
                                      <p:tavLst>
                                        <p:tav tm="0">
                                          <p:val>
                                            <p:strVal val="#ppt_x"/>
                                          </p:val>
                                        </p:tav>
                                        <p:tav tm="100000">
                                          <p:val>
                                            <p:strVal val="#ppt_x"/>
                                          </p:val>
                                        </p:tav>
                                      </p:tavLst>
                                    </p:anim>
                                    <p:anim calcmode="lin" valueType="num">
                                      <p:cBhvr additive="base">
                                        <p:cTn id="6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xit" presetSubtype="4" fill="hold" grpId="1" nodeType="clickEffect">
                                  <p:stCondLst>
                                    <p:cond delay="0"/>
                                  </p:stCondLst>
                                  <p:childTnLst>
                                    <p:anim calcmode="lin" valueType="num">
                                      <p:cBhvr additive="base">
                                        <p:cTn id="71" dur="500"/>
                                        <p:tgtEl>
                                          <p:spTgt spid="4"/>
                                        </p:tgtEl>
                                        <p:attrNameLst>
                                          <p:attrName>ppt_x</p:attrName>
                                        </p:attrNameLst>
                                      </p:cBhvr>
                                      <p:tavLst>
                                        <p:tav tm="0">
                                          <p:val>
                                            <p:strVal val="ppt_x"/>
                                          </p:val>
                                        </p:tav>
                                        <p:tav tm="100000">
                                          <p:val>
                                            <p:strVal val="ppt_x"/>
                                          </p:val>
                                        </p:tav>
                                      </p:tavLst>
                                    </p:anim>
                                    <p:anim calcmode="lin" valueType="num">
                                      <p:cBhvr additive="base">
                                        <p:cTn id="72" dur="500"/>
                                        <p:tgtEl>
                                          <p:spTgt spid="4"/>
                                        </p:tgtEl>
                                        <p:attrNameLst>
                                          <p:attrName>ppt_y</p:attrName>
                                        </p:attrNameLst>
                                      </p:cBhvr>
                                      <p:tavLst>
                                        <p:tav tm="0">
                                          <p:val>
                                            <p:strVal val="ppt_y"/>
                                          </p:val>
                                        </p:tav>
                                        <p:tav tm="100000">
                                          <p:val>
                                            <p:strVal val="1+ppt_h/2"/>
                                          </p:val>
                                        </p:tav>
                                      </p:tavLst>
                                    </p:anim>
                                    <p:set>
                                      <p:cBhvr>
                                        <p:cTn id="73" dur="1" fill="hold">
                                          <p:stCondLst>
                                            <p:cond delay="499"/>
                                          </p:stCondLst>
                                        </p:cTn>
                                        <p:tgtEl>
                                          <p:spTgt spid="4"/>
                                        </p:tgtEl>
                                        <p:attrNameLst>
                                          <p:attrName>style.visibility</p:attrName>
                                        </p:attrNameLst>
                                      </p:cBhvr>
                                      <p:to>
                                        <p:strVal val="hidden"/>
                                      </p:to>
                                    </p:set>
                                  </p:childTnLst>
                                </p:cTn>
                              </p:par>
                              <p:par>
                                <p:cTn id="74" presetID="2" presetClass="exit" presetSubtype="4" fill="hold" grpId="1" nodeType="withEffect">
                                  <p:stCondLst>
                                    <p:cond delay="0"/>
                                  </p:stCondLst>
                                  <p:childTnLst>
                                    <p:anim calcmode="lin" valueType="num">
                                      <p:cBhvr additive="base">
                                        <p:cTn id="75" dur="500"/>
                                        <p:tgtEl>
                                          <p:spTgt spid="19"/>
                                        </p:tgtEl>
                                        <p:attrNameLst>
                                          <p:attrName>ppt_x</p:attrName>
                                        </p:attrNameLst>
                                      </p:cBhvr>
                                      <p:tavLst>
                                        <p:tav tm="0">
                                          <p:val>
                                            <p:strVal val="ppt_x"/>
                                          </p:val>
                                        </p:tav>
                                        <p:tav tm="100000">
                                          <p:val>
                                            <p:strVal val="ppt_x"/>
                                          </p:val>
                                        </p:tav>
                                      </p:tavLst>
                                    </p:anim>
                                    <p:anim calcmode="lin" valueType="num">
                                      <p:cBhvr additive="base">
                                        <p:cTn id="76" dur="500"/>
                                        <p:tgtEl>
                                          <p:spTgt spid="19"/>
                                        </p:tgtEl>
                                        <p:attrNameLst>
                                          <p:attrName>ppt_y</p:attrName>
                                        </p:attrNameLst>
                                      </p:cBhvr>
                                      <p:tavLst>
                                        <p:tav tm="0">
                                          <p:val>
                                            <p:strVal val="ppt_y"/>
                                          </p:val>
                                        </p:tav>
                                        <p:tav tm="100000">
                                          <p:val>
                                            <p:strVal val="1+ppt_h/2"/>
                                          </p:val>
                                        </p:tav>
                                      </p:tavLst>
                                    </p:anim>
                                    <p:set>
                                      <p:cBhvr>
                                        <p:cTn id="77" dur="1" fill="hold">
                                          <p:stCondLst>
                                            <p:cond delay="499"/>
                                          </p:stCondLst>
                                        </p:cTn>
                                        <p:tgtEl>
                                          <p:spTgt spid="19"/>
                                        </p:tgtEl>
                                        <p:attrNameLst>
                                          <p:attrName>style.visibility</p:attrName>
                                        </p:attrNameLst>
                                      </p:cBhvr>
                                      <p:to>
                                        <p:strVal val="hidden"/>
                                      </p:to>
                                    </p:set>
                                  </p:childTnLst>
                                </p:cTn>
                              </p:par>
                              <p:par>
                                <p:cTn id="78" presetID="1" presetClass="entr" presetSubtype="0" fill="hold" nodeType="withEffect">
                                  <p:stCondLst>
                                    <p:cond delay="0"/>
                                  </p:stCondLst>
                                  <p:childTnLst>
                                    <p:set>
                                      <p:cBhvr>
                                        <p:cTn id="79" dur="1" fill="hold">
                                          <p:stCondLst>
                                            <p:cond delay="0"/>
                                          </p:stCondLst>
                                        </p:cTn>
                                        <p:tgtEl>
                                          <p:spTgt spid="20"/>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2" presetClass="entr" presetSubtype="4" fill="hold" grpId="0" nodeType="clickEffect">
                                  <p:stCondLst>
                                    <p:cond delay="0"/>
                                  </p:stCondLst>
                                  <p:childTnLst>
                                    <p:set>
                                      <p:cBhvr>
                                        <p:cTn id="83" dur="1" fill="hold">
                                          <p:stCondLst>
                                            <p:cond delay="0"/>
                                          </p:stCondLst>
                                        </p:cTn>
                                        <p:tgtEl>
                                          <p:spTgt spid="9"/>
                                        </p:tgtEl>
                                        <p:attrNameLst>
                                          <p:attrName>style.visibility</p:attrName>
                                        </p:attrNameLst>
                                      </p:cBhvr>
                                      <p:to>
                                        <p:strVal val="visible"/>
                                      </p:to>
                                    </p:set>
                                    <p:anim calcmode="lin" valueType="num">
                                      <p:cBhvr additive="base">
                                        <p:cTn id="84" dur="500" fill="hold"/>
                                        <p:tgtEl>
                                          <p:spTgt spid="9"/>
                                        </p:tgtEl>
                                        <p:attrNameLst>
                                          <p:attrName>ppt_x</p:attrName>
                                        </p:attrNameLst>
                                      </p:cBhvr>
                                      <p:tavLst>
                                        <p:tav tm="0">
                                          <p:val>
                                            <p:strVal val="#ppt_x"/>
                                          </p:val>
                                        </p:tav>
                                        <p:tav tm="100000">
                                          <p:val>
                                            <p:strVal val="#ppt_x"/>
                                          </p:val>
                                        </p:tav>
                                      </p:tavLst>
                                    </p:anim>
                                    <p:anim calcmode="lin" valueType="num">
                                      <p:cBhvr additive="base">
                                        <p:cTn id="85"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2" presetClass="entr" presetSubtype="4" fill="hold" grpId="0" nodeType="clickEffect">
                                  <p:stCondLst>
                                    <p:cond delay="0"/>
                                  </p:stCondLst>
                                  <p:childTnLst>
                                    <p:set>
                                      <p:cBhvr>
                                        <p:cTn id="89" dur="1" fill="hold">
                                          <p:stCondLst>
                                            <p:cond delay="0"/>
                                          </p:stCondLst>
                                        </p:cTn>
                                        <p:tgtEl>
                                          <p:spTgt spid="21"/>
                                        </p:tgtEl>
                                        <p:attrNameLst>
                                          <p:attrName>style.visibility</p:attrName>
                                        </p:attrNameLst>
                                      </p:cBhvr>
                                      <p:to>
                                        <p:strVal val="visible"/>
                                      </p:to>
                                    </p:set>
                                    <p:anim calcmode="lin" valueType="num">
                                      <p:cBhvr additive="base">
                                        <p:cTn id="90" dur="500" fill="hold"/>
                                        <p:tgtEl>
                                          <p:spTgt spid="21"/>
                                        </p:tgtEl>
                                        <p:attrNameLst>
                                          <p:attrName>ppt_x</p:attrName>
                                        </p:attrNameLst>
                                      </p:cBhvr>
                                      <p:tavLst>
                                        <p:tav tm="0">
                                          <p:val>
                                            <p:strVal val="#ppt_x"/>
                                          </p:val>
                                        </p:tav>
                                        <p:tav tm="100000">
                                          <p:val>
                                            <p:strVal val="#ppt_x"/>
                                          </p:val>
                                        </p:tav>
                                      </p:tavLst>
                                    </p:anim>
                                    <p:anim calcmode="lin" valueType="num">
                                      <p:cBhvr additive="base">
                                        <p:cTn id="91"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 presetClass="exit" presetSubtype="4" fill="hold" grpId="1" nodeType="clickEffect">
                                  <p:stCondLst>
                                    <p:cond delay="0"/>
                                  </p:stCondLst>
                                  <p:childTnLst>
                                    <p:anim calcmode="lin" valueType="num">
                                      <p:cBhvr additive="base">
                                        <p:cTn id="95" dur="500"/>
                                        <p:tgtEl>
                                          <p:spTgt spid="9"/>
                                        </p:tgtEl>
                                        <p:attrNameLst>
                                          <p:attrName>ppt_x</p:attrName>
                                        </p:attrNameLst>
                                      </p:cBhvr>
                                      <p:tavLst>
                                        <p:tav tm="0">
                                          <p:val>
                                            <p:strVal val="ppt_x"/>
                                          </p:val>
                                        </p:tav>
                                        <p:tav tm="100000">
                                          <p:val>
                                            <p:strVal val="ppt_x"/>
                                          </p:val>
                                        </p:tav>
                                      </p:tavLst>
                                    </p:anim>
                                    <p:anim calcmode="lin" valueType="num">
                                      <p:cBhvr additive="base">
                                        <p:cTn id="96" dur="500"/>
                                        <p:tgtEl>
                                          <p:spTgt spid="9"/>
                                        </p:tgtEl>
                                        <p:attrNameLst>
                                          <p:attrName>ppt_y</p:attrName>
                                        </p:attrNameLst>
                                      </p:cBhvr>
                                      <p:tavLst>
                                        <p:tav tm="0">
                                          <p:val>
                                            <p:strVal val="ppt_y"/>
                                          </p:val>
                                        </p:tav>
                                        <p:tav tm="100000">
                                          <p:val>
                                            <p:strVal val="1+ppt_h/2"/>
                                          </p:val>
                                        </p:tav>
                                      </p:tavLst>
                                    </p:anim>
                                    <p:set>
                                      <p:cBhvr>
                                        <p:cTn id="97" dur="1" fill="hold">
                                          <p:stCondLst>
                                            <p:cond delay="499"/>
                                          </p:stCondLst>
                                        </p:cTn>
                                        <p:tgtEl>
                                          <p:spTgt spid="9"/>
                                        </p:tgtEl>
                                        <p:attrNameLst>
                                          <p:attrName>style.visibility</p:attrName>
                                        </p:attrNameLst>
                                      </p:cBhvr>
                                      <p:to>
                                        <p:strVal val="hidden"/>
                                      </p:to>
                                    </p:set>
                                  </p:childTnLst>
                                </p:cTn>
                              </p:par>
                              <p:par>
                                <p:cTn id="98" presetID="2" presetClass="exit" presetSubtype="4" fill="hold" grpId="1" nodeType="withEffect">
                                  <p:stCondLst>
                                    <p:cond delay="0"/>
                                  </p:stCondLst>
                                  <p:childTnLst>
                                    <p:anim calcmode="lin" valueType="num">
                                      <p:cBhvr additive="base">
                                        <p:cTn id="99" dur="500"/>
                                        <p:tgtEl>
                                          <p:spTgt spid="21"/>
                                        </p:tgtEl>
                                        <p:attrNameLst>
                                          <p:attrName>ppt_x</p:attrName>
                                        </p:attrNameLst>
                                      </p:cBhvr>
                                      <p:tavLst>
                                        <p:tav tm="0">
                                          <p:val>
                                            <p:strVal val="ppt_x"/>
                                          </p:val>
                                        </p:tav>
                                        <p:tav tm="100000">
                                          <p:val>
                                            <p:strVal val="ppt_x"/>
                                          </p:val>
                                        </p:tav>
                                      </p:tavLst>
                                    </p:anim>
                                    <p:anim calcmode="lin" valueType="num">
                                      <p:cBhvr additive="base">
                                        <p:cTn id="100" dur="500"/>
                                        <p:tgtEl>
                                          <p:spTgt spid="21"/>
                                        </p:tgtEl>
                                        <p:attrNameLst>
                                          <p:attrName>ppt_y</p:attrName>
                                        </p:attrNameLst>
                                      </p:cBhvr>
                                      <p:tavLst>
                                        <p:tav tm="0">
                                          <p:val>
                                            <p:strVal val="ppt_y"/>
                                          </p:val>
                                        </p:tav>
                                        <p:tav tm="100000">
                                          <p:val>
                                            <p:strVal val="1+ppt_h/2"/>
                                          </p:val>
                                        </p:tav>
                                      </p:tavLst>
                                    </p:anim>
                                    <p:set>
                                      <p:cBhvr>
                                        <p:cTn id="101" dur="1" fill="hold">
                                          <p:stCondLst>
                                            <p:cond delay="499"/>
                                          </p:stCondLst>
                                        </p:cTn>
                                        <p:tgtEl>
                                          <p:spTgt spid="21"/>
                                        </p:tgtEl>
                                        <p:attrNameLst>
                                          <p:attrName>style.visibility</p:attrName>
                                        </p:attrNameLst>
                                      </p:cBhvr>
                                      <p:to>
                                        <p:strVal val="hidden"/>
                                      </p:to>
                                    </p:set>
                                  </p:childTnLst>
                                </p:cTn>
                              </p:par>
                              <p:par>
                                <p:cTn id="102" presetID="1" presetClass="entr" presetSubtype="0" fill="hold" nodeType="withEffect">
                                  <p:stCondLst>
                                    <p:cond delay="0"/>
                                  </p:stCondLst>
                                  <p:childTnLst>
                                    <p:set>
                                      <p:cBhvr>
                                        <p:cTn id="103"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8" grpId="0"/>
      <p:bldP spid="8" grpId="1"/>
      <p:bldP spid="9" grpId="0"/>
      <p:bldP spid="9" grpId="1"/>
      <p:bldP spid="10" grpId="0"/>
      <p:bldP spid="10" grpId="1"/>
      <p:bldP spid="3" grpId="0"/>
      <p:bldP spid="6" grpId="0"/>
      <p:bldP spid="6" grpId="1"/>
      <p:bldP spid="14" grpId="0"/>
      <p:bldP spid="14" grpId="1"/>
      <p:bldP spid="19" grpId="0"/>
      <p:bldP spid="19" grpId="1"/>
      <p:bldP spid="21" grpId="0"/>
      <p:bldP spid="21"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Drifting into Main Idea and Details</a:t>
            </a:r>
            <a:endParaRPr lang="en-US" dirty="0">
              <a:latin typeface="Comic Sans MS" panose="030F0702030302020204" pitchFamily="66" charset="0"/>
            </a:endParaRPr>
          </a:p>
        </p:txBody>
      </p:sp>
      <p:sp>
        <p:nvSpPr>
          <p:cNvPr id="8" name="Rectangle 7">
            <a:extLst>
              <a:ext uri="{FF2B5EF4-FFF2-40B4-BE49-F238E27FC236}">
                <a16:creationId xmlns:a16="http://schemas.microsoft.com/office/drawing/2014/main" id="{708C2D23-9A60-4BBA-96DC-672F0E106DB4}"/>
              </a:ext>
            </a:extLst>
          </p:cNvPr>
          <p:cNvSpPr/>
          <p:nvPr/>
        </p:nvSpPr>
        <p:spPr>
          <a:xfrm>
            <a:off x="445477" y="2776292"/>
            <a:ext cx="4970585" cy="1143000"/>
          </a:xfrm>
          <a:prstGeom prst="rect">
            <a:avLst/>
          </a:prstGeom>
          <a:solidFill>
            <a:srgbClr val="A66BD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Detail</a:t>
            </a:r>
          </a:p>
        </p:txBody>
      </p:sp>
      <p:sp>
        <p:nvSpPr>
          <p:cNvPr id="11" name="Rectangle 10">
            <a:extLst>
              <a:ext uri="{FF2B5EF4-FFF2-40B4-BE49-F238E27FC236}">
                <a16:creationId xmlns:a16="http://schemas.microsoft.com/office/drawing/2014/main" id="{9763A7C7-19D6-426F-8F4B-F3EDF6BD6B9E}"/>
              </a:ext>
            </a:extLst>
          </p:cNvPr>
          <p:cNvSpPr/>
          <p:nvPr/>
        </p:nvSpPr>
        <p:spPr>
          <a:xfrm>
            <a:off x="6096000" y="1568202"/>
            <a:ext cx="4970585" cy="1143000"/>
          </a:xfrm>
          <a:prstGeom prst="rect">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Seals live both on water and in the sea.</a:t>
            </a:r>
          </a:p>
        </p:txBody>
      </p:sp>
      <p:sp>
        <p:nvSpPr>
          <p:cNvPr id="12" name="Rectangle 11">
            <a:extLst>
              <a:ext uri="{FF2B5EF4-FFF2-40B4-BE49-F238E27FC236}">
                <a16:creationId xmlns:a16="http://schemas.microsoft.com/office/drawing/2014/main" id="{527226E9-A8DB-4BDB-BDF5-7D919D1B38C8}"/>
              </a:ext>
            </a:extLst>
          </p:cNvPr>
          <p:cNvSpPr/>
          <p:nvPr/>
        </p:nvSpPr>
        <p:spPr>
          <a:xfrm>
            <a:off x="445476" y="4059969"/>
            <a:ext cx="4970585" cy="1143000"/>
          </a:xfrm>
          <a:prstGeom prst="rect">
            <a:avLst/>
          </a:prstGeom>
          <a:solidFill>
            <a:srgbClr val="A66BD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Detail</a:t>
            </a:r>
          </a:p>
        </p:txBody>
      </p:sp>
      <p:sp>
        <p:nvSpPr>
          <p:cNvPr id="13" name="Rectangle 12">
            <a:extLst>
              <a:ext uri="{FF2B5EF4-FFF2-40B4-BE49-F238E27FC236}">
                <a16:creationId xmlns:a16="http://schemas.microsoft.com/office/drawing/2014/main" id="{8190A297-C565-41C5-8B54-908235B6320E}"/>
              </a:ext>
            </a:extLst>
          </p:cNvPr>
          <p:cNvSpPr/>
          <p:nvPr/>
        </p:nvSpPr>
        <p:spPr>
          <a:xfrm>
            <a:off x="445476" y="5440362"/>
            <a:ext cx="4970585" cy="1143000"/>
          </a:xfrm>
          <a:prstGeom prst="rect">
            <a:avLst/>
          </a:prstGeom>
          <a:solidFill>
            <a:srgbClr val="A66BD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Detail</a:t>
            </a:r>
          </a:p>
        </p:txBody>
      </p:sp>
      <p:sp>
        <p:nvSpPr>
          <p:cNvPr id="14" name="Rectangle 13">
            <a:extLst>
              <a:ext uri="{FF2B5EF4-FFF2-40B4-BE49-F238E27FC236}">
                <a16:creationId xmlns:a16="http://schemas.microsoft.com/office/drawing/2014/main" id="{B59A48EE-8458-40EA-8897-9AA9F9541292}"/>
              </a:ext>
            </a:extLst>
          </p:cNvPr>
          <p:cNvSpPr/>
          <p:nvPr/>
        </p:nvSpPr>
        <p:spPr>
          <a:xfrm>
            <a:off x="445476" y="1470022"/>
            <a:ext cx="4970585" cy="1143000"/>
          </a:xfrm>
          <a:prstGeom prst="rect">
            <a:avLst/>
          </a:prstGeom>
          <a:solidFill>
            <a:srgbClr val="FFC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Main Idea</a:t>
            </a:r>
          </a:p>
        </p:txBody>
      </p:sp>
      <p:sp>
        <p:nvSpPr>
          <p:cNvPr id="15" name="Rectangle 14">
            <a:extLst>
              <a:ext uri="{FF2B5EF4-FFF2-40B4-BE49-F238E27FC236}">
                <a16:creationId xmlns:a16="http://schemas.microsoft.com/office/drawing/2014/main" id="{5989AB27-23DE-40BF-BEE1-E7370C9499CE}"/>
              </a:ext>
            </a:extLst>
          </p:cNvPr>
          <p:cNvSpPr/>
          <p:nvPr/>
        </p:nvSpPr>
        <p:spPr>
          <a:xfrm>
            <a:off x="6095997" y="2835279"/>
            <a:ext cx="4970585" cy="1143000"/>
          </a:xfrm>
          <a:prstGeom prst="rect">
            <a:avLst/>
          </a:prstGeom>
          <a:solidFill>
            <a:srgbClr val="FF99CC"/>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Seal Facts</a:t>
            </a:r>
          </a:p>
        </p:txBody>
      </p:sp>
      <p:sp>
        <p:nvSpPr>
          <p:cNvPr id="16" name="Rectangle 15">
            <a:extLst>
              <a:ext uri="{FF2B5EF4-FFF2-40B4-BE49-F238E27FC236}">
                <a16:creationId xmlns:a16="http://schemas.microsoft.com/office/drawing/2014/main" id="{9FB1834B-0BF5-4B48-B709-1A388CCA049B}"/>
              </a:ext>
            </a:extLst>
          </p:cNvPr>
          <p:cNvSpPr/>
          <p:nvPr/>
        </p:nvSpPr>
        <p:spPr>
          <a:xfrm>
            <a:off x="6095998" y="4110405"/>
            <a:ext cx="4970585" cy="1143000"/>
          </a:xfrm>
          <a:prstGeom prst="rect">
            <a:avLst/>
          </a:prstGeom>
          <a:solidFill>
            <a:srgbClr val="92D05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Seals feed upon fish and other sea creatures. </a:t>
            </a:r>
          </a:p>
        </p:txBody>
      </p:sp>
      <p:sp>
        <p:nvSpPr>
          <p:cNvPr id="17" name="Rectangle 16">
            <a:extLst>
              <a:ext uri="{FF2B5EF4-FFF2-40B4-BE49-F238E27FC236}">
                <a16:creationId xmlns:a16="http://schemas.microsoft.com/office/drawing/2014/main" id="{6E916DCB-ACCF-481C-AD6A-487A222DCD7A}"/>
              </a:ext>
            </a:extLst>
          </p:cNvPr>
          <p:cNvSpPr/>
          <p:nvPr/>
        </p:nvSpPr>
        <p:spPr>
          <a:xfrm>
            <a:off x="6096000" y="5438285"/>
            <a:ext cx="4970585" cy="1143000"/>
          </a:xfrm>
          <a:prstGeom prst="rect">
            <a:avLst/>
          </a:prstGeom>
          <a:solidFill>
            <a:srgbClr val="00B0F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Seals talk to each other by beating on the water</a:t>
            </a:r>
          </a:p>
        </p:txBody>
      </p:sp>
      <p:sp>
        <p:nvSpPr>
          <p:cNvPr id="18" name="Rectangle 17">
            <a:extLst>
              <a:ext uri="{FF2B5EF4-FFF2-40B4-BE49-F238E27FC236}">
                <a16:creationId xmlns:a16="http://schemas.microsoft.com/office/drawing/2014/main" id="{BF4225AB-DCD9-4FD1-B877-EA6C35AF0D31}"/>
              </a:ext>
            </a:extLst>
          </p:cNvPr>
          <p:cNvSpPr/>
          <p:nvPr/>
        </p:nvSpPr>
        <p:spPr>
          <a:xfrm>
            <a:off x="445474" y="2753699"/>
            <a:ext cx="4970585" cy="1143000"/>
          </a:xfrm>
          <a:prstGeom prst="rect">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Seals live both on water and in the sea.</a:t>
            </a:r>
          </a:p>
        </p:txBody>
      </p:sp>
      <p:sp>
        <p:nvSpPr>
          <p:cNvPr id="20" name="Rectangle 19">
            <a:extLst>
              <a:ext uri="{FF2B5EF4-FFF2-40B4-BE49-F238E27FC236}">
                <a16:creationId xmlns:a16="http://schemas.microsoft.com/office/drawing/2014/main" id="{10ACBF78-CEFC-4079-9F55-FE50C928D560}"/>
              </a:ext>
            </a:extLst>
          </p:cNvPr>
          <p:cNvSpPr/>
          <p:nvPr/>
        </p:nvSpPr>
        <p:spPr>
          <a:xfrm>
            <a:off x="445475" y="1474844"/>
            <a:ext cx="4970585" cy="1143000"/>
          </a:xfrm>
          <a:prstGeom prst="rect">
            <a:avLst/>
          </a:prstGeom>
          <a:solidFill>
            <a:srgbClr val="FF99CC"/>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Seal Facts</a:t>
            </a:r>
          </a:p>
        </p:txBody>
      </p:sp>
      <p:sp>
        <p:nvSpPr>
          <p:cNvPr id="21" name="Rectangle 20">
            <a:extLst>
              <a:ext uri="{FF2B5EF4-FFF2-40B4-BE49-F238E27FC236}">
                <a16:creationId xmlns:a16="http://schemas.microsoft.com/office/drawing/2014/main" id="{5BC5826F-AA64-464C-B80C-4CFDF42ED4D1}"/>
              </a:ext>
            </a:extLst>
          </p:cNvPr>
          <p:cNvSpPr/>
          <p:nvPr/>
        </p:nvSpPr>
        <p:spPr>
          <a:xfrm>
            <a:off x="445473" y="4059969"/>
            <a:ext cx="4970585" cy="1143000"/>
          </a:xfrm>
          <a:prstGeom prst="rect">
            <a:avLst/>
          </a:prstGeom>
          <a:solidFill>
            <a:srgbClr val="92D05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Seals feed upon fish and other sea creatures. </a:t>
            </a:r>
          </a:p>
        </p:txBody>
      </p:sp>
      <p:sp>
        <p:nvSpPr>
          <p:cNvPr id="22" name="Rectangle 21">
            <a:extLst>
              <a:ext uri="{FF2B5EF4-FFF2-40B4-BE49-F238E27FC236}">
                <a16:creationId xmlns:a16="http://schemas.microsoft.com/office/drawing/2014/main" id="{0F99FBAC-A110-41B1-9851-38C1DB927BE1}"/>
              </a:ext>
            </a:extLst>
          </p:cNvPr>
          <p:cNvSpPr/>
          <p:nvPr/>
        </p:nvSpPr>
        <p:spPr>
          <a:xfrm>
            <a:off x="445472" y="5418736"/>
            <a:ext cx="4970585" cy="1143000"/>
          </a:xfrm>
          <a:prstGeom prst="rect">
            <a:avLst/>
          </a:prstGeom>
          <a:solidFill>
            <a:srgbClr val="00B0F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Seals talk to each other by beating on the water</a:t>
            </a:r>
          </a:p>
        </p:txBody>
      </p:sp>
    </p:spTree>
    <p:custDataLst>
      <p:tags r:id="rId1"/>
    </p:custDataLst>
    <p:extLst>
      <p:ext uri="{BB962C8B-B14F-4D97-AF65-F5344CB8AC3E}">
        <p14:creationId xmlns:p14="http://schemas.microsoft.com/office/powerpoint/2010/main" val="306188251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childTnLst>
              </p:cTn>
              <p:nextCondLst>
                <p:cond evt="onClick" delay="0">
                  <p:tgtEl>
                    <p:spTgt spid="15"/>
                  </p:tgtEl>
                </p:cond>
              </p:nextCondLst>
            </p:seq>
            <p:seq concurrent="1" nextAc="seek">
              <p:cTn id="9" restart="whenNotActive" fill="hold" evtFilter="cancelBubble" nodeType="interactiveSeq">
                <p:stCondLst>
                  <p:cond evt="onClick" delay="0">
                    <p:tgtEl>
                      <p:spTgt spid="11"/>
                    </p:tgtEl>
                  </p:cond>
                </p:stCondLst>
                <p:endSync evt="end" delay="0">
                  <p:rtn val="all"/>
                </p:endSync>
                <p:childTnLst>
                  <p:par>
                    <p:cTn id="10" fill="hold">
                      <p:stCondLst>
                        <p:cond delay="0"/>
                      </p:stCondLst>
                      <p:childTnLst>
                        <p:par>
                          <p:cTn id="11" fill="hold">
                            <p:stCondLst>
                              <p:cond delay="0"/>
                            </p:stCondLst>
                            <p:childTnLst>
                              <p:par>
                                <p:cTn id="12" presetID="1" presetClass="exit"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hidden"/>
                                      </p:to>
                                    </p:set>
                                  </p:childTnLst>
                                </p:cTn>
                              </p:par>
                              <p:par>
                                <p:cTn id="14" presetID="1" presetClass="entr" presetSubtype="0"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16" restart="whenNotActive" fill="hold" evtFilter="cancelBubble" nodeType="interactiveSeq">
                <p:stCondLst>
                  <p:cond evt="onClick" delay="0">
                    <p:tgtEl>
                      <p:spTgt spid="16"/>
                    </p:tgtEl>
                  </p:cond>
                </p:stCondLst>
                <p:endSync evt="end" delay="0">
                  <p:rtn val="all"/>
                </p:endSync>
                <p:childTnLst>
                  <p:par>
                    <p:cTn id="17" fill="hold">
                      <p:stCondLst>
                        <p:cond delay="0"/>
                      </p:stCondLst>
                      <p:childTnLst>
                        <p:par>
                          <p:cTn id="18" fill="hold">
                            <p:stCondLst>
                              <p:cond delay="0"/>
                            </p:stCondLst>
                            <p:childTnLst>
                              <p:par>
                                <p:cTn id="19" presetID="1" presetClass="exit"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childTnLst>
              </p:cTn>
              <p:nextCondLst>
                <p:cond evt="onClick" delay="0">
                  <p:tgtEl>
                    <p:spTgt spid="16"/>
                  </p:tgtEl>
                </p:cond>
              </p:nextCondLst>
            </p:seq>
            <p:seq concurrent="1" nextAc="seek">
              <p:cTn id="23" restart="whenNotActive" fill="hold" evtFilter="cancelBubble" nodeType="interactiveSeq">
                <p:stCondLst>
                  <p:cond evt="onClick" delay="0">
                    <p:tgtEl>
                      <p:spTgt spid="17"/>
                    </p:tgtEl>
                  </p:cond>
                </p:stCondLst>
                <p:endSync evt="end" delay="0">
                  <p:rtn val="all"/>
                </p:endSync>
                <p:childTnLst>
                  <p:par>
                    <p:cTn id="24" fill="hold">
                      <p:stCondLst>
                        <p:cond delay="0"/>
                      </p:stCondLst>
                      <p:childTnLst>
                        <p:par>
                          <p:cTn id="25" fill="hold">
                            <p:stCondLst>
                              <p:cond delay="0"/>
                            </p:stCondLst>
                            <p:childTnLst>
                              <p:par>
                                <p:cTn id="26" presetID="1" presetClass="exit" presetSubtype="0" fill="hold" grpId="0" nodeType="clickEffect">
                                  <p:stCondLst>
                                    <p:cond delay="0"/>
                                  </p:stCondLst>
                                  <p:childTnLst>
                                    <p:set>
                                      <p:cBhvr>
                                        <p:cTn id="27" dur="1" fill="hold">
                                          <p:stCondLst>
                                            <p:cond delay="0"/>
                                          </p:stCondLst>
                                        </p:cTn>
                                        <p:tgtEl>
                                          <p:spTgt spid="17"/>
                                        </p:tgtEl>
                                        <p:attrNameLst>
                                          <p:attrName>style.visibility</p:attrName>
                                        </p:attrNameLst>
                                      </p:cBhvr>
                                      <p:to>
                                        <p:strVal val="hidden"/>
                                      </p:to>
                                    </p:set>
                                  </p:childTnLst>
                                </p:cTn>
                              </p:par>
                              <p:par>
                                <p:cTn id="28" presetID="1" presetClass="entr" presetSubtype="0" fill="hold" grpId="0" nodeType="withEffect">
                                  <p:stCondLst>
                                    <p:cond delay="0"/>
                                  </p:stCondLst>
                                  <p:childTnLst>
                                    <p:set>
                                      <p:cBhvr>
                                        <p:cTn id="29"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7"/>
                  </p:tgtEl>
                </p:cond>
              </p:nextCondLst>
            </p:seq>
          </p:childTnLst>
        </p:cTn>
      </p:par>
    </p:tnLst>
    <p:bldLst>
      <p:bldP spid="11" grpId="0" animBg="1"/>
      <p:bldP spid="15" grpId="0" animBg="1"/>
      <p:bldP spid="16" grpId="0" animBg="1"/>
      <p:bldP spid="17" grpId="0" animBg="1"/>
      <p:bldP spid="18" grpId="0" animBg="1"/>
      <p:bldP spid="20" grpId="0" animBg="1"/>
      <p:bldP spid="21" grpId="0" animBg="1"/>
      <p:bldP spid="22"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TotalTime>
  <Words>1553</Words>
  <Application>Microsoft Office PowerPoint</Application>
  <PresentationFormat>Widescreen</PresentationFormat>
  <Paragraphs>120</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Comic Sans MS</vt:lpstr>
      <vt:lpstr>Symbol</vt:lpstr>
      <vt:lpstr>1_Office Theme</vt:lpstr>
      <vt:lpstr>Under the Sea of Words</vt:lpstr>
      <vt:lpstr>Diving Deep in to ee and ea Review</vt:lpstr>
      <vt:lpstr>Fishing for ee and ea Words </vt:lpstr>
      <vt:lpstr>Oceans of ee and ea Words</vt:lpstr>
      <vt:lpstr>Waves of ee and ea Words </vt:lpstr>
      <vt:lpstr>At the Bay of ee and ea Words </vt:lpstr>
      <vt:lpstr>Salty Sea Sight Words</vt:lpstr>
      <vt:lpstr>Sight Word Fill in the Blank</vt:lpstr>
      <vt:lpstr>Drifting into Main Idea and Details</vt:lpstr>
      <vt:lpstr>Q &amp; 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Sharpen your Word Skills</dc:title>
  <dc:creator>Amy Perlmutter</dc:creator>
  <cp:lastModifiedBy>Shawn Mahoney</cp:lastModifiedBy>
  <cp:revision>7</cp:revision>
  <dcterms:created xsi:type="dcterms:W3CDTF">2021-07-02T00:06:48Z</dcterms:created>
  <dcterms:modified xsi:type="dcterms:W3CDTF">2021-08-09T21:04:00Z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930AA05A-2AC0-4F89-BEB2-25F79F632A01</vt:lpwstr>
  </property>
  <property fmtid="{D5CDD505-2E9C-101B-9397-08002B2CF9AE}" pid="3" name="ArticulatePath">
    <vt:lpwstr>ELA 1_Module 20_AP</vt:lpwstr>
  </property>
</Properties>
</file>