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45" r:id="rId3"/>
    <p:sldId id="354" r:id="rId4"/>
    <p:sldId id="363" r:id="rId5"/>
    <p:sldId id="362" r:id="rId6"/>
    <p:sldId id="349" r:id="rId7"/>
    <p:sldId id="361" r:id="rId8"/>
    <p:sldId id="351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42C6"/>
    <a:srgbClr val="A93CEC"/>
    <a:srgbClr val="B354EE"/>
    <a:srgbClr val="7C13BD"/>
    <a:srgbClr val="D60093"/>
    <a:srgbClr val="CC99FF"/>
    <a:srgbClr val="FE82F5"/>
    <a:srgbClr val="FCFCFC"/>
    <a:srgbClr val="9D6D54"/>
    <a:srgbClr val="FF9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1247E-8467-41F7-A7BA-3082038A3E6B}" v="134" dt="2021-07-13T20:56:39.6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70872" autoAdjust="0"/>
  </p:normalViewPr>
  <p:slideViewPr>
    <p:cSldViewPr snapToGrid="0" snapToObjects="1">
      <p:cViewPr varScale="1">
        <p:scale>
          <a:sx n="81" d="100"/>
          <a:sy n="81" d="100"/>
        </p:scale>
        <p:origin x="262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“Come aboard and review oi and oy, our sight words, and main idea and details of the story “Coins”.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oi or oy sound in it. After I say the word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oi and picture of a coin. Say, “oi” sound as in coin” student repeats oi as in coin.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oy and picture of a toy. Say, “oy” sound as in toy” student repeats oy as in toy.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(cowboy, boil, foil)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“Tell me what doesn’t belong? What picture does not have an oi sound in the word. Wait for the student to answer.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That’s right! The picture of a cowboy does not have an oi sound in it.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(boy, acorn, oyster)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“Tell me what doesn’t belong? What picture does not have an oy sound in the word. Wait for the student to answer.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That’s right! The picture of an acorn does not have an oi sound in it.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04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(oink, soil, bow)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“Tell me what doesn’t belong? What picture does not have an oi sound in the word. Wait for the student to answer.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That’s right! The picture of a bow does not have an oi sound in it.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56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13-18. When I say the sight word you tell me which color square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square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squares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12-18. When I say the sight word you tell me which color circle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circle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circles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17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coins.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Coins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This story is a non-fiction story. Do you remember what the main idea and details are of a story?” Wait for the student to answer. Say, “Correct, t</a:t>
            </a:r>
            <a:r>
              <a:rPr lang="en-US" sz="1800" b="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he main idea is what the story is mostly about, and the details support the main idea.”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Ask, “What is the main idea of this story?” (The main idea of the story is we are learning about different coins)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Ask, “What are some details that explain more about the main idea?” (There are 4 coins. The penny worth 1 cent. The nickel worth 5 cents. The dime worth 10 cents. The quarter worth 25 cents)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50" y="1676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Come Aboard Our Review</a:t>
            </a:r>
            <a:endParaRPr lang="en-US" sz="6000" dirty="0">
              <a:latin typeface="Comic Sans MS" panose="030F09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Ahoy oi and oy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mic Sans MS" panose="030F0702030302020204" pitchFamily="66" charset="0"/>
              </a:rPr>
              <a:t>Set Sail for a Review of oi and oy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1642080" y="2228669"/>
            <a:ext cx="231212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oi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9D984-51CD-4D38-AE99-344A20B7C163}"/>
              </a:ext>
            </a:extLst>
          </p:cNvPr>
          <p:cNvSpPr txBox="1"/>
          <p:nvPr/>
        </p:nvSpPr>
        <p:spPr>
          <a:xfrm>
            <a:off x="1515580" y="2056785"/>
            <a:ext cx="255926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oy</a:t>
            </a:r>
          </a:p>
        </p:txBody>
      </p:sp>
      <p:pic>
        <p:nvPicPr>
          <p:cNvPr id="1026" name="Picture 2" descr="Coins outline">
            <a:extLst>
              <a:ext uri="{FF2B5EF4-FFF2-40B4-BE49-F238E27FC236}">
                <a16:creationId xmlns:a16="http://schemas.microsoft.com/office/drawing/2014/main" id="{5AE80E49-765B-4741-9102-CA7199A56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auto">
          <a:xfrm>
            <a:off x="4206115" y="2056785"/>
            <a:ext cx="3302521" cy="3302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c 12" descr="Stuffed Toy with solid fill">
            <a:extLst>
              <a:ext uri="{FF2B5EF4-FFF2-40B4-BE49-F238E27FC236}">
                <a16:creationId xmlns:a16="http://schemas.microsoft.com/office/drawing/2014/main" id="{57F0BE31-F512-41AD-9B40-81E2E704BF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822839" y="1576985"/>
            <a:ext cx="3685797" cy="36857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Destination oi and oy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Cowboy male with solid fill">
            <a:extLst>
              <a:ext uri="{FF2B5EF4-FFF2-40B4-BE49-F238E27FC236}">
                <a16:creationId xmlns:a16="http://schemas.microsoft.com/office/drawing/2014/main" id="{7FFAE101-33F0-40C3-9AA6-4C678FD81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58093" y="1302789"/>
            <a:ext cx="2692696" cy="269269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9D88E19-FBBF-4B3D-940A-AE865A664C6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615431" y="1307031"/>
            <a:ext cx="2605834" cy="2605834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D4F23DFE-E429-407F-AEB4-3F0034181D4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165990" y="4069953"/>
            <a:ext cx="2573382" cy="23460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Cruising with an oi and oy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FFAE101-33F0-40C3-9AA6-4C678FD81CC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99221" y="1302789"/>
            <a:ext cx="1311863" cy="3004168"/>
          </a:xfrm>
          <a:prstGeom prst="rect">
            <a:avLst/>
          </a:prstGeom>
        </p:spPr>
      </p:pic>
      <p:pic>
        <p:nvPicPr>
          <p:cNvPr id="8" name="Graphic 7" descr="Acorn with solid fill">
            <a:extLst>
              <a:ext uri="{FF2B5EF4-FFF2-40B4-BE49-F238E27FC236}">
                <a16:creationId xmlns:a16="http://schemas.microsoft.com/office/drawing/2014/main" id="{19D88E19-FBBF-4B3D-940A-AE865A664C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044874" y="1337516"/>
            <a:ext cx="2605834" cy="2605834"/>
          </a:xfrm>
          <a:prstGeom prst="rect">
            <a:avLst/>
          </a:prstGeom>
        </p:spPr>
      </p:pic>
      <p:pic>
        <p:nvPicPr>
          <p:cNvPr id="11" name="Graphic 10" descr="Oyster With Pearl outline">
            <a:extLst>
              <a:ext uri="{FF2B5EF4-FFF2-40B4-BE49-F238E27FC236}">
                <a16:creationId xmlns:a16="http://schemas.microsoft.com/office/drawing/2014/main" id="{D4F23DFE-E429-407F-AEB4-3F0034181D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3236758" y="4027064"/>
            <a:ext cx="2431845" cy="24318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1572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Journey with oi and oy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FFAE101-33F0-40C3-9AA6-4C678FD81CC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97071" y="1345177"/>
            <a:ext cx="2414740" cy="2607919"/>
          </a:xfrm>
          <a:prstGeom prst="rect">
            <a:avLst/>
          </a:prstGeom>
        </p:spPr>
      </p:pic>
      <p:pic>
        <p:nvPicPr>
          <p:cNvPr id="8" name="Graphic 7" descr="Bow with solid fill">
            <a:extLst>
              <a:ext uri="{FF2B5EF4-FFF2-40B4-BE49-F238E27FC236}">
                <a16:creationId xmlns:a16="http://schemas.microsoft.com/office/drawing/2014/main" id="{19D88E19-FBBF-4B3D-940A-AE865A664C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678830" y="4040558"/>
            <a:ext cx="2605834" cy="2605834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D4F23DFE-E429-407F-AEB4-3F0034181D4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351682" y="1952763"/>
            <a:ext cx="3341640" cy="14146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317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Voyage into a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113B36-C4CF-4385-9F20-3E35DFCF333C}"/>
              </a:ext>
            </a:extLst>
          </p:cNvPr>
          <p:cNvSpPr txBox="1"/>
          <p:nvPr/>
        </p:nvSpPr>
        <p:spPr>
          <a:xfrm>
            <a:off x="2393537" y="3632394"/>
            <a:ext cx="1257300" cy="1143000"/>
          </a:xfrm>
          <a:prstGeom prst="rect">
            <a:avLst/>
          </a:prstGeom>
          <a:solidFill>
            <a:srgbClr val="FE82F5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walk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E0F427-0FC3-4828-B1A6-447C24E31093}"/>
              </a:ext>
            </a:extLst>
          </p:cNvPr>
          <p:cNvSpPr txBox="1"/>
          <p:nvPr/>
        </p:nvSpPr>
        <p:spPr>
          <a:xfrm>
            <a:off x="639984" y="1881794"/>
            <a:ext cx="12573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old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E77BB-1721-43E7-80B2-1F956C981908}"/>
              </a:ext>
            </a:extLst>
          </p:cNvPr>
          <p:cNvSpPr txBox="1"/>
          <p:nvPr/>
        </p:nvSpPr>
        <p:spPr>
          <a:xfrm>
            <a:off x="2276456" y="1881794"/>
            <a:ext cx="1257300" cy="1143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going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F276A4-B0F1-44EC-A2CF-586FEDE63629}"/>
              </a:ext>
            </a:extLst>
          </p:cNvPr>
          <p:cNvSpPr txBox="1"/>
          <p:nvPr/>
        </p:nvSpPr>
        <p:spPr>
          <a:xfrm>
            <a:off x="3943350" y="1859830"/>
            <a:ext cx="1257300" cy="1143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were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EBC7A4E-3770-4542-86BC-B6F0C0CF1821}"/>
              </a:ext>
            </a:extLst>
          </p:cNvPr>
          <p:cNvSpPr txBox="1"/>
          <p:nvPr/>
        </p:nvSpPr>
        <p:spPr>
          <a:xfrm>
            <a:off x="5686425" y="3632394"/>
            <a:ext cx="1257300" cy="1143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once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A57545B-E462-4092-BB75-ED280338E56B}"/>
              </a:ext>
            </a:extLst>
          </p:cNvPr>
          <p:cNvSpPr txBox="1"/>
          <p:nvPr/>
        </p:nvSpPr>
        <p:spPr>
          <a:xfrm>
            <a:off x="639984" y="3632394"/>
            <a:ext cx="1257300" cy="1143000"/>
          </a:xfrm>
          <a:prstGeom prst="rect">
            <a:avLst/>
          </a:prstGeom>
          <a:solidFill>
            <a:srgbClr val="9D6D54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give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5CD9B2-0428-4D93-BB58-553104290C0C}"/>
              </a:ext>
            </a:extLst>
          </p:cNvPr>
          <p:cNvSpPr txBox="1"/>
          <p:nvPr/>
        </p:nvSpPr>
        <p:spPr>
          <a:xfrm>
            <a:off x="7353319" y="1899595"/>
            <a:ext cx="1257300" cy="1143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852028-A52F-43F8-9A21-DA9F45718DF0}"/>
              </a:ext>
            </a:extLst>
          </p:cNvPr>
          <p:cNvSpPr txBox="1"/>
          <p:nvPr/>
        </p:nvSpPr>
        <p:spPr>
          <a:xfrm>
            <a:off x="5686425" y="1899595"/>
            <a:ext cx="1257300" cy="1143000"/>
          </a:xfrm>
          <a:prstGeom prst="rect">
            <a:avLst/>
          </a:prstGeom>
          <a:solidFill>
            <a:srgbClr val="A93CEC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keep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452DCBC-7CFB-4187-9D61-6F745C72173C}"/>
              </a:ext>
            </a:extLst>
          </p:cNvPr>
          <p:cNvSpPr txBox="1"/>
          <p:nvPr/>
        </p:nvSpPr>
        <p:spPr>
          <a:xfrm>
            <a:off x="4034866" y="3632394"/>
            <a:ext cx="12573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70E2DA-A35F-4F75-91CC-3566829AE66B}"/>
              </a:ext>
            </a:extLst>
          </p:cNvPr>
          <p:cNvSpPr txBox="1"/>
          <p:nvPr/>
        </p:nvSpPr>
        <p:spPr>
          <a:xfrm>
            <a:off x="7353319" y="3632394"/>
            <a:ext cx="1257300" cy="1143000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kind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62" grpId="0" animBg="1"/>
      <p:bldP spid="63" grpId="0" animBg="1"/>
      <p:bldP spid="64" grpId="0" animBg="1"/>
      <p:bldP spid="65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Sightseeing a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8506703-6287-427D-A728-826A80325A2B}"/>
              </a:ext>
            </a:extLst>
          </p:cNvPr>
          <p:cNvSpPr/>
          <p:nvPr/>
        </p:nvSpPr>
        <p:spPr>
          <a:xfrm>
            <a:off x="457200" y="1800225"/>
            <a:ext cx="1504950" cy="1390650"/>
          </a:xfrm>
          <a:prstGeom prst="ellipse">
            <a:avLst/>
          </a:prstGeom>
          <a:solidFill>
            <a:srgbClr val="FE82F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had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F8BE14-EC17-4E74-87C2-3CF52F1AA596}"/>
              </a:ext>
            </a:extLst>
          </p:cNvPr>
          <p:cNvSpPr/>
          <p:nvPr/>
        </p:nvSpPr>
        <p:spPr>
          <a:xfrm>
            <a:off x="5467350" y="3390900"/>
            <a:ext cx="1504950" cy="1390650"/>
          </a:xfrm>
          <a:prstGeom prst="ellipse">
            <a:avLst/>
          </a:prstGeom>
          <a:solidFill>
            <a:srgbClr val="CC99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these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BD9E965-4A78-40B8-9EB1-6EBE87A0EB1D}"/>
              </a:ext>
            </a:extLst>
          </p:cNvPr>
          <p:cNvSpPr/>
          <p:nvPr/>
        </p:nvSpPr>
        <p:spPr>
          <a:xfrm>
            <a:off x="3524250" y="3424646"/>
            <a:ext cx="1504950" cy="139065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around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7C4F788-8704-451F-8F1B-2483C89A7C13}"/>
              </a:ext>
            </a:extLst>
          </p:cNvPr>
          <p:cNvSpPr/>
          <p:nvPr/>
        </p:nvSpPr>
        <p:spPr>
          <a:xfrm>
            <a:off x="2543175" y="1891121"/>
            <a:ext cx="1504950" cy="13906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start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04B0357-63B6-44B1-8A25-CF199D7206CE}"/>
              </a:ext>
            </a:extLst>
          </p:cNvPr>
          <p:cNvSpPr/>
          <p:nvPr/>
        </p:nvSpPr>
        <p:spPr>
          <a:xfrm>
            <a:off x="4572000" y="1896292"/>
            <a:ext cx="1504950" cy="13906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open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5A6080-46F5-45CD-91F1-FE6623DD8051}"/>
              </a:ext>
            </a:extLst>
          </p:cNvPr>
          <p:cNvSpPr/>
          <p:nvPr/>
        </p:nvSpPr>
        <p:spPr>
          <a:xfrm>
            <a:off x="6791325" y="1847850"/>
            <a:ext cx="1504950" cy="13906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always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372421-0624-4B90-8232-C11C443F468F}"/>
              </a:ext>
            </a:extLst>
          </p:cNvPr>
          <p:cNvSpPr/>
          <p:nvPr/>
        </p:nvSpPr>
        <p:spPr>
          <a:xfrm>
            <a:off x="1457325" y="3400425"/>
            <a:ext cx="1504950" cy="13906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gave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C277880-F1FF-4008-81B0-13E4E3EF5F7A}"/>
              </a:ext>
            </a:extLst>
          </p:cNvPr>
          <p:cNvSpPr/>
          <p:nvPr/>
        </p:nvSpPr>
        <p:spPr>
          <a:xfrm>
            <a:off x="552450" y="4933950"/>
            <a:ext cx="1504950" cy="139065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cut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FBED5D1-5265-428B-97AF-C8532503B88D}"/>
              </a:ext>
            </a:extLst>
          </p:cNvPr>
          <p:cNvSpPr/>
          <p:nvPr/>
        </p:nvSpPr>
        <p:spPr>
          <a:xfrm>
            <a:off x="2581275" y="4953000"/>
            <a:ext cx="1504950" cy="1390650"/>
          </a:xfrm>
          <a:prstGeom prst="ellipse">
            <a:avLst/>
          </a:prstGeom>
          <a:solidFill>
            <a:schemeClr val="accent3">
              <a:lumMod val="50000"/>
              <a:lumOff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small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03F0DAF-E241-479C-9005-D8ABB62243AF}"/>
              </a:ext>
            </a:extLst>
          </p:cNvPr>
          <p:cNvSpPr/>
          <p:nvPr/>
        </p:nvSpPr>
        <p:spPr>
          <a:xfrm>
            <a:off x="4572000" y="4933950"/>
            <a:ext cx="1504950" cy="1390650"/>
          </a:xfrm>
          <a:prstGeom prst="ellipse">
            <a:avLst/>
          </a:prstGeom>
          <a:solidFill>
            <a:srgbClr val="D6009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friend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5050B3C-428F-4951-892E-3616533AF3AB}"/>
              </a:ext>
            </a:extLst>
          </p:cNvPr>
          <p:cNvSpPr/>
          <p:nvPr/>
        </p:nvSpPr>
        <p:spPr>
          <a:xfrm>
            <a:off x="6791325" y="4933950"/>
            <a:ext cx="1504950" cy="1390650"/>
          </a:xfrm>
          <a:prstGeom prst="ellipse">
            <a:avLst/>
          </a:prstGeom>
          <a:solidFill>
            <a:srgbClr val="8D42C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from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09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Main Idea and Details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oins outline">
            <a:extLst>
              <a:ext uri="{FF2B5EF4-FFF2-40B4-BE49-F238E27FC236}">
                <a16:creationId xmlns:a16="http://schemas.microsoft.com/office/drawing/2014/main" id="{759C12F4-F86D-4F25-8013-6E84C98C9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auto">
          <a:xfrm>
            <a:off x="2190750" y="1047750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12337</TotalTime>
  <Words>710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Come Aboard Our Review</vt:lpstr>
      <vt:lpstr>Set Sail for a Review of oi and oy</vt:lpstr>
      <vt:lpstr>Destination oi and oy Practice</vt:lpstr>
      <vt:lpstr>Cruising with an oi and oy Practice</vt:lpstr>
      <vt:lpstr>Journey with oi and oy Practice</vt:lpstr>
      <vt:lpstr>Voyage into a Sight Word Review</vt:lpstr>
      <vt:lpstr>Sightseeing a Sight Word Review</vt:lpstr>
      <vt:lpstr>Main Idea and Details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216</cp:revision>
  <dcterms:created xsi:type="dcterms:W3CDTF">2012-04-20T18:25:02Z</dcterms:created>
  <dcterms:modified xsi:type="dcterms:W3CDTF">2021-08-09T20:42:28Z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