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44" r:id="rId2"/>
    <p:sldId id="362" r:id="rId3"/>
    <p:sldId id="354" r:id="rId4"/>
    <p:sldId id="359" r:id="rId5"/>
    <p:sldId id="363" r:id="rId6"/>
    <p:sldId id="364" r:id="rId7"/>
    <p:sldId id="352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  <p:cmAuthor id="2" name="Amy Perlmutter" initials="AP" lastIdx="1" clrIdx="1">
    <p:extLst>
      <p:ext uri="{19B8F6BF-5375-455C-9EA6-DF929625EA0E}">
        <p15:presenceInfo xmlns:p15="http://schemas.microsoft.com/office/powerpoint/2012/main" userId="S::aperlmutter@accelerate-academy.net::50a6ecda-f3cd-41a4-820c-672e06b7cf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2F5"/>
    <a:srgbClr val="9D6D54"/>
    <a:srgbClr val="FFD3A3"/>
    <a:srgbClr val="FF9627"/>
    <a:srgbClr val="D60093"/>
    <a:srgbClr val="FCFCFC"/>
    <a:srgbClr val="182C6F"/>
    <a:srgbClr val="666699"/>
    <a:srgbClr val="3B7ABE"/>
    <a:srgbClr val="E94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48FE8C-1421-4FFF-9071-7B50793BAB48}" v="256" dt="2021-07-14T20:19:54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48794" autoAdjust="0"/>
  </p:normalViewPr>
  <p:slideViewPr>
    <p:cSldViewPr snapToGrid="0" snapToObjects="1">
      <p:cViewPr varScale="1">
        <p:scale>
          <a:sx n="55" d="100"/>
          <a:sy n="55" d="100"/>
        </p:scale>
        <p:origin x="337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do a royal review of long o and long u with silent e, our sight words, and the 5 finger retell of the story “The Duke’s Plume”.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bossy e. Bossy e can also be called magic e. Remember, bossy e helps the vowel before the consonant say its name.”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word her. Say, “What is this word?  Yes, the word is her.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Watch what happens when I add an e to the end of that word.” Click so the word here appears. Say, “What is the word now? Yes, the word is here.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How did the word change when I added bossy e? Correct! When you add the bossy e the e became a long e! 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word cub. Say, “What is this word?  Yes, the word is cub.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Watch what happens when I add an e to the end of that word.” Click so the word cube appears. Say, “What is the word now? Yes, the word is cube.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How did the word change when I added bossy e? Correct! When you add the bossy e the u became a long u! Let’s practice!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sort the words under the correct column. Can you read each word?” (mule, theme, Pete, huge, these, flute)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mule go under? Yes! Mule would go under the long u column.” Click mule to move under the long u column.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theme go under? Yes! theme would go under the long e column.” Click theme to move under the long e column.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Pete go under? Yes! Pete would go under the long e column.” Click Pete to move under the long e column.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huge go under? Yes! Huge would go under the long u column.” Click huge to move under the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long u column.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these go under? Yes! These would go under the long e column.” Click these to move under the long e column.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column would flute go under? Yes! Flute would go under the long u column.” Click flute to move under the long u column.</a:t>
            </a:r>
            <a:r>
              <a:rPr lang="en-US" sz="2800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gave. Say, “What is this sight word? That’s right! The sight word is gave.”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these. Say, “What is this sight word? That’s right! The sight word is these.”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around. Say, “What is this sight word? That’s right! The sight word is around.”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start. Say, “What is this sight word? That’s right! The sight word is start.”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Tell the student, “You are going to practice your sight words using silly voices. I am going to tell you the type of silly voice I want hear, show you the sight word, and then you say it in that silly voice. Are you ready?”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gave. Say, “Can you read this word in a squeaky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these. Say “Can you read this word in a mad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around. Say, “Can you read this word in a surprised voice?”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start. Say, “Can you read this word in a sleepy voice?” 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75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Duke and the Plume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 (Pete and June or Duke and Mule)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 (At a play)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(Pete is sad. He lost his magic plume.)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 (June uses her magic cube to find the plume.)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 (The plume is in the tube. The Duke gives Mule his flute and Mule loves its tune. Duke and Mule bow.)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been in a play? What part did you play? Did you enjoy playing that part? Why or why not?”</a:t>
            </a:r>
            <a:r>
              <a:rPr lang="en-US" sz="2800" b="0" dirty="0">
                <a:effectLst/>
              </a:rPr>
              <a:t> 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(Answers will vary)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At the Castle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34945"/>
            <a:ext cx="6400800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 Royal Review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9607"/>
            <a:ext cx="86868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Royal Kingdom of Long e and Long u With Bossy 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E5E68-D96E-458C-AAD8-0008C109608B}"/>
              </a:ext>
            </a:extLst>
          </p:cNvPr>
          <p:cNvSpPr txBox="1"/>
          <p:nvPr/>
        </p:nvSpPr>
        <p:spPr>
          <a:xfrm>
            <a:off x="1567543" y="2644170"/>
            <a:ext cx="61395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  </a:t>
            </a:r>
            <a:r>
              <a:rPr lang="en-US" sz="15000" dirty="0">
                <a:solidFill>
                  <a:prstClr val="black"/>
                </a:solidFill>
                <a:latin typeface="Comic Sans MS" panose="030F0702030302020204" pitchFamily="66" charset="0"/>
              </a:rPr>
              <a:t>her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9B7397-DF9F-4AE1-AE71-52783EC54832}"/>
              </a:ext>
            </a:extLst>
          </p:cNvPr>
          <p:cNvSpPr txBox="1"/>
          <p:nvPr/>
        </p:nvSpPr>
        <p:spPr>
          <a:xfrm>
            <a:off x="5695406" y="2644170"/>
            <a:ext cx="20116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20AF39-9CF4-4DE5-9EB1-24D7E271F50B}"/>
              </a:ext>
            </a:extLst>
          </p:cNvPr>
          <p:cNvSpPr txBox="1"/>
          <p:nvPr/>
        </p:nvSpPr>
        <p:spPr>
          <a:xfrm>
            <a:off x="1436914" y="2644170"/>
            <a:ext cx="613954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  </a:t>
            </a:r>
            <a:r>
              <a:rPr lang="en-US" sz="15000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cub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A20A02-4FED-4095-AADE-48341D955908}"/>
              </a:ext>
            </a:extLst>
          </p:cNvPr>
          <p:cNvSpPr txBox="1"/>
          <p:nvPr/>
        </p:nvSpPr>
        <p:spPr>
          <a:xfrm>
            <a:off x="5695406" y="2644169"/>
            <a:ext cx="20116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761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Duke of Long e and Long u With Bossy e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7" name="Straight Connector 6" descr="Straight line horizontal">
            <a:extLst>
              <a:ext uri="{FF2B5EF4-FFF2-40B4-BE49-F238E27FC236}">
                <a16:creationId xmlns:a16="http://schemas.microsoft.com/office/drawing/2014/main" id="{5617B933-639A-4E94-AF6E-DA27F2209813}"/>
              </a:ext>
            </a:extLst>
          </p:cNvPr>
          <p:cNvCxnSpPr>
            <a:cxnSpLocks/>
          </p:cNvCxnSpPr>
          <p:nvPr/>
        </p:nvCxnSpPr>
        <p:spPr>
          <a:xfrm>
            <a:off x="2101725" y="2613654"/>
            <a:ext cx="5118201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 descr="Straight Vertical Line">
            <a:extLst>
              <a:ext uri="{FF2B5EF4-FFF2-40B4-BE49-F238E27FC236}">
                <a16:creationId xmlns:a16="http://schemas.microsoft.com/office/drawing/2014/main" id="{D1A1CD75-39EB-4DC7-B0FB-B47E043EA91E}"/>
              </a:ext>
            </a:extLst>
          </p:cNvPr>
          <p:cNvCxnSpPr>
            <a:cxnSpLocks/>
          </p:cNvCxnSpPr>
          <p:nvPr/>
        </p:nvCxnSpPr>
        <p:spPr>
          <a:xfrm>
            <a:off x="4667057" y="1682758"/>
            <a:ext cx="12739" cy="3640687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E01C3A88-76F1-49BF-A5B1-23F30C89439E}"/>
              </a:ext>
            </a:extLst>
          </p:cNvPr>
          <p:cNvSpPr txBox="1"/>
          <p:nvPr/>
        </p:nvSpPr>
        <p:spPr>
          <a:xfrm>
            <a:off x="2155156" y="1534555"/>
            <a:ext cx="2524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long 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F00F544-9521-480C-9F7F-ADCDF452BB36}"/>
              </a:ext>
            </a:extLst>
          </p:cNvPr>
          <p:cNvSpPr txBox="1"/>
          <p:nvPr/>
        </p:nvSpPr>
        <p:spPr>
          <a:xfrm>
            <a:off x="4572000" y="1643836"/>
            <a:ext cx="24826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Comic Sans MS" panose="030F0702030302020204" pitchFamily="66" charset="0"/>
              </a:rPr>
              <a:t>long 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8FEE29-5872-468B-83DA-77CF49C06B06}"/>
              </a:ext>
            </a:extLst>
          </p:cNvPr>
          <p:cNvSpPr txBox="1"/>
          <p:nvPr/>
        </p:nvSpPr>
        <p:spPr>
          <a:xfrm>
            <a:off x="3464491" y="5323445"/>
            <a:ext cx="2757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theme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2D1BE6-68EB-46FE-99ED-3FA7C0BE3584}"/>
              </a:ext>
            </a:extLst>
          </p:cNvPr>
          <p:cNvSpPr txBox="1"/>
          <p:nvPr/>
        </p:nvSpPr>
        <p:spPr>
          <a:xfrm>
            <a:off x="435018" y="5327021"/>
            <a:ext cx="2008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mule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A9D9301-4C95-4FE4-913E-AB1779121E34}"/>
              </a:ext>
            </a:extLst>
          </p:cNvPr>
          <p:cNvSpPr txBox="1"/>
          <p:nvPr/>
        </p:nvSpPr>
        <p:spPr>
          <a:xfrm>
            <a:off x="7103327" y="5232180"/>
            <a:ext cx="2008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Pete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A36BD72-3D86-47A3-9C4E-66134338BF42}"/>
              </a:ext>
            </a:extLst>
          </p:cNvPr>
          <p:cNvSpPr txBox="1"/>
          <p:nvPr/>
        </p:nvSpPr>
        <p:spPr>
          <a:xfrm>
            <a:off x="1442041" y="6048628"/>
            <a:ext cx="2008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huge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3DB7BCC-E03D-4195-8427-F235CD1DDB55}"/>
              </a:ext>
            </a:extLst>
          </p:cNvPr>
          <p:cNvSpPr txBox="1"/>
          <p:nvPr/>
        </p:nvSpPr>
        <p:spPr>
          <a:xfrm>
            <a:off x="3649073" y="6027003"/>
            <a:ext cx="2008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these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AF0CFB4-8226-4B8E-85F3-17660C2FCBD4}"/>
              </a:ext>
            </a:extLst>
          </p:cNvPr>
          <p:cNvSpPr txBox="1"/>
          <p:nvPr/>
        </p:nvSpPr>
        <p:spPr>
          <a:xfrm>
            <a:off x="6215471" y="5970569"/>
            <a:ext cx="2008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flute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23 L -0.00035 0.00023 C -0.00989 -0.14167 -0.01041 -0.11505 -0.00312 -0.31898 C -0.00295 -0.32477 -0.00035 -0.33033 0.00278 -0.33357 C 0.00608 -0.33704 0.01059 -0.33634 0.01441 -0.3382 C 0.04601 -0.35533 0.0099 -0.34491 0.06146 -0.35255 L 0.15261 -0.34306 C 0.16042 -0.3419 0.1684 -0.34074 0.17622 -0.3382 C 0.19983 -0.33056 0.19184 -0.32708 0.21441 -0.32408 C 0.23281 -0.32153 0.25156 -0.32153 0.27014 -0.31898 C 0.2908 -0.31667 0.33195 -0.30972 0.33195 -0.30949 C 0.36702 -0.31273 0.40243 -0.31482 0.43768 -0.31898 C 0.4408 -0.31968 0.44358 -0.32292 0.44653 -0.32408 C 0.45608 -0.32755 0.46649 -0.32847 0.47587 -0.33357 C 0.48177 -0.33658 0.4875 -0.34028 0.49358 -0.34306 C 0.49445 -0.34329 0.51771 -0.35046 0.51997 -0.35255 C 0.52188 -0.35417 0.52205 -0.35903 0.52309 -0.36181 " pathEditMode="relative" rAng="0" ptsTypes="AAAAAAAAAAAAAAAAA">
                                      <p:cBhvr>
                                        <p:cTn id="4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81" y="-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23 -0.02037 L -0.01423 -0.02014 C -0.01944 -0.03264 -0.025 -0.04422 -0.02951 -0.05695 C -0.04635 -0.1051 -0.02656 -0.06297 -0.04166 -0.09329 C -0.04791 -0.12686 -0.03975 -0.0919 -0.05382 -0.1257 C -0.07656 -0.18033 -0.04479 -0.11528 -0.06579 -0.16204 C -0.06961 -0.17037 -0.07482 -0.17755 -0.07795 -0.18635 C -0.09253 -0.225 -0.07413 -0.17686 -0.09323 -0.22269 C -0.09531 -0.22778 -0.09704 -0.23357 -0.0993 -0.23889 C -0.10503 -0.25255 -0.1118 -0.26528 -0.11736 -0.27917 C -0.11996 -0.28565 -0.121 -0.29283 -0.12343 -0.29954 C -0.13888 -0.34075 -0.13611 -0.33403 -0.15069 -0.35996 " pathEditMode="relative" rAng="0" ptsTypes="AAAAAAAAAAAA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23" y="-1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22 -0.07593 L -0.04722 -0.07593 C -0.04896 -0.08218 -0.05642 -0.1206 -0.06545 -0.13264 C -0.0691 -0.13727 -0.07344 -0.14074 -0.0776 -0.14468 C -0.09566 -0.16181 -0.09635 -0.15857 -0.12916 -0.16898 C -0.13611 -0.17107 -0.14323 -0.1713 -0.15035 -0.17292 C -0.15538 -0.17407 -0.16041 -0.17593 -0.16545 -0.17708 C -0.17864 -0.17986 -0.19201 -0.18102 -0.20486 -0.18519 C -0.21823 -0.18912 -0.23107 -0.1963 -0.24427 -0.20116 C -0.25712 -0.20602 -0.2743 -0.20741 -0.28663 -0.20926 C -0.29982 -0.21343 -0.31285 -0.21852 -0.32604 -0.22153 C -0.33802 -0.22407 -0.35035 -0.22477 -0.3625 -0.22546 C -0.40382 -0.22755 -0.44531 -0.22824 -0.48663 -0.2294 C -0.51892 -0.23495 -0.50278 -0.23357 -0.53507 -0.23357 " pathEditMode="relative" ptsTypes="AAAAAAAAAAAAAA">
                                      <p:cBhvr>
                                        <p:cTn id="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023 L -4.72222E-6 0.00047 C 0.01389 -0.02916 0.03803 -0.07453 0.0481 -0.11088 C 0.05435 -0.13403 0.05747 -0.15949 0.06303 -0.1831 C 0.06737 -0.20278 0.07292 -0.22153 0.07796 -0.24074 C 0.08091 -0.25069 0.08334 -0.26088 0.08716 -0.26967 C 0.09046 -0.27708 0.0948 -0.28356 0.09914 -0.28889 C 0.10938 -0.30162 0.12014 -0.3081 0.1323 -0.31319 C 0.14237 -0.31666 0.15226 -0.32129 0.1625 -0.32245 C 0.1915 -0.32615 0.22066 -0.32592 0.24983 -0.32731 C 0.25382 -0.32916 0.25799 -0.33009 0.26181 -0.33217 C 0.26719 -0.33518 0.27171 -0.34004 0.27691 -0.3419 C 0.29289 -0.34791 0.32535 -0.35625 0.32535 -0.35602 C 0.36528 -0.35208 0.36737 -0.34791 0.40348 -0.35625 C 0.41459 -0.35879 0.41285 -0.3581 0.41285 -0.37037 " pathEditMode="relative" rAng="0" ptsTypes="AAAAAAAAAAAAAAA">
                                      <p:cBhvr>
                                        <p:cTn id="6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88 -0.06666 L -0.01788 -0.06666 C -0.01892 -0.09907 -0.01927 -0.13148 -0.021 -0.16366 C -0.02118 -0.16805 -0.02309 -0.17176 -0.02395 -0.17592 C -0.02621 -0.18518 -0.0276 -0.19491 -0.03003 -0.20416 C -0.03159 -0.20972 -0.03333 -0.21574 -0.03611 -0.22037 C -0.03854 -0.22407 -0.04218 -0.22569 -0.04531 -0.22824 C -0.05538 -0.2368 -0.06197 -0.24213 -0.07257 -0.24861 C -0.09704 -0.26342 -0.08802 -0.25949 -0.11197 -0.26458 C -0.16961 -0.26041 -0.14826 -0.26065 -0.17552 -0.26065 " pathEditMode="relative" ptsTypes="AAAAAAAAAA">
                                      <p:cBhvr>
                                        <p:cTn id="6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0023 L -0.0026 0.00069 C 0.01459 -0.08958 0.02518 -0.07778 -0.01753 -0.17685 C -0.02326 -0.18958 -0.02795 -0.20371 -0.04757 -0.21482 C -0.11076 -0.24792 -0.10746 -0.23264 -0.10746 -0.25162 " pathEditMode="relative" rAng="0" ptsTypes="AAAAA">
                                      <p:cBhvr>
                                        <p:cTn id="7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4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4" grpId="0"/>
      <p:bldP spid="4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850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Majestic Sight Word Review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628079" y="2182249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gave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457200" y="3829276"/>
            <a:ext cx="4344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4801782" y="2160640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these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252225" y="3751909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start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277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850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Supreme Sight Word Practice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628079" y="2182249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gave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457200" y="3829276"/>
            <a:ext cx="4344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4801782" y="2160640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these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5252225" y="3751909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start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371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BE9F045-1156-40F2-9468-25B405691E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339120" y="1363099"/>
            <a:ext cx="1975860" cy="233480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091263B-AB16-4FF8-BBDB-67117873B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6332704" y="3856950"/>
            <a:ext cx="1938603" cy="2562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E0A99A8-58BE-4AB8-8603-2FDF6F725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878194" y="1645850"/>
            <a:ext cx="3866206" cy="418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80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12451</TotalTime>
  <Words>977</Words>
  <Application>Microsoft Office PowerPoint</Application>
  <PresentationFormat>On-screen Show (4:3)</PresentationFormat>
  <Paragraphs>89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Office Theme</vt:lpstr>
      <vt:lpstr>At the Castle</vt:lpstr>
      <vt:lpstr>Royal Kingdom of Long e and Long u With Bossy e</vt:lpstr>
      <vt:lpstr>The Duke of Long e and Long u With Bossy e </vt:lpstr>
      <vt:lpstr>Majestic Sight Word Review</vt:lpstr>
      <vt:lpstr>Supreme Sight Word Practice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216</cp:revision>
  <dcterms:created xsi:type="dcterms:W3CDTF">2012-04-20T18:25:02Z</dcterms:created>
  <dcterms:modified xsi:type="dcterms:W3CDTF">2021-08-09T20:24:09Z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