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344" r:id="rId3"/>
    <p:sldId id="345" r:id="rId4"/>
    <p:sldId id="362" r:id="rId5"/>
    <p:sldId id="363" r:id="rId6"/>
    <p:sldId id="364" r:id="rId7"/>
    <p:sldId id="365" r:id="rId8"/>
    <p:sldId id="366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4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  <p:cmAuthor id="2" name="Amy Perlmutter" initials="AP" lastIdx="1" clrIdx="1">
    <p:extLst>
      <p:ext uri="{19B8F6BF-5375-455C-9EA6-DF929625EA0E}">
        <p15:presenceInfo xmlns:p15="http://schemas.microsoft.com/office/powerpoint/2012/main" userId="S::aperlmutter@accelerate-academy.net::50a6ecda-f3cd-41a4-820c-672e06b7cf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200"/>
    <a:srgbClr val="CCCC00"/>
    <a:srgbClr val="D60093"/>
    <a:srgbClr val="9D6D54"/>
    <a:srgbClr val="66FF33"/>
    <a:srgbClr val="FF99CC"/>
    <a:srgbClr val="FF0066"/>
    <a:srgbClr val="FF9627"/>
    <a:srgbClr val="283B80"/>
    <a:srgbClr val="3B7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641552-6766-4F7F-856F-CAD9290AC05A}" v="291" dt="2021-07-14T20:17:54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73208" autoAdjust="0"/>
  </p:normalViewPr>
  <p:slideViewPr>
    <p:cSldViewPr snapToGrid="0" snapToObjects="1">
      <p:cViewPr varScale="1">
        <p:scale>
          <a:sx n="83" d="100"/>
          <a:sy n="83" d="100"/>
        </p:scale>
        <p:origin x="256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take a big trip reviewing long o with magic e sound, sight words, and a 5 finger retell of the story “Rosie in Rome”. Are you ready?”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“Do remember what the magic e does to the vowel before the consonant? Yes! The magic e helps the vowel before the consonant say its name.”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word hop. Say, “What is this word?  Yes, the word is hop.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Watch what happens when I add an e to the end of that word.” Click so the word hope appears. Say, “What is the word now? Yes, the word is hope.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How did the word change when I added magic e? Correct! When you add the magic e the o became a long o! Let’s practice!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change the beginning sound to make a new word. I will show you a picture and the word. Then I will show you a new picture and you have to change the beginning sound to make the new work. Are you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bone and the word bone. Say, “What word is this? Correct, it’s a bone.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cone and the word with the c missing. Say, “Look at this picture. What letter can we put at the beginning to make this word? Correct, we can add a c to the beginning.” Click for the c to appear. Say, “What word did we make? Yes, cone! Let’s practice some more!!”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9797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hole and the word hole. Say, “What word is this? Correct, it’s a hole.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pole and the word with the p missing. Say, “Look at this picture. What letter can we put at the beginning to make this word? Correct, we can add a p to the beginning. What word did we make? Yes, pole! Let’s practice some more!!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357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rose and the word rose. Say, “What word is this? Correct, it’s a rose.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nose and the word with the n missing. Say, “Look at this picture. What letter can we put at the beginning to make this word? Correct, we can add a n to the beginning. What word did we make? Yes, nose!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6885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words. Say, “I’ll say the sight word and you repeat it after me.”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“had” Student repeats had.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“open” Student repeats open.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“always” Student repeats always.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“kind” Student repeats kind.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practice unscrambling our mixed-up sight words. Do you remember our sight words? Let’s review them one more time.”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words. Say, “Can you read each sight word to me?” Note: Help the student with any sight words they are still struggling with. Click for the words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mixed up sight word. Say, “Can you unscramble this mixed-up sight word?” Click for word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 always. Say, “Correct! The mixed-up word is always.” Click for word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mixed up sight word. Say, “Can you unscramble this mixed-up sight word?” Click for word to disappear.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 had. Say, “Correct! The mixed-up word is had.” Click for word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mixed up sight word. Say, “Can you unscramble this mixed-up sight word?” Click for word to disappear.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 open. Say, “Correct! The mixed-up word is open.” Click for word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mixed up sight word. Say, “Can you unscramble this mixed-up sight word?” Click for word to disappear.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sight word kind. Say, “Correct! The mixed-up word is kind.” Click for word to disappear.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620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“This week you read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Rosie in Rome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Using the 5 finger retell strategy, can you tell me about the story.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 (Rosie)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 (Rome)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(Rosie wants to go on a trip)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 (She sees a dome, took photos, and ate pesto raviolis)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 (Rosie came home, gave a bone to her friend Owen, and went to sleep to dream about her trip)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have you ever gone on a trip far away? If so, where? If not, where would you like to go? (Answers will vary)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70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13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938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02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599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04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19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79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632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06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5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5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9"/>
            <a:ext cx="208949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60892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rgbClr val="3B7ABE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3B7ABE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3B7ABE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rgbClr val="3B7ABE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446" y="1681164"/>
            <a:ext cx="8543108" cy="1470025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Big Trip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51189"/>
            <a:ext cx="6400800" cy="1752600"/>
          </a:xfrm>
        </p:spPr>
        <p:txBody>
          <a:bodyPr>
            <a:norm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Explore the Long o with Magic e 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9607"/>
            <a:ext cx="86868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Adventures with Long o with Magic 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FE5E68-D96E-458C-AAD8-0008C109608B}"/>
              </a:ext>
            </a:extLst>
          </p:cNvPr>
          <p:cNvSpPr txBox="1"/>
          <p:nvPr/>
        </p:nvSpPr>
        <p:spPr>
          <a:xfrm>
            <a:off x="1567543" y="2644170"/>
            <a:ext cx="613954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  </a:t>
            </a:r>
            <a:r>
              <a:rPr lang="en-US" sz="15000" dirty="0">
                <a:solidFill>
                  <a:prstClr val="black"/>
                </a:solidFill>
                <a:latin typeface="Comic Sans MS" panose="030F0702030302020204" pitchFamily="66" charset="0"/>
              </a:rPr>
              <a:t>hop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B7397-DF9F-4AE1-AE71-52783EC54832}"/>
              </a:ext>
            </a:extLst>
          </p:cNvPr>
          <p:cNvSpPr txBox="1"/>
          <p:nvPr/>
        </p:nvSpPr>
        <p:spPr>
          <a:xfrm>
            <a:off x="5695406" y="2644169"/>
            <a:ext cx="20116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9607"/>
            <a:ext cx="86868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Passport to Learning Long o with Magic 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 descr="picture of a bone and the word bone">
            <a:extLst>
              <a:ext uri="{FF2B5EF4-FFF2-40B4-BE49-F238E27FC236}">
                <a16:creationId xmlns:a16="http://schemas.microsoft.com/office/drawing/2014/main" id="{12DBE29A-6F3E-4CB7-B849-0701C958EF91}"/>
              </a:ext>
            </a:extLst>
          </p:cNvPr>
          <p:cNvGrpSpPr/>
          <p:nvPr/>
        </p:nvGrpSpPr>
        <p:grpSpPr>
          <a:xfrm>
            <a:off x="1332410" y="2397033"/>
            <a:ext cx="7419704" cy="2063933"/>
            <a:chOff x="1332410" y="2397033"/>
            <a:chExt cx="7419704" cy="2063933"/>
          </a:xfrm>
        </p:grpSpPr>
        <p:pic>
          <p:nvPicPr>
            <p:cNvPr id="6" name="Graphic 5" descr="Bone outline">
              <a:extLst>
                <a:ext uri="{FF2B5EF4-FFF2-40B4-BE49-F238E27FC236}">
                  <a16:creationId xmlns:a16="http://schemas.microsoft.com/office/drawing/2014/main" id="{0FA2F002-0D09-4FA1-86CB-45ADAD78AE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332410" y="2397033"/>
              <a:ext cx="2063933" cy="2063933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FB88C1A-4A60-4BF2-A12C-C30B3AF653F2}"/>
                </a:ext>
              </a:extLst>
            </p:cNvPr>
            <p:cNvSpPr txBox="1"/>
            <p:nvPr/>
          </p:nvSpPr>
          <p:spPr>
            <a:xfrm>
              <a:off x="4075611" y="2723604"/>
              <a:ext cx="467650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0" dirty="0">
                  <a:latin typeface="Comic Sans MS" panose="030F0702030302020204" pitchFamily="66" charset="0"/>
                </a:rPr>
                <a:t>bone</a:t>
              </a:r>
            </a:p>
          </p:txBody>
        </p:sp>
      </p:grpSp>
      <p:pic>
        <p:nvPicPr>
          <p:cNvPr id="9" name="Graphic 8" descr="Ice cream with solid fill">
            <a:extLst>
              <a:ext uri="{FF2B5EF4-FFF2-40B4-BE49-F238E27FC236}">
                <a16:creationId xmlns:a16="http://schemas.microsoft.com/office/drawing/2014/main" id="{2AC8245C-AA0F-491C-B087-A1696FFC6B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97723" y="4460966"/>
            <a:ext cx="1946367" cy="194636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D066D7C-9765-4B99-B26F-A8DC90F9BCFC}"/>
              </a:ext>
            </a:extLst>
          </p:cNvPr>
          <p:cNvSpPr txBox="1"/>
          <p:nvPr/>
        </p:nvSpPr>
        <p:spPr>
          <a:xfrm>
            <a:off x="4800600" y="4354820"/>
            <a:ext cx="241009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one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36BD56-76E0-4398-B18C-54C3B2FDE958}"/>
              </a:ext>
            </a:extLst>
          </p:cNvPr>
          <p:cNvSpPr txBox="1"/>
          <p:nvPr/>
        </p:nvSpPr>
        <p:spPr>
          <a:xfrm>
            <a:off x="4075611" y="4354820"/>
            <a:ext cx="7249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563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9607"/>
            <a:ext cx="86868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Traveling with Long o with Magic 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 descr="picture of a hole and the word hole">
            <a:extLst>
              <a:ext uri="{FF2B5EF4-FFF2-40B4-BE49-F238E27FC236}">
                <a16:creationId xmlns:a16="http://schemas.microsoft.com/office/drawing/2014/main" id="{12DBE29A-6F3E-4CB7-B849-0701C958EF91}"/>
              </a:ext>
            </a:extLst>
          </p:cNvPr>
          <p:cNvGrpSpPr/>
          <p:nvPr/>
        </p:nvGrpSpPr>
        <p:grpSpPr>
          <a:xfrm>
            <a:off x="1332410" y="2669214"/>
            <a:ext cx="7419704" cy="1685606"/>
            <a:chOff x="1332410" y="2669214"/>
            <a:chExt cx="7419704" cy="1685606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FA2F002-0D09-4FA1-86CB-45ADAD78AE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332410" y="2669214"/>
              <a:ext cx="2063933" cy="151957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FB88C1A-4A60-4BF2-A12C-C30B3AF653F2}"/>
                </a:ext>
              </a:extLst>
            </p:cNvPr>
            <p:cNvSpPr txBox="1"/>
            <p:nvPr/>
          </p:nvSpPr>
          <p:spPr>
            <a:xfrm>
              <a:off x="4075611" y="2723604"/>
              <a:ext cx="467650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0" dirty="0">
                  <a:latin typeface="Comic Sans MS" panose="030F0702030302020204" pitchFamily="66" charset="0"/>
                </a:rPr>
                <a:t>hole</a:t>
              </a:r>
            </a:p>
          </p:txBody>
        </p:sp>
      </p:grpSp>
      <p:pic>
        <p:nvPicPr>
          <p:cNvPr id="9" name="Graphic 8">
            <a:extLst>
              <a:ext uri="{FF2B5EF4-FFF2-40B4-BE49-F238E27FC236}">
                <a16:creationId xmlns:a16="http://schemas.microsoft.com/office/drawing/2014/main" id="{2AC8245C-AA0F-491C-B087-A1696FFC6BF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867025" y="4460966"/>
            <a:ext cx="1007763" cy="194636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D066D7C-9765-4B99-B26F-A8DC90F9BCFC}"/>
              </a:ext>
            </a:extLst>
          </p:cNvPr>
          <p:cNvSpPr txBox="1"/>
          <p:nvPr/>
        </p:nvSpPr>
        <p:spPr>
          <a:xfrm>
            <a:off x="4800600" y="4354820"/>
            <a:ext cx="241009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ole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36BD56-76E0-4398-B18C-54C3B2FDE958}"/>
              </a:ext>
            </a:extLst>
          </p:cNvPr>
          <p:cNvSpPr txBox="1"/>
          <p:nvPr/>
        </p:nvSpPr>
        <p:spPr>
          <a:xfrm>
            <a:off x="4075611" y="4354820"/>
            <a:ext cx="7249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386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9607"/>
            <a:ext cx="86868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Packed and Ready for Long o with Magic 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 descr="picture of a rose and the word rose">
            <a:extLst>
              <a:ext uri="{FF2B5EF4-FFF2-40B4-BE49-F238E27FC236}">
                <a16:creationId xmlns:a16="http://schemas.microsoft.com/office/drawing/2014/main" id="{12DBE29A-6F3E-4CB7-B849-0701C958EF91}"/>
              </a:ext>
            </a:extLst>
          </p:cNvPr>
          <p:cNvGrpSpPr/>
          <p:nvPr/>
        </p:nvGrpSpPr>
        <p:grpSpPr>
          <a:xfrm>
            <a:off x="1332410" y="2397033"/>
            <a:ext cx="7419704" cy="2063933"/>
            <a:chOff x="1332410" y="2397033"/>
            <a:chExt cx="7419704" cy="2063933"/>
          </a:xfrm>
        </p:grpSpPr>
        <p:pic>
          <p:nvPicPr>
            <p:cNvPr id="6" name="Graphic 5" descr="Rose with solid fill">
              <a:extLst>
                <a:ext uri="{FF2B5EF4-FFF2-40B4-BE49-F238E27FC236}">
                  <a16:creationId xmlns:a16="http://schemas.microsoft.com/office/drawing/2014/main" id="{0FA2F002-0D09-4FA1-86CB-45ADAD78AE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1332410" y="2397033"/>
              <a:ext cx="2063933" cy="2063933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FB88C1A-4A60-4BF2-A12C-C30B3AF653F2}"/>
                </a:ext>
              </a:extLst>
            </p:cNvPr>
            <p:cNvSpPr txBox="1"/>
            <p:nvPr/>
          </p:nvSpPr>
          <p:spPr>
            <a:xfrm>
              <a:off x="4075611" y="2723604"/>
              <a:ext cx="467650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0" dirty="0">
                  <a:latin typeface="Comic Sans MS" panose="030F0702030302020204" pitchFamily="66" charset="0"/>
                </a:rPr>
                <a:t>rose</a:t>
              </a:r>
            </a:p>
          </p:txBody>
        </p:sp>
      </p:grpSp>
      <p:pic>
        <p:nvPicPr>
          <p:cNvPr id="9" name="Graphic 8" descr="Nose outline">
            <a:extLst>
              <a:ext uri="{FF2B5EF4-FFF2-40B4-BE49-F238E27FC236}">
                <a16:creationId xmlns:a16="http://schemas.microsoft.com/office/drawing/2014/main" id="{2AC8245C-AA0F-491C-B087-A1696FFC6B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397723" y="4460966"/>
            <a:ext cx="1946367" cy="194636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D066D7C-9765-4B99-B26F-A8DC90F9BCFC}"/>
              </a:ext>
            </a:extLst>
          </p:cNvPr>
          <p:cNvSpPr txBox="1"/>
          <p:nvPr/>
        </p:nvSpPr>
        <p:spPr>
          <a:xfrm>
            <a:off x="4800600" y="4354820"/>
            <a:ext cx="241009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0" dirty="0" err="1">
                <a:latin typeface="Comic Sans MS" panose="030F0702030302020204" pitchFamily="66" charset="0"/>
              </a:rPr>
              <a:t>ose</a:t>
            </a:r>
            <a:endParaRPr lang="en-US" sz="100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36BD56-76E0-4398-B18C-54C3B2FDE958}"/>
              </a:ext>
            </a:extLst>
          </p:cNvPr>
          <p:cNvSpPr txBox="1"/>
          <p:nvPr/>
        </p:nvSpPr>
        <p:spPr>
          <a:xfrm>
            <a:off x="4075611" y="4354820"/>
            <a:ext cx="7249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821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76628"/>
            <a:ext cx="8229600" cy="85725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sz="49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Ready for a Visit to our Sight Words</a:t>
            </a:r>
            <a:br>
              <a:rPr lang="en-US" sz="49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853890" y="2568588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had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1375286" y="4381042"/>
            <a:ext cx="29912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always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082169" y="2657295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open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331DF0-6DDA-408C-8966-86945FDE3540}"/>
              </a:ext>
            </a:extLst>
          </p:cNvPr>
          <p:cNvSpPr txBox="1"/>
          <p:nvPr/>
        </p:nvSpPr>
        <p:spPr>
          <a:xfrm>
            <a:off x="5494741" y="4381043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kind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191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76628"/>
            <a:ext cx="8229600" cy="85725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Back Home for Mixed-up Sight Word Practice</a:t>
            </a:r>
            <a:br>
              <a:rPr lang="en-US" sz="49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853890" y="2568588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had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1375286" y="4381042"/>
            <a:ext cx="29912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always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082169" y="2657295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open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331DF0-6DDA-408C-8966-86945FDE3540}"/>
              </a:ext>
            </a:extLst>
          </p:cNvPr>
          <p:cNvSpPr txBox="1"/>
          <p:nvPr/>
        </p:nvSpPr>
        <p:spPr>
          <a:xfrm>
            <a:off x="5494741" y="4381043"/>
            <a:ext cx="27181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7200" dirty="0">
                <a:solidFill>
                  <a:prstClr val="black"/>
                </a:solidFill>
                <a:latin typeface="Comic Sans MS" panose="030F0702030302020204" pitchFamily="66" charset="0"/>
              </a:rPr>
              <a:t>kind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F8F8A3-9013-4E88-9FDE-77020651519B}"/>
              </a:ext>
            </a:extLst>
          </p:cNvPr>
          <p:cNvSpPr txBox="1"/>
          <p:nvPr/>
        </p:nvSpPr>
        <p:spPr>
          <a:xfrm>
            <a:off x="1702347" y="2568588"/>
            <a:ext cx="73674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wasyal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CE11AC-3C9D-481D-81B7-FD9045296349}"/>
              </a:ext>
            </a:extLst>
          </p:cNvPr>
          <p:cNvSpPr txBox="1"/>
          <p:nvPr/>
        </p:nvSpPr>
        <p:spPr>
          <a:xfrm>
            <a:off x="1702347" y="2476958"/>
            <a:ext cx="73674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always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CCE56D-779E-40D9-BB19-96AAF08DF44F}"/>
              </a:ext>
            </a:extLst>
          </p:cNvPr>
          <p:cNvSpPr txBox="1"/>
          <p:nvPr/>
        </p:nvSpPr>
        <p:spPr>
          <a:xfrm>
            <a:off x="2905581" y="2550003"/>
            <a:ext cx="39869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err="1">
                <a:latin typeface="Comic Sans MS" panose="030F0702030302020204" pitchFamily="66" charset="0"/>
              </a:rPr>
              <a:t>dha</a:t>
            </a:r>
            <a:endParaRPr lang="en-US" sz="150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82A2B-A508-414B-BC23-5E61A9E65332}"/>
              </a:ext>
            </a:extLst>
          </p:cNvPr>
          <p:cNvSpPr txBox="1"/>
          <p:nvPr/>
        </p:nvSpPr>
        <p:spPr>
          <a:xfrm>
            <a:off x="2760781" y="2385328"/>
            <a:ext cx="378230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had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0C16E9-CB86-42AC-9308-534991E2C615}"/>
              </a:ext>
            </a:extLst>
          </p:cNvPr>
          <p:cNvSpPr txBox="1"/>
          <p:nvPr/>
        </p:nvSpPr>
        <p:spPr>
          <a:xfrm>
            <a:off x="2457359" y="2394620"/>
            <a:ext cx="495361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pone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14AD72-F73D-4389-9DCD-319AA999210A}"/>
              </a:ext>
            </a:extLst>
          </p:cNvPr>
          <p:cNvSpPr txBox="1"/>
          <p:nvPr/>
        </p:nvSpPr>
        <p:spPr>
          <a:xfrm>
            <a:off x="2244659" y="2513480"/>
            <a:ext cx="46060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open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F9A88D-5610-40C5-8ABD-6CF0C5BC466C}"/>
              </a:ext>
            </a:extLst>
          </p:cNvPr>
          <p:cNvSpPr txBox="1"/>
          <p:nvPr/>
        </p:nvSpPr>
        <p:spPr>
          <a:xfrm>
            <a:off x="2587163" y="2521748"/>
            <a:ext cx="495361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dink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4E4A7C-A186-464B-9FD5-F39A3AD64CA2}"/>
              </a:ext>
            </a:extLst>
          </p:cNvPr>
          <p:cNvSpPr txBox="1"/>
          <p:nvPr/>
        </p:nvSpPr>
        <p:spPr>
          <a:xfrm>
            <a:off x="2398729" y="2361813"/>
            <a:ext cx="46060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kind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539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6" grpId="0"/>
      <p:bldP spid="6" grpId="1"/>
      <p:bldP spid="7" grpId="0"/>
      <p:bldP spid="7" grpId="1"/>
      <p:bldP spid="4" grpId="0"/>
      <p:bldP spid="4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3877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Fancy 5 Finger Retell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F66484-20A5-466D-9289-CCEF80858F3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847978" y="974411"/>
            <a:ext cx="2949711" cy="3285073"/>
          </a:xfrm>
          <a:prstGeom prst="rect">
            <a:avLst/>
          </a:prstGeom>
        </p:spPr>
      </p:pic>
      <p:pic>
        <p:nvPicPr>
          <p:cNvPr id="7" name="Graphic 6" descr="Rooster with solid fill">
            <a:extLst>
              <a:ext uri="{FF2B5EF4-FFF2-40B4-BE49-F238E27FC236}">
                <a16:creationId xmlns:a16="http://schemas.microsoft.com/office/drawing/2014/main" id="{FBE9F045-1156-40F2-9468-25B405691E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5381238" y="3992880"/>
            <a:ext cx="2610781" cy="261078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6543C22-C461-4CE5-8EE8-1B9372634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/>
          <a:stretch/>
        </p:blipFill>
        <p:spPr bwMode="auto">
          <a:xfrm>
            <a:off x="810836" y="1645850"/>
            <a:ext cx="3866206" cy="418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12411</TotalTime>
  <Words>1111</Words>
  <Application>Microsoft Office PowerPoint</Application>
  <PresentationFormat>On-screen Show (4:3)</PresentationFormat>
  <Paragraphs>102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1_Office Theme</vt:lpstr>
      <vt:lpstr>The Big Trip</vt:lpstr>
      <vt:lpstr>Adventures with Long o with Magic e</vt:lpstr>
      <vt:lpstr>Passport to Learning Long o with Magic e</vt:lpstr>
      <vt:lpstr>Traveling with Long o with Magic e</vt:lpstr>
      <vt:lpstr>Packed and Ready for Long o with Magic e</vt:lpstr>
      <vt:lpstr>Ready for a Visit to our Sight Words  </vt:lpstr>
      <vt:lpstr>Back Home for Mixed-up Sight Word Practice  </vt:lpstr>
      <vt:lpstr>Fancy 5 Finger Retell 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215</cp:revision>
  <dcterms:created xsi:type="dcterms:W3CDTF">2012-04-20T18:25:02Z</dcterms:created>
  <dcterms:modified xsi:type="dcterms:W3CDTF">2021-08-09T19:37:12Z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B766A01A-6BDB-462F-B8E6-E971CA8A1B1D</vt:lpwstr>
  </property>
  <property fmtid="{D5CDD505-2E9C-101B-9397-08002B2CF9AE}" pid="3" name="ArticulatePath">
    <vt:lpwstr>ELA 1_Module 4_AP</vt:lpwstr>
  </property>
</Properties>
</file>