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ppt/tags/tag9.xml" ContentType="application/vnd.openxmlformats-officedocument.presentationml.tags+xml"/>
  <Override PartName="/ppt/notesSlides/notesSlide8.xml" ContentType="application/vnd.openxmlformats-officedocument.presentationml.notesSlide+xml"/>
  <Override PartName="/ppt/tags/tag10.xml" ContentType="application/vnd.openxmlformats-officedocument.presentationml.tags+xml"/>
  <Override PartName="/ppt/notesSlides/notesSlide9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12"/>
  </p:notesMasterIdLst>
  <p:sldIdLst>
    <p:sldId id="344" r:id="rId3"/>
    <p:sldId id="363" r:id="rId4"/>
    <p:sldId id="354" r:id="rId5"/>
    <p:sldId id="355" r:id="rId6"/>
    <p:sldId id="356" r:id="rId7"/>
    <p:sldId id="349" r:id="rId8"/>
    <p:sldId id="364" r:id="rId9"/>
    <p:sldId id="351" r:id="rId10"/>
    <p:sldId id="352" r:id="rId11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im Kalos" initials="JK" lastIdx="6" clrIdx="0">
    <p:extLst>
      <p:ext uri="{19B8F6BF-5375-455C-9EA6-DF929625EA0E}">
        <p15:presenceInfo xmlns:p15="http://schemas.microsoft.com/office/powerpoint/2012/main" userId="88f479c315fdb209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627"/>
    <a:srgbClr val="283B80"/>
    <a:srgbClr val="E94909"/>
    <a:srgbClr val="3B7ABE"/>
    <a:srgbClr val="9D6D54"/>
    <a:srgbClr val="FF99CC"/>
    <a:srgbClr val="182C6F"/>
    <a:srgbClr val="D60093"/>
    <a:srgbClr val="FCFCFC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134D12A-EBBC-431F-AA10-FBCE94667DC0}" v="207" dt="2021-07-14T20:15:52.17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206" autoAdjust="0"/>
    <p:restoredTop sz="58813" autoAdjust="0"/>
  </p:normalViewPr>
  <p:slideViewPr>
    <p:cSldViewPr snapToGrid="0" snapToObjects="1">
      <p:cViewPr varScale="1">
        <p:scale>
          <a:sx n="67" d="100"/>
          <a:sy n="67" d="100"/>
        </p:scale>
        <p:origin x="3012" y="6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microsoft.com/office/2015/10/relationships/revisionInfo" Target="revisionInfo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A8D203-957B-4E0D-BFEF-AC11BFDF7A2F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13B794-5A4F-4F47-9EB8-2D6C2FE8DF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6669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Say, “Today we are going to cook up some fun with words. We will review /</a:t>
            </a:r>
            <a:r>
              <a:rPr lang="en-US" dirty="0" err="1"/>
              <a:t>oo</a:t>
            </a:r>
            <a:r>
              <a:rPr lang="en-US" dirty="0"/>
              <a:t>/ and /u/ sounds, sight words, and a 5 finger retell of the story “Good Cook’s”.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4047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“The vowels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oo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make two different sounds. They make the /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oo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/ sound and the /u/ sound. I am going to show you an example, then I’ll say the sound and the word, and then you repeat it. Ready?”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letter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oo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. Say, “This is the letter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oo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oo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says /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oo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/”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picture of a boot. Say “This is a boot. Boot has the /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oo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/ sound in it”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word boot. Say “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oo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says /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oo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/, boot. Now you repeat!” Students says,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oo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says /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oo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/, boot. Click to make objects disappear.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letter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oo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. Say, “This is the letter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oo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oo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says /u/”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picture of a book. Say “This is book. Book has the /u/ sound in it”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word book. Say “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oo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says /u/, book. Now you repeat!” Click to make objects disappear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13B794-5A4F-4F47-9EB8-2D6C2FE8DF1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46797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Show the slide full of different objects. </a:t>
            </a:r>
          </a:p>
          <a:p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“Look at these pictures. Can you name these pictures? (food, mop, boat, foot)</a:t>
            </a:r>
          </a:p>
          <a:p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I spy a picture with the /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oo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/ sound in the word. Can you tell me which picture has the /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oo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/ sound in the word?” </a:t>
            </a:r>
          </a:p>
          <a:p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That’s’ right! The word food has the /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oo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/ sound in it!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13B794-5A4F-4F47-9EB8-2D6C2FE8DF1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080800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Show the slide full of different objects. </a:t>
            </a:r>
          </a:p>
          <a:p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“Look at these pictures. Can you name these pictures? (dog, cow, foot, food)</a:t>
            </a:r>
          </a:p>
          <a:p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I spy a picture with the /u/ sound in the word. Can you tell me which picture has the /u/ sound in the word?” </a:t>
            </a:r>
          </a:p>
          <a:p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That’s’ right! The word foot has the /u/ sound in it!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13B794-5A4F-4F47-9EB8-2D6C2FE8DF1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615948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Show the slide full of different objects. </a:t>
            </a:r>
          </a:p>
          <a:p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“Look at these pictures. Can you name these pictures? (bowl, spoon, frog, book)</a:t>
            </a:r>
          </a:p>
          <a:p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I spy a picture with the /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oo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/ sound in the word. Can you tell me which picture has the /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oo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/ sound in the word?” </a:t>
            </a:r>
          </a:p>
          <a:p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That’s’ right! The word spoon has the /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oo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/ sound in it!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13B794-5A4F-4F47-9EB8-2D6C2FE8DF1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46797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sight words. Say, “I’ll say the sight word and you repeat it after me.”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“going” Student repeats going.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“once” Student repeats once.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“when” Student repeats when.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“cut” Student repeats cut.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7443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Tell the student, “You are going to practice your sight words using actions I am going to tell you the action I want you to do, show you the sight word, and then you say the word 3 times while doing the action. Are you ready?”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word going. Say, “Can you read this word 3 times while doing jumping jacks.”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word once. Say, “Can you read this word 3 times while spinning in a circle.”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Click to show the word when. Say, “Can you read this word 3 times while patting your head.”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Click to show the word cut. Say, “Can you read this word 3 times while blinking your eyes.” 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1363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pictures.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“This week you read the story </a:t>
            </a:r>
            <a:r>
              <a:rPr lang="en-US" sz="1800" b="0" u="sng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Good Cook’s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. Using the 5 finger retell strategy, can you tell me about the story.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“Hold up your thumb, tell me the characters.” (Goose and Rooster)</a:t>
            </a:r>
          </a:p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“Hold up your pointer, tell me the setting.” (Goose’s house)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“Hold up your tall finger, tell me the problem.”  (Goose wants to cook)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“Hold up your ring finger, tell me the events.” (They cook moon pie that is a foot log. They think it’s too big. Rooster cuts it.)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“Hold up your little finger, tell me the ending/solution.” (Rooster and Goose realize it’s good and not too big)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“Make a heart with your fingers, have you ever baked something before? What was it? (Answers will vary)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0962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5367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4619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2024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92458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95922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27919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95284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54188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25993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041461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031215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1254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51382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82091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454067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9621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0158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2635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3600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7458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0805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6281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0092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17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5/2012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7" name="Picture 6" descr="sign_pic.jpg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8957" y="6126163"/>
            <a:ext cx="469245" cy="59531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6364853" y="6413698"/>
            <a:ext cx="208949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HOST: MOLLY ENOCKSON </a:t>
            </a:r>
          </a:p>
        </p:txBody>
      </p:sp>
    </p:spTree>
    <p:extLst>
      <p:ext uri="{BB962C8B-B14F-4D97-AF65-F5344CB8AC3E}">
        <p14:creationId xmlns:p14="http://schemas.microsoft.com/office/powerpoint/2010/main" val="1540261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rgbClr val="182C6F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rgbClr val="3B7ABE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rgbClr val="3B7ABE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rgbClr val="3B7ABE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rgbClr val="3B7ABE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rgbClr val="3B7ABE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17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5/2012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7" name="Picture 6" descr="sign_pic.jpg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8957" y="6126165"/>
            <a:ext cx="469245" cy="59531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6364853" y="6413699"/>
            <a:ext cx="2089494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050" dirty="0">
                <a:solidFill>
                  <a:schemeClr val="bg1">
                    <a:lumMod val="65000"/>
                  </a:schemeClr>
                </a:solidFill>
              </a:rPr>
              <a:t>HOST: MOLLY ENOCKSON </a:t>
            </a:r>
          </a:p>
        </p:txBody>
      </p:sp>
    </p:spTree>
    <p:extLst>
      <p:ext uri="{BB962C8B-B14F-4D97-AF65-F5344CB8AC3E}">
        <p14:creationId xmlns:p14="http://schemas.microsoft.com/office/powerpoint/2010/main" val="3425154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342900" rtl="0" eaLnBrk="1" latinLnBrk="0" hangingPunct="1">
        <a:spcBef>
          <a:spcPct val="0"/>
        </a:spcBef>
        <a:buNone/>
        <a:defRPr sz="3300" kern="1200">
          <a:solidFill>
            <a:srgbClr val="182C6F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342900" rtl="0" eaLnBrk="1" latinLnBrk="0" hangingPunct="1">
        <a:spcBef>
          <a:spcPct val="20000"/>
        </a:spcBef>
        <a:buFont typeface="Arial"/>
        <a:buChar char="•"/>
        <a:defRPr sz="2400" kern="1200">
          <a:solidFill>
            <a:srgbClr val="3B7ABE"/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ct val="20000"/>
        </a:spcBef>
        <a:buFont typeface="Arial"/>
        <a:buChar char="–"/>
        <a:defRPr sz="2100" kern="1200">
          <a:solidFill>
            <a:srgbClr val="3B7ABE"/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ct val="20000"/>
        </a:spcBef>
        <a:buFont typeface="Arial"/>
        <a:buChar char="•"/>
        <a:defRPr sz="1800" kern="1200">
          <a:solidFill>
            <a:srgbClr val="3B7ABE"/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ct val="20000"/>
        </a:spcBef>
        <a:buFont typeface="Arial"/>
        <a:buChar char="–"/>
        <a:defRPr sz="1500" kern="1200">
          <a:solidFill>
            <a:srgbClr val="3B7ABE"/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ct val="20000"/>
        </a:spcBef>
        <a:buFont typeface="Arial"/>
        <a:buChar char="»"/>
        <a:defRPr sz="1500" kern="1200">
          <a:solidFill>
            <a:srgbClr val="3B7ABE"/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image" Target="../media/image6.svg"/><Relationship Id="rId2" Type="http://schemas.openxmlformats.org/officeDocument/2006/relationships/slideLayout" Target="../slideLayouts/slideLayout17.xml"/><Relationship Id="rId1" Type="http://schemas.openxmlformats.org/officeDocument/2006/relationships/tags" Target="../tags/tag3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10.sv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6" Type="http://schemas.openxmlformats.org/officeDocument/2006/relationships/image" Target="../media/image9.png"/><Relationship Id="rId11" Type="http://schemas.openxmlformats.org/officeDocument/2006/relationships/image" Target="../media/image14.svg"/><Relationship Id="rId5" Type="http://schemas.openxmlformats.org/officeDocument/2006/relationships/image" Target="../media/image8.sv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sv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8.sv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6" Type="http://schemas.openxmlformats.org/officeDocument/2006/relationships/image" Target="../media/image7.png"/><Relationship Id="rId11" Type="http://schemas.openxmlformats.org/officeDocument/2006/relationships/image" Target="../media/image18.svg"/><Relationship Id="rId5" Type="http://schemas.openxmlformats.org/officeDocument/2006/relationships/image" Target="../media/image14.svg"/><Relationship Id="rId10" Type="http://schemas.openxmlformats.org/officeDocument/2006/relationships/image" Target="../media/image17.png"/><Relationship Id="rId4" Type="http://schemas.openxmlformats.org/officeDocument/2006/relationships/image" Target="../media/image13.png"/><Relationship Id="rId9" Type="http://schemas.openxmlformats.org/officeDocument/2006/relationships/image" Target="../media/image16.sv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22.sv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6" Type="http://schemas.openxmlformats.org/officeDocument/2006/relationships/image" Target="../media/image21.png"/><Relationship Id="rId11" Type="http://schemas.openxmlformats.org/officeDocument/2006/relationships/image" Target="../media/image26.svg"/><Relationship Id="rId5" Type="http://schemas.openxmlformats.org/officeDocument/2006/relationships/image" Target="../media/image20.svg"/><Relationship Id="rId10" Type="http://schemas.openxmlformats.org/officeDocument/2006/relationships/image" Target="../media/image25.png"/><Relationship Id="rId4" Type="http://schemas.openxmlformats.org/officeDocument/2006/relationships/image" Target="../media/image19.png"/><Relationship Id="rId9" Type="http://schemas.openxmlformats.org/officeDocument/2006/relationships/image" Target="../media/image24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9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3D13B7-8E9E-42BB-8F4D-0CCE264550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0446" y="1219199"/>
            <a:ext cx="8543108" cy="1470025"/>
          </a:xfrm>
        </p:spPr>
        <p:txBody>
          <a:bodyPr>
            <a:normAutofit fontScale="90000"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60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Cooking Up Some Fun with Words</a:t>
            </a:r>
            <a:endParaRPr lang="en-US" sz="6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E881EE-D65D-48D7-8CA4-D12A907544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151189"/>
            <a:ext cx="6400800" cy="1752600"/>
          </a:xfrm>
        </p:spPr>
        <p:txBody>
          <a:bodyPr>
            <a:norm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40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Recipe for </a:t>
            </a:r>
            <a:r>
              <a:rPr lang="en-US" sz="4000" b="1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oo</a:t>
            </a:r>
            <a:r>
              <a:rPr lang="en-US" sz="40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and u Sounds</a:t>
            </a:r>
            <a:endParaRPr lang="en-US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4000" dirty="0">
              <a:latin typeface="Comic Sans MS" panose="030F09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28551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036EE-1E90-4BF1-B5BF-4699F17A5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5900" y="1054448"/>
            <a:ext cx="6172200" cy="857250"/>
          </a:xfrm>
        </p:spPr>
        <p:txBody>
          <a:bodyPr>
            <a:no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40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What’s Cooking? Sounds /</a:t>
            </a:r>
            <a:r>
              <a:rPr lang="en-US" sz="4000" b="1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oo</a:t>
            </a:r>
            <a:r>
              <a:rPr lang="en-US" sz="40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/ and /u/ Review</a:t>
            </a:r>
            <a:endParaRPr lang="en-US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C164623-65D4-49BF-81F0-99AF7BE889E2}"/>
              </a:ext>
            </a:extLst>
          </p:cNvPr>
          <p:cNvSpPr txBox="1"/>
          <p:nvPr/>
        </p:nvSpPr>
        <p:spPr>
          <a:xfrm>
            <a:off x="1661747" y="2431409"/>
            <a:ext cx="2145323" cy="18235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85800"/>
            <a:r>
              <a:rPr lang="en-US" sz="11250" dirty="0" err="1">
                <a:solidFill>
                  <a:prstClr val="black"/>
                </a:solidFill>
                <a:latin typeface="Comic Sans MS" panose="030F0702030302020204" pitchFamily="66" charset="0"/>
              </a:rPr>
              <a:t>oo</a:t>
            </a:r>
            <a:endParaRPr lang="en-US" sz="11250" dirty="0">
              <a:solidFill>
                <a:prstClr val="black"/>
              </a:solidFill>
              <a:latin typeface="Comic Sans MS" panose="030F0702030302020204" pitchFamily="66" charset="0"/>
            </a:endParaRPr>
          </a:p>
        </p:txBody>
      </p:sp>
      <p:pic>
        <p:nvPicPr>
          <p:cNvPr id="9" name="Graphic 8" descr="Boot with solid fill">
            <a:extLst>
              <a:ext uri="{FF2B5EF4-FFF2-40B4-BE49-F238E27FC236}">
                <a16:creationId xmlns:a16="http://schemas.microsoft.com/office/drawing/2014/main" id="{BDF85472-0FE8-4B3B-92A8-60F1BE99475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4594860" y="1906639"/>
            <a:ext cx="2839916" cy="283991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B2E8A98-3F19-4936-B594-3CE04AC94B2A}"/>
              </a:ext>
            </a:extLst>
          </p:cNvPr>
          <p:cNvSpPr txBox="1"/>
          <p:nvPr/>
        </p:nvSpPr>
        <p:spPr>
          <a:xfrm>
            <a:off x="457200" y="4423903"/>
            <a:ext cx="786384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dirty="0">
                <a:latin typeface="Comic Sans MS" panose="030F0702030302020204" pitchFamily="66" charset="0"/>
              </a:rPr>
              <a:t>boot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B54F630-DD7B-401F-B492-2774C5D82960}"/>
              </a:ext>
            </a:extLst>
          </p:cNvPr>
          <p:cNvSpPr txBox="1"/>
          <p:nvPr/>
        </p:nvSpPr>
        <p:spPr>
          <a:xfrm>
            <a:off x="1661746" y="2982229"/>
            <a:ext cx="2145323" cy="18235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85800"/>
            <a:r>
              <a:rPr lang="en-US" sz="11250" dirty="0" err="1">
                <a:solidFill>
                  <a:prstClr val="black"/>
                </a:solidFill>
                <a:latin typeface="Comic Sans MS" panose="030F0702030302020204" pitchFamily="66" charset="0"/>
              </a:rPr>
              <a:t>oo</a:t>
            </a:r>
            <a:endParaRPr lang="en-US" sz="11250" dirty="0">
              <a:solidFill>
                <a:prstClr val="black"/>
              </a:solidFill>
              <a:latin typeface="Comic Sans MS" panose="030F0702030302020204" pitchFamily="66" charset="0"/>
            </a:endParaRPr>
          </a:p>
        </p:txBody>
      </p:sp>
      <p:pic>
        <p:nvPicPr>
          <p:cNvPr id="11" name="Graphic 10" descr="Storytelling with solid fill">
            <a:extLst>
              <a:ext uri="{FF2B5EF4-FFF2-40B4-BE49-F238E27FC236}">
                <a16:creationId xmlns:a16="http://schemas.microsoft.com/office/drawing/2014/main" id="{F093FC1D-CA6B-44DB-937C-F44B5B1C2FA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/>
        </p:blipFill>
        <p:spPr>
          <a:xfrm>
            <a:off x="4325816" y="2350415"/>
            <a:ext cx="2839916" cy="2839916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33677E98-6FA4-404E-88C1-12FF85E3C68D}"/>
              </a:ext>
            </a:extLst>
          </p:cNvPr>
          <p:cNvSpPr txBox="1"/>
          <p:nvPr/>
        </p:nvSpPr>
        <p:spPr>
          <a:xfrm>
            <a:off x="393896" y="5114678"/>
            <a:ext cx="786384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dirty="0">
                <a:latin typeface="Comic Sans MS" panose="030F0702030302020204" pitchFamily="66" charset="0"/>
              </a:rPr>
              <a:t>book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44039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3" grpId="0"/>
      <p:bldP spid="3" grpId="1"/>
      <p:bldP spid="8" grpId="0"/>
      <p:bldP spid="8" grpId="1"/>
      <p:bldP spid="13" grpId="0"/>
      <p:bldP spid="13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036EE-1E90-4BF1-B5BF-4699F17A5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56714"/>
            <a:ext cx="8229600" cy="1143000"/>
          </a:xfrm>
        </p:spPr>
        <p:txBody>
          <a:bodyPr>
            <a:norm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44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Let’s Get Cooking with </a:t>
            </a:r>
            <a:r>
              <a:rPr lang="en-US" sz="4400" b="1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oo</a:t>
            </a:r>
            <a:endParaRPr lang="en-US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Graphic 4" descr="Grocery bag with solid fill">
            <a:extLst>
              <a:ext uri="{FF2B5EF4-FFF2-40B4-BE49-F238E27FC236}">
                <a16:creationId xmlns:a16="http://schemas.microsoft.com/office/drawing/2014/main" id="{1504E600-BF2F-4E35-83A7-605B2C13F70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1923513" y="1766751"/>
            <a:ext cx="1992086" cy="1992086"/>
          </a:xfrm>
          <a:prstGeom prst="rect">
            <a:avLst/>
          </a:prstGeom>
        </p:spPr>
      </p:pic>
      <p:pic>
        <p:nvPicPr>
          <p:cNvPr id="8" name="Graphic 7" descr="Mop and bucket with solid fill">
            <a:extLst>
              <a:ext uri="{FF2B5EF4-FFF2-40B4-BE49-F238E27FC236}">
                <a16:creationId xmlns:a16="http://schemas.microsoft.com/office/drawing/2014/main" id="{8B55F85D-FD38-4DF0-B20C-AF243A47F84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/>
        </p:blipFill>
        <p:spPr>
          <a:xfrm>
            <a:off x="4722220" y="1766752"/>
            <a:ext cx="1992085" cy="1992085"/>
          </a:xfrm>
          <a:prstGeom prst="rect">
            <a:avLst/>
          </a:prstGeom>
        </p:spPr>
      </p:pic>
      <p:pic>
        <p:nvPicPr>
          <p:cNvPr id="11" name="Graphic 10" descr="Canoe with solid fill">
            <a:extLst>
              <a:ext uri="{FF2B5EF4-FFF2-40B4-BE49-F238E27FC236}">
                <a16:creationId xmlns:a16="http://schemas.microsoft.com/office/drawing/2014/main" id="{DE1F7ACA-7E74-4826-B4A7-2743854C8E9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1766757" y="4025876"/>
            <a:ext cx="1992085" cy="1992085"/>
          </a:xfrm>
          <a:prstGeom prst="rect">
            <a:avLst/>
          </a:prstGeom>
        </p:spPr>
      </p:pic>
      <p:pic>
        <p:nvPicPr>
          <p:cNvPr id="13" name="Graphic 12" descr="Foot outline">
            <a:extLst>
              <a:ext uri="{FF2B5EF4-FFF2-40B4-BE49-F238E27FC236}">
                <a16:creationId xmlns:a16="http://schemas.microsoft.com/office/drawing/2014/main" id="{EFD6CDDC-E3A4-4928-A390-AD4C065F93DF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rcRect/>
          <a:stretch/>
        </p:blipFill>
        <p:spPr>
          <a:xfrm>
            <a:off x="4722220" y="3842995"/>
            <a:ext cx="2174969" cy="217496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449235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036EE-1E90-4BF1-B5BF-4699F17A5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56714"/>
            <a:ext cx="8229600" cy="1143000"/>
          </a:xfrm>
        </p:spPr>
        <p:txBody>
          <a:bodyPr>
            <a:norm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44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Cooking Up the </a:t>
            </a:r>
            <a:r>
              <a:rPr lang="en-US" sz="4400" b="1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oo</a:t>
            </a:r>
            <a:r>
              <a:rPr lang="en-US" sz="44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Sound</a:t>
            </a:r>
            <a:endParaRPr lang="en-US" dirty="0">
              <a:latin typeface="Comic Sans MS" panose="030F0702030302020204" pitchFamily="66" charset="0"/>
            </a:endParaRPr>
          </a:p>
        </p:txBody>
      </p:sp>
      <p:pic>
        <p:nvPicPr>
          <p:cNvPr id="13" name="Graphic 12" descr="picture of a foot">
            <a:extLst>
              <a:ext uri="{FF2B5EF4-FFF2-40B4-BE49-F238E27FC236}">
                <a16:creationId xmlns:a16="http://schemas.microsoft.com/office/drawing/2014/main" id="{07E8EABE-93A6-4EB1-989B-820F3F47EF0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1835332" y="3752310"/>
            <a:ext cx="2367639" cy="2367639"/>
          </a:xfrm>
          <a:prstGeom prst="rect">
            <a:avLst/>
          </a:prstGeom>
        </p:spPr>
      </p:pic>
      <p:pic>
        <p:nvPicPr>
          <p:cNvPr id="15" name="Graphic 14" descr="picture of food">
            <a:extLst>
              <a:ext uri="{FF2B5EF4-FFF2-40B4-BE49-F238E27FC236}">
                <a16:creationId xmlns:a16="http://schemas.microsoft.com/office/drawing/2014/main" id="{0E634304-E6EE-4858-93EA-F575ECE0AFC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/>
        </p:blipFill>
        <p:spPr>
          <a:xfrm>
            <a:off x="5440676" y="4023359"/>
            <a:ext cx="1907180" cy="1907180"/>
          </a:xfrm>
          <a:prstGeom prst="rect">
            <a:avLst/>
          </a:prstGeom>
        </p:spPr>
      </p:pic>
      <p:pic>
        <p:nvPicPr>
          <p:cNvPr id="17" name="Graphic 16" descr="Cow with solid fill">
            <a:extLst>
              <a:ext uri="{FF2B5EF4-FFF2-40B4-BE49-F238E27FC236}">
                <a16:creationId xmlns:a16="http://schemas.microsoft.com/office/drawing/2014/main" id="{0AE28072-6959-46B3-9E97-FD295D9A34E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5061856" y="1547949"/>
            <a:ext cx="2286000" cy="2286000"/>
          </a:xfrm>
          <a:prstGeom prst="rect">
            <a:avLst/>
          </a:prstGeom>
        </p:spPr>
      </p:pic>
      <p:pic>
        <p:nvPicPr>
          <p:cNvPr id="4" name="Graphic 3" descr="Dog with solid fill">
            <a:extLst>
              <a:ext uri="{FF2B5EF4-FFF2-40B4-BE49-F238E27FC236}">
                <a16:creationId xmlns:a16="http://schemas.microsoft.com/office/drawing/2014/main" id="{E35ACE8F-3294-48E5-A436-0DD3B0CCE15C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rcRect/>
          <a:stretch/>
        </p:blipFill>
        <p:spPr>
          <a:xfrm>
            <a:off x="1835332" y="1785087"/>
            <a:ext cx="1907180" cy="190718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799891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036EE-1E90-4BF1-B5BF-4699F17A5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56714"/>
            <a:ext cx="8229600" cy="1143000"/>
          </a:xfrm>
        </p:spPr>
        <p:txBody>
          <a:bodyPr>
            <a:norm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44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Scoop up the </a:t>
            </a:r>
            <a:r>
              <a:rPr lang="en-US" sz="4400" b="1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oo</a:t>
            </a:r>
            <a:r>
              <a:rPr lang="en-US" sz="44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Sound</a:t>
            </a:r>
            <a:endParaRPr lang="en-US" dirty="0">
              <a:latin typeface="Comic Sans MS" panose="030F0702030302020204" pitchFamily="66" charset="0"/>
            </a:endParaRPr>
          </a:p>
        </p:txBody>
      </p:sp>
      <p:pic>
        <p:nvPicPr>
          <p:cNvPr id="6" name="Picture 5" descr="Bowl with solid fill">
            <a:extLst>
              <a:ext uri="{FF2B5EF4-FFF2-40B4-BE49-F238E27FC236}">
                <a16:creationId xmlns:a16="http://schemas.microsoft.com/office/drawing/2014/main" id="{9A516B0C-EB51-4E37-999C-D0AECE21881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1482634" y="1499714"/>
            <a:ext cx="2629988" cy="2629988"/>
          </a:xfrm>
          <a:prstGeom prst="rect">
            <a:avLst/>
          </a:prstGeom>
        </p:spPr>
      </p:pic>
      <p:pic>
        <p:nvPicPr>
          <p:cNvPr id="10" name="Picture 9" descr="Closed book with solid fill">
            <a:extLst>
              <a:ext uri="{FF2B5EF4-FFF2-40B4-BE49-F238E27FC236}">
                <a16:creationId xmlns:a16="http://schemas.microsoft.com/office/drawing/2014/main" id="{8E1C7BBC-E420-4C43-A865-E1F12525C86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/>
        </p:blipFill>
        <p:spPr>
          <a:xfrm>
            <a:off x="4900829" y="3729701"/>
            <a:ext cx="2639864" cy="2639864"/>
          </a:xfrm>
          <a:prstGeom prst="rect">
            <a:avLst/>
          </a:prstGeom>
        </p:spPr>
      </p:pic>
      <p:pic>
        <p:nvPicPr>
          <p:cNvPr id="12" name="Graphic 11" descr="Spoon with solid fill">
            <a:extLst>
              <a:ext uri="{FF2B5EF4-FFF2-40B4-BE49-F238E27FC236}">
                <a16:creationId xmlns:a16="http://schemas.microsoft.com/office/drawing/2014/main" id="{500B41BB-ADF8-4D2C-A20A-59AF5BF31FAA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4750527" y="1211449"/>
            <a:ext cx="2770413" cy="2770413"/>
          </a:xfrm>
          <a:prstGeom prst="rect">
            <a:avLst/>
          </a:prstGeom>
        </p:spPr>
      </p:pic>
      <p:pic>
        <p:nvPicPr>
          <p:cNvPr id="14" name="Graphic 13" descr="Frog with solid fill">
            <a:extLst>
              <a:ext uri="{FF2B5EF4-FFF2-40B4-BE49-F238E27FC236}">
                <a16:creationId xmlns:a16="http://schemas.microsoft.com/office/drawing/2014/main" id="{F7BD2812-EC48-4442-8CD4-342FE7400D30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821928" y="3948322"/>
            <a:ext cx="2290694" cy="229069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109747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7422A-FCCC-40F1-BD07-5E6CFA1F5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44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Cool Sight Word Review </a:t>
            </a:r>
            <a:endParaRPr lang="en-US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04ABEE5-A0C4-4787-B264-7C171C26C722}"/>
              </a:ext>
            </a:extLst>
          </p:cNvPr>
          <p:cNvSpPr txBox="1"/>
          <p:nvPr/>
        </p:nvSpPr>
        <p:spPr>
          <a:xfrm>
            <a:off x="947854" y="1798688"/>
            <a:ext cx="36241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latin typeface="Comic Sans MS" panose="030F0702030302020204" pitchFamily="66" charset="0"/>
              </a:rPr>
              <a:t>going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DA12F86-56F3-4846-994C-5117A2B77573}"/>
              </a:ext>
            </a:extLst>
          </p:cNvPr>
          <p:cNvSpPr txBox="1"/>
          <p:nvPr/>
        </p:nvSpPr>
        <p:spPr>
          <a:xfrm>
            <a:off x="947854" y="3798856"/>
            <a:ext cx="36241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latin typeface="Comic Sans MS" panose="030F0702030302020204" pitchFamily="66" charset="0"/>
              </a:rPr>
              <a:t>when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8CF860A-BB47-44A1-9902-8BB70E73F886}"/>
              </a:ext>
            </a:extLst>
          </p:cNvPr>
          <p:cNvSpPr txBox="1"/>
          <p:nvPr/>
        </p:nvSpPr>
        <p:spPr>
          <a:xfrm>
            <a:off x="5252225" y="1804141"/>
            <a:ext cx="36241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latin typeface="Comic Sans MS" panose="030F0702030302020204" pitchFamily="66" charset="0"/>
              </a:rPr>
              <a:t>once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0CF09A5-0A72-4814-89ED-091D92CF0051}"/>
              </a:ext>
            </a:extLst>
          </p:cNvPr>
          <p:cNvSpPr txBox="1"/>
          <p:nvPr/>
        </p:nvSpPr>
        <p:spPr>
          <a:xfrm>
            <a:off x="5062654" y="3798856"/>
            <a:ext cx="36241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latin typeface="Comic Sans MS" panose="030F0702030302020204" pitchFamily="66" charset="0"/>
              </a:rPr>
              <a:t>cut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89271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7422A-FCCC-40F1-BD07-5E6CFA1F5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44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Looking for Sight Word Practice</a:t>
            </a:r>
            <a:endParaRPr lang="en-US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04ABEE5-A0C4-4787-B264-7C171C26C722}"/>
              </a:ext>
            </a:extLst>
          </p:cNvPr>
          <p:cNvSpPr txBox="1"/>
          <p:nvPr/>
        </p:nvSpPr>
        <p:spPr>
          <a:xfrm>
            <a:off x="947854" y="1798688"/>
            <a:ext cx="36241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latin typeface="Comic Sans MS" panose="030F0702030302020204" pitchFamily="66" charset="0"/>
              </a:rPr>
              <a:t>going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DA12F86-56F3-4846-994C-5117A2B77573}"/>
              </a:ext>
            </a:extLst>
          </p:cNvPr>
          <p:cNvSpPr txBox="1"/>
          <p:nvPr/>
        </p:nvSpPr>
        <p:spPr>
          <a:xfrm>
            <a:off x="947854" y="3798856"/>
            <a:ext cx="36241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latin typeface="Comic Sans MS" panose="030F0702030302020204" pitchFamily="66" charset="0"/>
              </a:rPr>
              <a:t>when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8CF860A-BB47-44A1-9902-8BB70E73F886}"/>
              </a:ext>
            </a:extLst>
          </p:cNvPr>
          <p:cNvSpPr txBox="1"/>
          <p:nvPr/>
        </p:nvSpPr>
        <p:spPr>
          <a:xfrm>
            <a:off x="5252225" y="1804141"/>
            <a:ext cx="36241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latin typeface="Comic Sans MS" panose="030F0702030302020204" pitchFamily="66" charset="0"/>
              </a:rPr>
              <a:t>once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0CF09A5-0A72-4814-89ED-091D92CF0051}"/>
              </a:ext>
            </a:extLst>
          </p:cNvPr>
          <p:cNvSpPr txBox="1"/>
          <p:nvPr/>
        </p:nvSpPr>
        <p:spPr>
          <a:xfrm>
            <a:off x="5062654" y="3798856"/>
            <a:ext cx="36241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latin typeface="Comic Sans MS" panose="030F0702030302020204" pitchFamily="66" charset="0"/>
              </a:rPr>
              <a:t>cut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61880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7422A-FCCC-40F1-BD07-5E6CFA1F5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5 Finger Retell</a:t>
            </a:r>
            <a:br>
              <a:rPr lang="en-US" dirty="0">
                <a:latin typeface="Comic Sans MS" panose="030F0702030302020204" pitchFamily="66" charset="0"/>
              </a:rPr>
            </a:br>
            <a:endParaRPr lang="en-US" dirty="0">
              <a:latin typeface="Comic Sans MS" panose="030F0702030302020204" pitchFamily="66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8073CEAA-8F85-4616-9BF6-F979396C9AC7}"/>
              </a:ext>
            </a:extLst>
          </p:cNvPr>
          <p:cNvGrpSpPr/>
          <p:nvPr/>
        </p:nvGrpSpPr>
        <p:grpSpPr>
          <a:xfrm>
            <a:off x="810836" y="1491872"/>
            <a:ext cx="7892301" cy="5321087"/>
            <a:chOff x="810836" y="1491872"/>
            <a:chExt cx="7892301" cy="5321087"/>
          </a:xfrm>
        </p:grpSpPr>
        <p:pic>
          <p:nvPicPr>
            <p:cNvPr id="7" name="Graphic 6">
              <a:extLst>
                <a:ext uri="{FF2B5EF4-FFF2-40B4-BE49-F238E27FC236}">
                  <a16:creationId xmlns:a16="http://schemas.microsoft.com/office/drawing/2014/main" id="{FBE9F045-1156-40F2-9468-25B405691EC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5140173" y="1491872"/>
              <a:ext cx="1812959" cy="2408213"/>
            </a:xfrm>
            <a:prstGeom prst="rect">
              <a:avLst/>
            </a:prstGeom>
          </p:spPr>
        </p:pic>
        <p:pic>
          <p:nvPicPr>
            <p:cNvPr id="1026" name="Picture 2">
              <a:extLst>
                <a:ext uri="{FF2B5EF4-FFF2-40B4-BE49-F238E27FC236}">
                  <a16:creationId xmlns:a16="http://schemas.microsoft.com/office/drawing/2014/main" id="{3091263B-AB16-4FF8-BBDB-67117873B55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/>
            <a:srcRect/>
            <a:stretch/>
          </p:blipFill>
          <p:spPr bwMode="auto">
            <a:xfrm>
              <a:off x="5951668" y="3836786"/>
              <a:ext cx="2751469" cy="297617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AE0A99A8-58BE-4AB8-8603-2FDF6F725DB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/>
            <a:srcRect/>
            <a:stretch/>
          </p:blipFill>
          <p:spPr bwMode="auto">
            <a:xfrm>
              <a:off x="810836" y="1645850"/>
              <a:ext cx="3866206" cy="41801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custDataLst>
      <p:tags r:id="rId1"/>
    </p:custDataLst>
    <p:extLst>
      <p:ext uri="{BB962C8B-B14F-4D97-AF65-F5344CB8AC3E}">
        <p14:creationId xmlns:p14="http://schemas.microsoft.com/office/powerpoint/2010/main" val="3061882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3D13B7-8E9E-42BB-8F4D-0CCE2645500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dirty="0">
                <a:latin typeface="Comic Sans MS" panose="030F0902030302020204" pitchFamily="66" charset="0"/>
              </a:rPr>
              <a:t>Q &amp; 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E881EE-D65D-48D7-8CA4-D12A907544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Comic Sans MS" panose="030F0902030302020204" pitchFamily="66" charset="0"/>
              </a:rPr>
              <a:t>Any Questions?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1778158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9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Accelerate Ed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111E5C"/>
      </a:accent1>
      <a:accent2>
        <a:srgbClr val="8AC7CE"/>
      </a:accent2>
      <a:accent3>
        <a:srgbClr val="4A2E16"/>
      </a:accent3>
      <a:accent4>
        <a:srgbClr val="39639D"/>
      </a:accent4>
      <a:accent5>
        <a:srgbClr val="C8BBAE"/>
      </a:accent5>
      <a:accent6>
        <a:srgbClr val="72BBBF"/>
      </a:accent6>
      <a:hlink>
        <a:srgbClr val="1BB752"/>
      </a:hlink>
      <a:folHlink>
        <a:srgbClr val="B5A99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Accelerate Ed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111E5C"/>
      </a:accent1>
      <a:accent2>
        <a:srgbClr val="8AC7CE"/>
      </a:accent2>
      <a:accent3>
        <a:srgbClr val="4A2E16"/>
      </a:accent3>
      <a:accent4>
        <a:srgbClr val="39639D"/>
      </a:accent4>
      <a:accent5>
        <a:srgbClr val="C8BBAE"/>
      </a:accent5>
      <a:accent6>
        <a:srgbClr val="72BBBF"/>
      </a:accent6>
      <a:hlink>
        <a:srgbClr val="1BB752"/>
      </a:hlink>
      <a:folHlink>
        <a:srgbClr val="B5A99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Couture.thmx</Template>
  <TotalTime>12551</TotalTime>
  <Words>935</Words>
  <Application>Microsoft Office PowerPoint</Application>
  <PresentationFormat>On-screen Show (4:3)</PresentationFormat>
  <Paragraphs>95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Comic Sans MS</vt:lpstr>
      <vt:lpstr>Office Theme</vt:lpstr>
      <vt:lpstr>1_Office Theme</vt:lpstr>
      <vt:lpstr>Cooking Up Some Fun with Words</vt:lpstr>
      <vt:lpstr>What’s Cooking? Sounds /oo/ and /u/ Review</vt:lpstr>
      <vt:lpstr>Let’s Get Cooking with oo</vt:lpstr>
      <vt:lpstr>Cooking Up the oo Sound</vt:lpstr>
      <vt:lpstr>Scoop up the oo Sound</vt:lpstr>
      <vt:lpstr>Cool Sight Word Review </vt:lpstr>
      <vt:lpstr>Looking for Sight Word Practice</vt:lpstr>
      <vt:lpstr>5 Finger Retell </vt:lpstr>
      <vt:lpstr>Q &amp; A</vt:lpstr>
    </vt:vector>
  </TitlesOfParts>
  <Company>Accelerate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Molly Johnson</dc:creator>
  <cp:lastModifiedBy>Shawn Mahoney</cp:lastModifiedBy>
  <cp:revision>214</cp:revision>
  <dcterms:created xsi:type="dcterms:W3CDTF">2012-04-20T18:25:02Z</dcterms:created>
  <dcterms:modified xsi:type="dcterms:W3CDTF">2021-08-09T15:35:15Z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B766A01A-6BDB-462F-B8E6-E971CA8A1B1D</vt:lpwstr>
  </property>
  <property fmtid="{D5CDD505-2E9C-101B-9397-08002B2CF9AE}" pid="3" name="ArticulatePath">
    <vt:lpwstr>ELA 1_Module 4_AP</vt:lpwstr>
  </property>
</Properties>
</file>