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344" r:id="rId2"/>
    <p:sldId id="356" r:id="rId3"/>
    <p:sldId id="358" r:id="rId4"/>
    <p:sldId id="362" r:id="rId5"/>
    <p:sldId id="363" r:id="rId6"/>
    <p:sldId id="349" r:id="rId7"/>
    <p:sldId id="361" r:id="rId8"/>
    <p:sldId id="364" r:id="rId9"/>
    <p:sldId id="365" r:id="rId10"/>
    <p:sldId id="352" r:id="rId11"/>
  </p:sldIdLst>
  <p:sldSz cx="12192000" cy="6858000"/>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Kalos" initials="JK" lastIdx="1" clrIdx="0">
    <p:extLst>
      <p:ext uri="{19B8F6BF-5375-455C-9EA6-DF929625EA0E}">
        <p15:presenceInfo xmlns:p15="http://schemas.microsoft.com/office/powerpoint/2012/main" userId="88f479c315fdb20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A57CD"/>
    <a:srgbClr val="62F44A"/>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80ABEB-D032-4AB9-BDCE-877F8EF5FDDB}" v="281" dt="2021-07-09T17:06:44.0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57699" autoAdjust="0"/>
  </p:normalViewPr>
  <p:slideViewPr>
    <p:cSldViewPr snapToGrid="0">
      <p:cViewPr varScale="1">
        <p:scale>
          <a:sx n="65" d="100"/>
          <a:sy n="65" d="100"/>
        </p:scale>
        <p:origin x="235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EB9EE5-3A70-4006-A480-5215F4611AA5}" type="datetimeFigureOut">
              <a:rPr lang="en-US" smtClean="0"/>
              <a:t>8/9/2021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4F3332-2E3F-4D60-9274-C17357D681A3}" type="slidenum">
              <a:rPr lang="en-US" smtClean="0"/>
              <a:t>‹#›</a:t>
            </a:fld>
            <a:endParaRPr lang="en-US"/>
          </a:p>
        </p:txBody>
      </p:sp>
    </p:spTree>
    <p:extLst>
      <p:ext uri="{BB962C8B-B14F-4D97-AF65-F5344CB8AC3E}">
        <p14:creationId xmlns:p14="http://schemas.microsoft.com/office/powerpoint/2010/main" val="3566866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latin typeface="Comic Sans MS" panose="030F0702030302020204" pitchFamily="66" charset="0"/>
              </a:rPr>
              <a:t>Say, “Today we are going to have sound hound and review the </a:t>
            </a:r>
            <a:r>
              <a:rPr lang="en-US" sz="1800" dirty="0" err="1">
                <a:latin typeface="Comic Sans MS" panose="030F0702030302020204" pitchFamily="66" charset="0"/>
              </a:rPr>
              <a:t>ou</a:t>
            </a:r>
            <a:r>
              <a:rPr lang="en-US" sz="1800" dirty="0">
                <a:latin typeface="Comic Sans MS" panose="030F0702030302020204" pitchFamily="66" charset="0"/>
              </a:rPr>
              <a:t> and ow sounds, our sight words, and a 5 finger retell of the story “The Howling Hound”.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3404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3600" b="0" dirty="0">
                <a:effectLst/>
                <a:latin typeface="Comic Sans MS" panose="030F0702030302020204" pitchFamily="66" charset="0"/>
                <a:ea typeface="Calibri" panose="020F0502020204030204" pitchFamily="34" charset="0"/>
                <a:cs typeface="Calibri" panose="020F0502020204030204" pitchFamily="34" charset="0"/>
              </a:rPr>
              <a:t>Say, “Listen closely as I say each word with the </a:t>
            </a:r>
            <a:r>
              <a:rPr lang="en-US" sz="36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3600" b="0" dirty="0">
                <a:effectLst/>
                <a:latin typeface="Comic Sans MS" panose="030F0702030302020204" pitchFamily="66" charset="0"/>
                <a:ea typeface="Calibri" panose="020F0502020204030204" pitchFamily="34" charset="0"/>
                <a:cs typeface="Calibri" panose="020F0502020204030204" pitchFamily="34" charset="0"/>
              </a:rPr>
              <a:t> or ow diagraph in it. After I say the word you repeat it” </a:t>
            </a:r>
          </a:p>
          <a:p>
            <a:pPr marL="0" marR="0">
              <a:lnSpc>
                <a:spcPct val="115000"/>
              </a:lnSpc>
              <a:spcBef>
                <a:spcPts val="0"/>
              </a:spcBef>
              <a:spcAft>
                <a:spcPts val="1000"/>
              </a:spcAft>
            </a:pPr>
            <a:endParaRPr lang="en-US" sz="36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3600" b="0" dirty="0">
                <a:effectLst/>
                <a:latin typeface="Comic Sans MS" panose="030F0702030302020204" pitchFamily="66" charset="0"/>
                <a:ea typeface="Calibri" panose="020F0502020204030204" pitchFamily="34" charset="0"/>
                <a:cs typeface="Calibri" panose="020F0502020204030204" pitchFamily="34" charset="0"/>
              </a:rPr>
              <a:t>Click to show </a:t>
            </a:r>
            <a:r>
              <a:rPr lang="en-US" sz="36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3600" b="0" dirty="0">
                <a:effectLst/>
                <a:latin typeface="Comic Sans MS" panose="030F0702030302020204" pitchFamily="66" charset="0"/>
                <a:ea typeface="Calibri" panose="020F0502020204030204" pitchFamily="34" charset="0"/>
                <a:cs typeface="Calibri" panose="020F0502020204030204" pitchFamily="34" charset="0"/>
              </a:rPr>
              <a:t> and picture of a cloud. Say, “</a:t>
            </a:r>
            <a:r>
              <a:rPr lang="en-US" sz="36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3600" b="0" dirty="0">
                <a:effectLst/>
                <a:latin typeface="Comic Sans MS" panose="030F0702030302020204" pitchFamily="66" charset="0"/>
                <a:ea typeface="Calibri" panose="020F0502020204030204" pitchFamily="34" charset="0"/>
                <a:cs typeface="Calibri" panose="020F0502020204030204" pitchFamily="34" charset="0"/>
              </a:rPr>
              <a:t>” sound as in cloud” student repeats </a:t>
            </a:r>
            <a:r>
              <a:rPr lang="en-US" sz="36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3600" b="0" dirty="0">
                <a:effectLst/>
                <a:latin typeface="Comic Sans MS" panose="030F0702030302020204" pitchFamily="66" charset="0"/>
                <a:ea typeface="Calibri" panose="020F0502020204030204" pitchFamily="34" charset="0"/>
                <a:cs typeface="Calibri" panose="020F0502020204030204" pitchFamily="34" charset="0"/>
              </a:rPr>
              <a:t> as in cloud. </a:t>
            </a:r>
          </a:p>
          <a:p>
            <a:pPr marL="0" marR="0">
              <a:lnSpc>
                <a:spcPct val="115000"/>
              </a:lnSpc>
              <a:spcBef>
                <a:spcPts val="0"/>
              </a:spcBef>
              <a:spcAft>
                <a:spcPts val="1000"/>
              </a:spcAft>
            </a:pPr>
            <a:endParaRPr lang="en-US" sz="36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3600" b="0" dirty="0">
                <a:effectLst/>
                <a:latin typeface="Comic Sans MS" panose="030F0702030302020204" pitchFamily="66" charset="0"/>
                <a:ea typeface="Calibri" panose="020F0502020204030204" pitchFamily="34" charset="0"/>
                <a:cs typeface="Calibri" panose="020F0502020204030204" pitchFamily="34" charset="0"/>
              </a:rPr>
              <a:t>Click to show ow and picture of a owl. Say, “ow” sound as in owl” student repeats ow as in owl.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4679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“We are going to practice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1800" b="0" dirty="0">
                <a:effectLst/>
                <a:latin typeface="Comic Sans MS" panose="030F0702030302020204" pitchFamily="66" charset="0"/>
                <a:ea typeface="Calibri" panose="020F0502020204030204" pitchFamily="34" charset="0"/>
                <a:cs typeface="Calibri" panose="020F0502020204030204" pitchFamily="34" charset="0"/>
              </a:rPr>
              <a:t> and ow. I will show you a picture and you need to tell me if it has the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1800" b="0" dirty="0">
                <a:effectLst/>
                <a:latin typeface="Comic Sans MS" panose="030F0702030302020204" pitchFamily="66" charset="0"/>
                <a:ea typeface="Calibri" panose="020F0502020204030204" pitchFamily="34" charset="0"/>
                <a:cs typeface="Calibri" panose="020F0502020204030204" pitchFamily="34" charset="0"/>
              </a:rPr>
              <a:t> or ow sound in it. Ready?”</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 picture of a flower and the word flower with missing letters. Say, “What sound does this picture have in it,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1800" b="0" dirty="0">
                <a:effectLst/>
                <a:latin typeface="Comic Sans MS" panose="030F0702030302020204" pitchFamily="66" charset="0"/>
                <a:ea typeface="Calibri" panose="020F0502020204030204" pitchFamily="34" charset="0"/>
                <a:cs typeface="Calibri" panose="020F0502020204030204" pitchFamily="34" charset="0"/>
              </a:rPr>
              <a:t> or ow?” Click to show the ow. Say “Yes, this is a flower and flower has the ow sound in it!” Let’s try again!</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6163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 picture of a mouse and the word mouse with missing letters. Say, “What sound does this picture have in it,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1800" b="0" dirty="0">
                <a:effectLst/>
                <a:latin typeface="Comic Sans MS" panose="030F0702030302020204" pitchFamily="66" charset="0"/>
                <a:ea typeface="Calibri" panose="020F0502020204030204" pitchFamily="34" charset="0"/>
                <a:cs typeface="Calibri" panose="020F0502020204030204" pitchFamily="34" charset="0"/>
              </a:rPr>
              <a:t> or ow?” Click to the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1800" b="0" dirty="0">
                <a:effectLst/>
                <a:latin typeface="Comic Sans MS" panose="030F0702030302020204" pitchFamily="66" charset="0"/>
                <a:ea typeface="Calibri" panose="020F0502020204030204" pitchFamily="34" charset="0"/>
                <a:cs typeface="Calibri" panose="020F0502020204030204" pitchFamily="34" charset="0"/>
              </a:rPr>
              <a:t>. Say “Yes, this is a mouse and mouse has the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1800" b="0" dirty="0">
                <a:effectLst/>
                <a:latin typeface="Comic Sans MS" panose="030F0702030302020204" pitchFamily="66" charset="0"/>
                <a:ea typeface="Calibri" panose="020F0502020204030204" pitchFamily="34" charset="0"/>
                <a:cs typeface="Calibri" panose="020F0502020204030204" pitchFamily="34" charset="0"/>
              </a:rPr>
              <a:t> sound in it!” Let’s try again!</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2257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a picture of a hound and the word hound with missing letters. Say, “What sound does this picture have in it,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1800" b="0" dirty="0">
                <a:effectLst/>
                <a:latin typeface="Comic Sans MS" panose="030F0702030302020204" pitchFamily="66" charset="0"/>
                <a:ea typeface="Calibri" panose="020F0502020204030204" pitchFamily="34" charset="0"/>
                <a:cs typeface="Calibri" panose="020F0502020204030204" pitchFamily="34" charset="0"/>
              </a:rPr>
              <a:t> or ow?” Click to the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1800" b="0" dirty="0">
                <a:effectLst/>
                <a:latin typeface="Comic Sans MS" panose="030F0702030302020204" pitchFamily="66" charset="0"/>
                <a:ea typeface="Calibri" panose="020F0502020204030204" pitchFamily="34" charset="0"/>
                <a:cs typeface="Calibri" panose="020F0502020204030204" pitchFamily="34" charset="0"/>
              </a:rPr>
              <a:t>. Say “Yes, this is a hound and hound has the </a:t>
            </a:r>
            <a:r>
              <a:rPr lang="en-US" sz="1800" b="0" dirty="0" err="1">
                <a:effectLst/>
                <a:latin typeface="Comic Sans MS" panose="030F0702030302020204" pitchFamily="66" charset="0"/>
                <a:ea typeface="Calibri" panose="020F0502020204030204" pitchFamily="34" charset="0"/>
                <a:cs typeface="Calibri" panose="020F0502020204030204" pitchFamily="34" charset="0"/>
              </a:rPr>
              <a:t>ou</a:t>
            </a:r>
            <a:r>
              <a:rPr lang="en-US" sz="1800" b="0" dirty="0">
                <a:effectLst/>
                <a:latin typeface="Comic Sans MS" panose="030F0702030302020204" pitchFamily="66" charset="0"/>
                <a:ea typeface="Calibri" panose="020F0502020204030204" pitchFamily="34" charset="0"/>
                <a:cs typeface="Calibri" panose="020F0502020204030204" pitchFamily="34" charset="0"/>
              </a:rPr>
              <a:t> sound in it!”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0552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give. Say, “What is this sight word? That’s right! The sight word is give.”</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old. Say, “What is this sight word? That’s right! The sight word is old.”</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were. Say, “What is this sight word? That’s right! The sight word is were.”</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sight word small. Say, “What is this sight word? That’s right! The sight word is small.”</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54744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2000" b="0" dirty="0">
                <a:effectLst/>
                <a:latin typeface="Comic Sans MS" panose="030F0702030302020204" pitchFamily="66" charset="0"/>
                <a:ea typeface="Calibri" panose="020F0502020204030204" pitchFamily="34" charset="0"/>
                <a:cs typeface="Calibri" panose="020F0502020204030204" pitchFamily="34" charset="0"/>
              </a:rPr>
              <a:t>Say, “Today we are going to go on a sight word search. I will show you a group of words and you have to tell me which color circles </a:t>
            </a:r>
            <a:r>
              <a:rPr lang="en-US" sz="2000" b="0" dirty="0">
                <a:effectLst/>
                <a:latin typeface="Calibri" panose="020F0502020204030204" pitchFamily="34" charset="0"/>
                <a:ea typeface="Calibri" panose="020F0502020204030204" pitchFamily="34" charset="0"/>
                <a:cs typeface="Times New Roman" panose="02020603050405020304" pitchFamily="18" charset="0"/>
              </a:rPr>
              <a:t> </a:t>
            </a:r>
            <a:r>
              <a:rPr lang="en-US" sz="2000" b="0" dirty="0">
                <a:effectLst/>
                <a:latin typeface="Comic Sans MS" panose="030F0702030302020204" pitchFamily="66" charset="0"/>
                <a:ea typeface="Calibri" panose="020F0502020204030204" pitchFamily="34" charset="0"/>
                <a:cs typeface="Calibri" panose="020F0502020204030204" pitchFamily="34" charset="0"/>
              </a:rPr>
              <a:t>have the two sight word I tell you in it.” Ready?  Click to bring up the sight words on screen. </a:t>
            </a:r>
          </a:p>
          <a:p>
            <a:pPr marL="0" marR="0">
              <a:lnSpc>
                <a:spcPct val="115000"/>
              </a:lnSpc>
              <a:spcBef>
                <a:spcPts val="0"/>
              </a:spcBef>
              <a:spcAft>
                <a:spcPts val="1000"/>
              </a:spcAft>
            </a:pP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1000"/>
              </a:spcAft>
            </a:pPr>
            <a:r>
              <a:rPr lang="en-US" sz="2000" b="0" dirty="0">
                <a:effectLst/>
                <a:latin typeface="Comic Sans MS" panose="030F0702030302020204" pitchFamily="66" charset="0"/>
                <a:ea typeface="Calibri" panose="020F0502020204030204" pitchFamily="34" charset="0"/>
                <a:cs typeface="Calibri" panose="020F0502020204030204" pitchFamily="34" charset="0"/>
              </a:rPr>
              <a:t>Say, “Tell me all the colored circles that have the word give and old in it.” If the student chooses the correct color, click that circle to reveal the star. If the student chooses the wrong colored circle. </a:t>
            </a:r>
            <a:r>
              <a:rPr lang="en-US" sz="2000" b="1" dirty="0">
                <a:effectLst/>
                <a:latin typeface="Comic Sans MS" panose="030F0702030302020204" pitchFamily="66" charset="0"/>
                <a:ea typeface="Calibri" panose="020F0502020204030204" pitchFamily="34" charset="0"/>
                <a:cs typeface="Calibri" panose="020F0502020204030204" pitchFamily="34" charset="0"/>
              </a:rPr>
              <a:t>(Note: Do not click the circles with the wrong sight word. The slide will disappear.) </a:t>
            </a:r>
            <a:r>
              <a:rPr lang="en-US" sz="2000" b="0" dirty="0">
                <a:effectLst/>
                <a:latin typeface="Comic Sans MS" panose="030F0702030302020204" pitchFamily="66" charset="0"/>
                <a:ea typeface="Calibri" panose="020F0502020204030204" pitchFamily="34" charset="0"/>
                <a:cs typeface="Calibri" panose="020F0502020204030204" pitchFamily="34" charset="0"/>
              </a:rPr>
              <a:t>Say, “That is not our sight word give or old. Let’s try again!” Continue until the student finds all the sight words give and old.</a:t>
            </a:r>
            <a:r>
              <a:rPr lang="en-US" sz="2000" b="0" dirty="0">
                <a:effectLst/>
              </a:rPr>
              <a:t> </a:t>
            </a:r>
            <a:r>
              <a:rPr lang="en-US" sz="2000" b="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120800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1000"/>
              </a:spcAft>
            </a:pPr>
            <a:r>
              <a:rPr lang="en-US" sz="2000" b="0" dirty="0">
                <a:effectLst/>
                <a:latin typeface="Comic Sans MS" panose="030F0702030302020204" pitchFamily="66" charset="0"/>
                <a:ea typeface="Calibri" panose="020F0502020204030204" pitchFamily="34" charset="0"/>
                <a:cs typeface="Calibri" panose="020F0502020204030204" pitchFamily="34" charset="0"/>
              </a:rPr>
              <a:t>Click and say, “Tell me all the colored circles that have the word were and small in it.” If the student chooses the correct color, click that circle to reveal the star. If the student chooses the wrong colored circle. </a:t>
            </a:r>
            <a:r>
              <a:rPr lang="en-US" sz="2000" b="1" dirty="0">
                <a:effectLst/>
                <a:latin typeface="Comic Sans MS" panose="030F0702030302020204" pitchFamily="66" charset="0"/>
                <a:ea typeface="Calibri" panose="020F0502020204030204" pitchFamily="34" charset="0"/>
                <a:cs typeface="Calibri" panose="020F0502020204030204" pitchFamily="34" charset="0"/>
              </a:rPr>
              <a:t>(Note: Do not click the circles with the wrong sight word. The slide will disappear.) </a:t>
            </a:r>
            <a:r>
              <a:rPr lang="en-US" sz="2000" b="0" dirty="0">
                <a:effectLst/>
                <a:latin typeface="Comic Sans MS" panose="030F0702030302020204" pitchFamily="66" charset="0"/>
                <a:ea typeface="Calibri" panose="020F0502020204030204" pitchFamily="34" charset="0"/>
                <a:cs typeface="Calibri" panose="020F0502020204030204" pitchFamily="34" charset="0"/>
              </a:rPr>
              <a:t>Say, “That is not our sight word give or old. Let’s try again!” Continue until the student finds all the sight words were and small.</a:t>
            </a:r>
            <a:r>
              <a:rPr lang="en-US" sz="2000" b="0" dirty="0">
                <a:effectLst/>
              </a:rPr>
              <a:t> </a:t>
            </a:r>
            <a:r>
              <a:rPr lang="en-US" sz="2000" b="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24564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“This week you read the story The Howling Hound. Today I am going to show you some pictures and you will need to tell me which story element it goes with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t>
            </a:r>
            <a:r>
              <a:rPr lang="en-US" sz="1800" b="0" dirty="0">
                <a:effectLst/>
                <a:latin typeface="Comic Sans MS" panose="030F0702030302020204" pitchFamily="66" charset="0"/>
                <a:ea typeface="Calibri" panose="020F0502020204030204" pitchFamily="34" charset="0"/>
                <a:cs typeface="Calibri" panose="020F0502020204030204" pitchFamily="34" charset="0"/>
              </a:rPr>
              <a:t>the characters, the setting, the problem, the events, or the solution.</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word characters. Say, “Which picture shows the Characters</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t>
            </a:r>
            <a:r>
              <a:rPr lang="en-US" sz="1800" b="0" dirty="0">
                <a:effectLst/>
                <a:latin typeface="Comic Sans MS" panose="030F0702030302020204" pitchFamily="66" charset="0"/>
                <a:ea typeface="Calibri" panose="020F0502020204030204" pitchFamily="34" charset="0"/>
                <a:cs typeface="Calibri" panose="020F0502020204030204" pitchFamily="34" charset="0"/>
              </a:rPr>
              <a:t> in the story? Correct! Hound, Mouse, and Owl are the characters in this story.” Click the characters picture for it to disappear.</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word setting. Say, “Which picture shows the setting in the story? Correct! The house is the setting in this story.” Click the setting picture for it to disappear.</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word problem. Say, “Which picture shows the problem in the story? Correct! The picture of the gift is the problem in this story. Mouse and Owl can’t figure out how to give Hound a gift.” Click the problem picture for it to disappear.</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word events. Say, “Which picture shows one of the events from the story? Correct! The bee is an event from the story. Hound got stung when he opened the box.” Click the event picture for it to disappear.</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Click to show the word solution. Say, “Which picture shows the solution of the story? Correct! They decided to just give Hound the flower is the solution of this story.”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US" b="0"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309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5782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12941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934161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032905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59326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16498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046226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607035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73075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82188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257786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1171943" y="6126164"/>
            <a:ext cx="625660" cy="595311"/>
          </a:xfrm>
          <a:prstGeom prst="rect">
            <a:avLst/>
          </a:prstGeom>
        </p:spPr>
      </p:pic>
      <p:sp>
        <p:nvSpPr>
          <p:cNvPr id="9" name="Rectangle 8"/>
          <p:cNvSpPr/>
          <p:nvPr userDrawn="1"/>
        </p:nvSpPr>
        <p:spPr>
          <a:xfrm>
            <a:off x="8486471" y="6413699"/>
            <a:ext cx="2785992"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2859705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6.sv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image" Target="../media/image8.sv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5.xml"/><Relationship Id="rId5" Type="http://schemas.openxmlformats.org/officeDocument/2006/relationships/image" Target="../media/image10.sv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6.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svg"/><Relationship Id="rId3" Type="http://schemas.openxmlformats.org/officeDocument/2006/relationships/notesSlide" Target="../notesSlides/notesSlide9.xml"/><Relationship Id="rId7" Type="http://schemas.openxmlformats.org/officeDocument/2006/relationships/image" Target="../media/image15.svg"/><Relationship Id="rId12" Type="http://schemas.openxmlformats.org/officeDocument/2006/relationships/image" Target="../media/image20.png"/><Relationship Id="rId2" Type="http://schemas.openxmlformats.org/officeDocument/2006/relationships/slideLayout" Target="../slideLayouts/slideLayout6.xml"/><Relationship Id="rId16" Type="http://schemas.openxmlformats.org/officeDocument/2006/relationships/image" Target="../media/image11.png"/><Relationship Id="rId1" Type="http://schemas.openxmlformats.org/officeDocument/2006/relationships/tags" Target="../tags/tag10.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5" Type="http://schemas.openxmlformats.org/officeDocument/2006/relationships/image" Target="../media/image2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 Id="rId1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2209800" y="1676400"/>
            <a:ext cx="7772400" cy="1470025"/>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Be a Sound Hound</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a:xfrm>
            <a:off x="2209800" y="3429000"/>
            <a:ext cx="7533806" cy="1752600"/>
          </a:xfrm>
        </p:spPr>
        <p:txBody>
          <a:bodyPr>
            <a:normAutofit/>
          </a:bodyPr>
          <a:lstStyle/>
          <a:p>
            <a:pPr marL="0" marR="0">
              <a:lnSpc>
                <a:spcPct val="115000"/>
              </a:lnSpc>
              <a:spcBef>
                <a:spcPts val="0"/>
              </a:spcBef>
              <a:spcAft>
                <a:spcPts val="1000"/>
              </a:spcAft>
            </a:pPr>
            <a:r>
              <a:rPr lang="en-US" sz="4000" b="1" dirty="0">
                <a:effectLst/>
                <a:latin typeface="Comic Sans MS" panose="030F0702030302020204" pitchFamily="66" charset="0"/>
                <a:ea typeface="Calibri" panose="020F0502020204030204" pitchFamily="34" charset="0"/>
                <a:cs typeface="Calibri" panose="020F0502020204030204" pitchFamily="34" charset="0"/>
              </a:rPr>
              <a:t>Out and About with </a:t>
            </a:r>
            <a:r>
              <a:rPr lang="en-US" sz="4000" b="1" dirty="0" err="1">
                <a:effectLst/>
                <a:latin typeface="Comic Sans MS" panose="030F0702030302020204" pitchFamily="66" charset="0"/>
                <a:ea typeface="Calibri" panose="020F0502020204030204" pitchFamily="34" charset="0"/>
                <a:cs typeface="Calibri" panose="020F0502020204030204" pitchFamily="34" charset="0"/>
              </a:rPr>
              <a:t>ou</a:t>
            </a:r>
            <a:r>
              <a:rPr lang="en-US" sz="4000" b="1" dirty="0">
                <a:effectLst/>
                <a:latin typeface="Comic Sans MS" panose="030F0702030302020204" pitchFamily="66" charset="0"/>
                <a:ea typeface="Calibri" panose="020F0502020204030204" pitchFamily="34" charset="0"/>
                <a:cs typeface="Calibri" panose="020F0502020204030204" pitchFamily="34" charset="0"/>
              </a:rPr>
              <a:t> and ow</a:t>
            </a:r>
            <a:endParaRPr lang="en-US" sz="4000" dirty="0">
              <a:latin typeface="Comic Sans MS" panose="030F0902030302020204" pitchFamily="66" charset="0"/>
            </a:endParaRPr>
          </a:p>
        </p:txBody>
      </p:sp>
    </p:spTree>
    <p:custDataLst>
      <p:tags r:id="rId1"/>
    </p:custDataLst>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custDataLst>
      <p:tags r:id="rId1"/>
    </p:custDataLst>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262930"/>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Howling about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ou</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ow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FC164623-65D4-49BF-81F0-99AF7BE889E2}"/>
              </a:ext>
            </a:extLst>
          </p:cNvPr>
          <p:cNvSpPr txBox="1"/>
          <p:nvPr/>
        </p:nvSpPr>
        <p:spPr>
          <a:xfrm>
            <a:off x="2277207" y="2061357"/>
            <a:ext cx="2860431" cy="3170099"/>
          </a:xfrm>
          <a:prstGeom prst="rect">
            <a:avLst/>
          </a:prstGeom>
          <a:noFill/>
        </p:spPr>
        <p:txBody>
          <a:bodyPr wrap="square" rtlCol="0">
            <a:spAutoFit/>
          </a:bodyPr>
          <a:lstStyle/>
          <a:p>
            <a:pPr algn="ctr"/>
            <a:r>
              <a:rPr lang="en-US" sz="20000" dirty="0" err="1">
                <a:latin typeface="Comic Sans MS" panose="030F0702030302020204" pitchFamily="66" charset="0"/>
              </a:rPr>
              <a:t>ou</a:t>
            </a:r>
            <a:endParaRPr lang="en-US" sz="20000" dirty="0">
              <a:latin typeface="Comic Sans MS" panose="030F0702030302020204" pitchFamily="66" charset="0"/>
            </a:endParaRPr>
          </a:p>
        </p:txBody>
      </p:sp>
      <p:pic>
        <p:nvPicPr>
          <p:cNvPr id="9" name="Graphic 8" descr="Cloud outline">
            <a:extLst>
              <a:ext uri="{FF2B5EF4-FFF2-40B4-BE49-F238E27FC236}">
                <a16:creationId xmlns:a16="http://schemas.microsoft.com/office/drawing/2014/main" id="{BDF85472-0FE8-4B3B-92A8-60F1BE99475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6424245" y="1781908"/>
            <a:ext cx="4066003" cy="4066003"/>
          </a:xfrm>
          <a:prstGeom prst="rect">
            <a:avLst/>
          </a:prstGeom>
        </p:spPr>
      </p:pic>
      <p:sp>
        <p:nvSpPr>
          <p:cNvPr id="10" name="TextBox 9">
            <a:extLst>
              <a:ext uri="{FF2B5EF4-FFF2-40B4-BE49-F238E27FC236}">
                <a16:creationId xmlns:a16="http://schemas.microsoft.com/office/drawing/2014/main" id="{DCA7EC3E-FDD3-4A41-BA5C-5920D6F0CED7}"/>
              </a:ext>
            </a:extLst>
          </p:cNvPr>
          <p:cNvSpPr txBox="1"/>
          <p:nvPr/>
        </p:nvSpPr>
        <p:spPr>
          <a:xfrm>
            <a:off x="2277207" y="2046295"/>
            <a:ext cx="3270739" cy="3170099"/>
          </a:xfrm>
          <a:prstGeom prst="rect">
            <a:avLst/>
          </a:prstGeom>
          <a:noFill/>
        </p:spPr>
        <p:txBody>
          <a:bodyPr wrap="square" rtlCol="0">
            <a:spAutoFit/>
          </a:bodyPr>
          <a:lstStyle/>
          <a:p>
            <a:pPr algn="ctr"/>
            <a:r>
              <a:rPr lang="en-US" sz="20000" dirty="0">
                <a:latin typeface="Comic Sans MS" panose="030F0702030302020204" pitchFamily="66" charset="0"/>
              </a:rPr>
              <a:t>ow</a:t>
            </a:r>
          </a:p>
        </p:txBody>
      </p:sp>
      <p:pic>
        <p:nvPicPr>
          <p:cNvPr id="12" name="Graphic 11" descr="Owl with solid fill">
            <a:extLst>
              <a:ext uri="{FF2B5EF4-FFF2-40B4-BE49-F238E27FC236}">
                <a16:creationId xmlns:a16="http://schemas.microsoft.com/office/drawing/2014/main" id="{55D1A452-2784-4442-BD7F-AC41F1B4B0F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6424245" y="1666781"/>
            <a:ext cx="3929129" cy="3929129"/>
          </a:xfrm>
          <a:prstGeom prst="rect">
            <a:avLst/>
          </a:prstGeom>
        </p:spPr>
      </p:pic>
    </p:spTree>
    <p:custDataLst>
      <p:tags r:id="rId1"/>
    </p:custDataLst>
    <p:extLst>
      <p:ext uri="{BB962C8B-B14F-4D97-AF65-F5344CB8AC3E}">
        <p14:creationId xmlns:p14="http://schemas.microsoft.com/office/powerpoint/2010/main" val="310974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4"/>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down)">
                                      <p:cBhvr>
                                        <p:cTn id="21" dur="500"/>
                                        <p:tgtEl>
                                          <p:spTgt spid="10"/>
                                        </p:tgtEl>
                                      </p:cBhvr>
                                    </p:animEffect>
                                  </p:childTnLst>
                                </p:cTn>
                              </p:par>
                              <p:par>
                                <p:cTn id="22" presetID="22" presetClass="entr" presetSubtype="4"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wipe(down)">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630282"/>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Let’s be Loud with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ou</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ow Practice</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4" name="Group 3" descr="Flower and word flower ">
            <a:extLst>
              <a:ext uri="{FF2B5EF4-FFF2-40B4-BE49-F238E27FC236}">
                <a16:creationId xmlns:a16="http://schemas.microsoft.com/office/drawing/2014/main" id="{F34E13C2-85BF-4F7A-B867-96A9842A61B4}"/>
              </a:ext>
            </a:extLst>
          </p:cNvPr>
          <p:cNvGrpSpPr/>
          <p:nvPr/>
        </p:nvGrpSpPr>
        <p:grpSpPr>
          <a:xfrm>
            <a:off x="1178169" y="2124975"/>
            <a:ext cx="9835662" cy="3598986"/>
            <a:chOff x="1981200" y="1773282"/>
            <a:chExt cx="9835662" cy="3598986"/>
          </a:xfrm>
        </p:grpSpPr>
        <p:pic>
          <p:nvPicPr>
            <p:cNvPr id="6" name="Graphic 5" descr="Flower with solid fill">
              <a:extLst>
                <a:ext uri="{FF2B5EF4-FFF2-40B4-BE49-F238E27FC236}">
                  <a16:creationId xmlns:a16="http://schemas.microsoft.com/office/drawing/2014/main" id="{CBA9ADF4-8DAE-401E-861D-2A953D8B08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1981200" y="1773282"/>
              <a:ext cx="3598986" cy="3598986"/>
            </a:xfrm>
            <a:prstGeom prst="rect">
              <a:avLst/>
            </a:prstGeom>
          </p:spPr>
        </p:pic>
        <p:sp>
          <p:nvSpPr>
            <p:cNvPr id="3" name="TextBox 2">
              <a:extLst>
                <a:ext uri="{FF2B5EF4-FFF2-40B4-BE49-F238E27FC236}">
                  <a16:creationId xmlns:a16="http://schemas.microsoft.com/office/drawing/2014/main" id="{839247AB-6F1D-4BCD-995A-277209826ADD}"/>
                </a:ext>
              </a:extLst>
            </p:cNvPr>
            <p:cNvSpPr txBox="1"/>
            <p:nvPr/>
          </p:nvSpPr>
          <p:spPr>
            <a:xfrm>
              <a:off x="5580186" y="2250831"/>
              <a:ext cx="6236676" cy="1631216"/>
            </a:xfrm>
            <a:prstGeom prst="rect">
              <a:avLst/>
            </a:prstGeom>
            <a:noFill/>
          </p:spPr>
          <p:txBody>
            <a:bodyPr wrap="square" rtlCol="0">
              <a:spAutoFit/>
            </a:bodyPr>
            <a:lstStyle/>
            <a:p>
              <a:r>
                <a:rPr lang="en-US" sz="10000" dirty="0" err="1">
                  <a:latin typeface="Comic Sans MS" panose="030F0702030302020204" pitchFamily="66" charset="0"/>
                </a:rPr>
                <a:t>fl</a:t>
              </a:r>
              <a:r>
                <a:rPr lang="en-US" sz="10000" dirty="0">
                  <a:latin typeface="Comic Sans MS" panose="030F0702030302020204" pitchFamily="66" charset="0"/>
                </a:rPr>
                <a:t> _ _ er</a:t>
              </a:r>
            </a:p>
          </p:txBody>
        </p:sp>
      </p:grpSp>
      <p:grpSp>
        <p:nvGrpSpPr>
          <p:cNvPr id="7" name="Group 6" descr="letters ow">
            <a:extLst>
              <a:ext uri="{FF2B5EF4-FFF2-40B4-BE49-F238E27FC236}">
                <a16:creationId xmlns:a16="http://schemas.microsoft.com/office/drawing/2014/main" id="{66D834DD-D682-4672-985E-D1A0102C6C40}"/>
              </a:ext>
            </a:extLst>
          </p:cNvPr>
          <p:cNvGrpSpPr/>
          <p:nvPr/>
        </p:nvGrpSpPr>
        <p:grpSpPr>
          <a:xfrm>
            <a:off x="6283569" y="2602524"/>
            <a:ext cx="1905002" cy="1631216"/>
            <a:chOff x="6283569" y="2602524"/>
            <a:chExt cx="1905002" cy="1631216"/>
          </a:xfrm>
        </p:grpSpPr>
        <p:sp>
          <p:nvSpPr>
            <p:cNvPr id="5" name="TextBox 4">
              <a:extLst>
                <a:ext uri="{FF2B5EF4-FFF2-40B4-BE49-F238E27FC236}">
                  <a16:creationId xmlns:a16="http://schemas.microsoft.com/office/drawing/2014/main" id="{AADDB943-BA99-4A38-BEDB-F2A15B8401C5}"/>
                </a:ext>
              </a:extLst>
            </p:cNvPr>
            <p:cNvSpPr txBox="1"/>
            <p:nvPr/>
          </p:nvSpPr>
          <p:spPr>
            <a:xfrm>
              <a:off x="6283569" y="2602524"/>
              <a:ext cx="820616" cy="1631216"/>
            </a:xfrm>
            <a:prstGeom prst="rect">
              <a:avLst/>
            </a:prstGeom>
            <a:noFill/>
          </p:spPr>
          <p:txBody>
            <a:bodyPr wrap="square" rtlCol="0">
              <a:spAutoFit/>
            </a:bodyPr>
            <a:lstStyle/>
            <a:p>
              <a:r>
                <a:rPr lang="en-US" sz="10000" dirty="0">
                  <a:solidFill>
                    <a:srgbClr val="62F44A"/>
                  </a:solidFill>
                  <a:latin typeface="Comic Sans MS" panose="030F0702030302020204" pitchFamily="66" charset="0"/>
                </a:rPr>
                <a:t>o</a:t>
              </a:r>
            </a:p>
          </p:txBody>
        </p:sp>
        <p:sp>
          <p:nvSpPr>
            <p:cNvPr id="12" name="TextBox 11">
              <a:extLst>
                <a:ext uri="{FF2B5EF4-FFF2-40B4-BE49-F238E27FC236}">
                  <a16:creationId xmlns:a16="http://schemas.microsoft.com/office/drawing/2014/main" id="{10AE8056-CA7D-4F09-8F82-5444477F1A2F}"/>
                </a:ext>
              </a:extLst>
            </p:cNvPr>
            <p:cNvSpPr txBox="1"/>
            <p:nvPr/>
          </p:nvSpPr>
          <p:spPr>
            <a:xfrm>
              <a:off x="7367955" y="2602524"/>
              <a:ext cx="820616" cy="1631216"/>
            </a:xfrm>
            <a:prstGeom prst="rect">
              <a:avLst/>
            </a:prstGeom>
            <a:noFill/>
          </p:spPr>
          <p:txBody>
            <a:bodyPr wrap="square" rtlCol="0">
              <a:spAutoFit/>
            </a:bodyPr>
            <a:lstStyle/>
            <a:p>
              <a:r>
                <a:rPr lang="en-US" sz="10000" dirty="0">
                  <a:solidFill>
                    <a:srgbClr val="62F44A"/>
                  </a:solidFill>
                  <a:latin typeface="Comic Sans MS" panose="030F0702030302020204" pitchFamily="66" charset="0"/>
                </a:rPr>
                <a:t>w</a:t>
              </a:r>
            </a:p>
          </p:txBody>
        </p:sp>
      </p:grpSp>
    </p:spTree>
    <p:custDataLst>
      <p:tags r:id="rId1"/>
    </p:custDataLst>
    <p:extLst>
      <p:ext uri="{BB962C8B-B14F-4D97-AF65-F5344CB8AC3E}">
        <p14:creationId xmlns:p14="http://schemas.microsoft.com/office/powerpoint/2010/main" val="873644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630282"/>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Let’s be Louder with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ou</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ow Practice</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4" name="Group 3" descr="mouse and word mouse">
            <a:extLst>
              <a:ext uri="{FF2B5EF4-FFF2-40B4-BE49-F238E27FC236}">
                <a16:creationId xmlns:a16="http://schemas.microsoft.com/office/drawing/2014/main" id="{F34E13C2-85BF-4F7A-B867-96A9842A61B4}"/>
              </a:ext>
            </a:extLst>
          </p:cNvPr>
          <p:cNvGrpSpPr/>
          <p:nvPr/>
        </p:nvGrpSpPr>
        <p:grpSpPr>
          <a:xfrm>
            <a:off x="1178169" y="2124975"/>
            <a:ext cx="9835662" cy="3598986"/>
            <a:chOff x="1981200" y="1773282"/>
            <a:chExt cx="9835662" cy="3598986"/>
          </a:xfrm>
        </p:grpSpPr>
        <p:pic>
          <p:nvPicPr>
            <p:cNvPr id="6" name="Graphic 5" descr="Rat with solid fill">
              <a:extLst>
                <a:ext uri="{FF2B5EF4-FFF2-40B4-BE49-F238E27FC236}">
                  <a16:creationId xmlns:a16="http://schemas.microsoft.com/office/drawing/2014/main" id="{CBA9ADF4-8DAE-401E-861D-2A953D8B08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1981200" y="1773282"/>
              <a:ext cx="3598986" cy="3598986"/>
            </a:xfrm>
            <a:prstGeom prst="rect">
              <a:avLst/>
            </a:prstGeom>
          </p:spPr>
        </p:pic>
        <p:sp>
          <p:nvSpPr>
            <p:cNvPr id="3" name="TextBox 2">
              <a:extLst>
                <a:ext uri="{FF2B5EF4-FFF2-40B4-BE49-F238E27FC236}">
                  <a16:creationId xmlns:a16="http://schemas.microsoft.com/office/drawing/2014/main" id="{839247AB-6F1D-4BCD-995A-277209826ADD}"/>
                </a:ext>
              </a:extLst>
            </p:cNvPr>
            <p:cNvSpPr txBox="1"/>
            <p:nvPr/>
          </p:nvSpPr>
          <p:spPr>
            <a:xfrm>
              <a:off x="5580186" y="2250831"/>
              <a:ext cx="6236676" cy="1631216"/>
            </a:xfrm>
            <a:prstGeom prst="rect">
              <a:avLst/>
            </a:prstGeom>
            <a:noFill/>
          </p:spPr>
          <p:txBody>
            <a:bodyPr wrap="square" rtlCol="0">
              <a:spAutoFit/>
            </a:bodyPr>
            <a:lstStyle/>
            <a:p>
              <a:r>
                <a:rPr lang="en-US" sz="10000" dirty="0">
                  <a:latin typeface="Comic Sans MS" panose="030F0702030302020204" pitchFamily="66" charset="0"/>
                </a:rPr>
                <a:t>m _ _ se</a:t>
              </a:r>
            </a:p>
          </p:txBody>
        </p:sp>
      </p:grpSp>
      <p:grpSp>
        <p:nvGrpSpPr>
          <p:cNvPr id="7" name="Group 6" descr="letters ou">
            <a:extLst>
              <a:ext uri="{FF2B5EF4-FFF2-40B4-BE49-F238E27FC236}">
                <a16:creationId xmlns:a16="http://schemas.microsoft.com/office/drawing/2014/main" id="{66D834DD-D682-4672-985E-D1A0102C6C40}"/>
              </a:ext>
            </a:extLst>
          </p:cNvPr>
          <p:cNvGrpSpPr/>
          <p:nvPr/>
        </p:nvGrpSpPr>
        <p:grpSpPr>
          <a:xfrm>
            <a:off x="6283569" y="2602524"/>
            <a:ext cx="1905002" cy="1631216"/>
            <a:chOff x="6283569" y="2602524"/>
            <a:chExt cx="1905002" cy="1631216"/>
          </a:xfrm>
        </p:grpSpPr>
        <p:sp>
          <p:nvSpPr>
            <p:cNvPr id="5" name="TextBox 4">
              <a:extLst>
                <a:ext uri="{FF2B5EF4-FFF2-40B4-BE49-F238E27FC236}">
                  <a16:creationId xmlns:a16="http://schemas.microsoft.com/office/drawing/2014/main" id="{AADDB943-BA99-4A38-BEDB-F2A15B8401C5}"/>
                </a:ext>
              </a:extLst>
            </p:cNvPr>
            <p:cNvSpPr txBox="1"/>
            <p:nvPr/>
          </p:nvSpPr>
          <p:spPr>
            <a:xfrm>
              <a:off x="6283569" y="2602524"/>
              <a:ext cx="820616" cy="1631216"/>
            </a:xfrm>
            <a:prstGeom prst="rect">
              <a:avLst/>
            </a:prstGeom>
            <a:noFill/>
          </p:spPr>
          <p:txBody>
            <a:bodyPr wrap="square" rtlCol="0">
              <a:spAutoFit/>
            </a:bodyPr>
            <a:lstStyle/>
            <a:p>
              <a:r>
                <a:rPr lang="en-US" sz="10000" dirty="0">
                  <a:solidFill>
                    <a:srgbClr val="62F44A"/>
                  </a:solidFill>
                  <a:latin typeface="Comic Sans MS" panose="030F0702030302020204" pitchFamily="66" charset="0"/>
                </a:rPr>
                <a:t>o</a:t>
              </a:r>
            </a:p>
          </p:txBody>
        </p:sp>
        <p:sp>
          <p:nvSpPr>
            <p:cNvPr id="12" name="TextBox 11">
              <a:extLst>
                <a:ext uri="{FF2B5EF4-FFF2-40B4-BE49-F238E27FC236}">
                  <a16:creationId xmlns:a16="http://schemas.microsoft.com/office/drawing/2014/main" id="{10AE8056-CA7D-4F09-8F82-5444477F1A2F}"/>
                </a:ext>
              </a:extLst>
            </p:cNvPr>
            <p:cNvSpPr txBox="1"/>
            <p:nvPr/>
          </p:nvSpPr>
          <p:spPr>
            <a:xfrm>
              <a:off x="7367955" y="2602524"/>
              <a:ext cx="820616" cy="1631216"/>
            </a:xfrm>
            <a:prstGeom prst="rect">
              <a:avLst/>
            </a:prstGeom>
            <a:noFill/>
          </p:spPr>
          <p:txBody>
            <a:bodyPr wrap="square" rtlCol="0">
              <a:spAutoFit/>
            </a:bodyPr>
            <a:lstStyle/>
            <a:p>
              <a:r>
                <a:rPr lang="en-US" sz="10000" dirty="0">
                  <a:solidFill>
                    <a:srgbClr val="62F44A"/>
                  </a:solidFill>
                  <a:latin typeface="Comic Sans MS" panose="030F0702030302020204" pitchFamily="66" charset="0"/>
                </a:rPr>
                <a:t>u</a:t>
              </a:r>
            </a:p>
          </p:txBody>
        </p:sp>
      </p:grpSp>
    </p:spTree>
    <p:custDataLst>
      <p:tags r:id="rId1"/>
    </p:custDataLst>
    <p:extLst>
      <p:ext uri="{BB962C8B-B14F-4D97-AF65-F5344CB8AC3E}">
        <p14:creationId xmlns:p14="http://schemas.microsoft.com/office/powerpoint/2010/main" val="3072558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630282"/>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Let’s be the Loudest with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ou</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ow Practice</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4" name="Group 3" descr="picture of a hound and the word hound">
            <a:extLst>
              <a:ext uri="{FF2B5EF4-FFF2-40B4-BE49-F238E27FC236}">
                <a16:creationId xmlns:a16="http://schemas.microsoft.com/office/drawing/2014/main" id="{F34E13C2-85BF-4F7A-B867-96A9842A61B4}"/>
              </a:ext>
            </a:extLst>
          </p:cNvPr>
          <p:cNvGrpSpPr/>
          <p:nvPr/>
        </p:nvGrpSpPr>
        <p:grpSpPr>
          <a:xfrm>
            <a:off x="1178169" y="2295927"/>
            <a:ext cx="9835662" cy="3257082"/>
            <a:chOff x="1981200" y="1944234"/>
            <a:chExt cx="9835662" cy="3257082"/>
          </a:xfrm>
        </p:grpSpPr>
        <p:pic>
          <p:nvPicPr>
            <p:cNvPr id="6" name="Graphic 5">
              <a:extLst>
                <a:ext uri="{FF2B5EF4-FFF2-40B4-BE49-F238E27FC236}">
                  <a16:creationId xmlns:a16="http://schemas.microsoft.com/office/drawing/2014/main" id="{CBA9ADF4-8DAE-401E-861D-2A953D8B08C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981200" y="1944234"/>
              <a:ext cx="3598986" cy="3257082"/>
            </a:xfrm>
            <a:prstGeom prst="rect">
              <a:avLst/>
            </a:prstGeom>
          </p:spPr>
        </p:pic>
        <p:sp>
          <p:nvSpPr>
            <p:cNvPr id="3" name="TextBox 2">
              <a:extLst>
                <a:ext uri="{FF2B5EF4-FFF2-40B4-BE49-F238E27FC236}">
                  <a16:creationId xmlns:a16="http://schemas.microsoft.com/office/drawing/2014/main" id="{839247AB-6F1D-4BCD-995A-277209826ADD}"/>
                </a:ext>
              </a:extLst>
            </p:cNvPr>
            <p:cNvSpPr txBox="1"/>
            <p:nvPr/>
          </p:nvSpPr>
          <p:spPr>
            <a:xfrm>
              <a:off x="5580186" y="2250831"/>
              <a:ext cx="6236676" cy="1631216"/>
            </a:xfrm>
            <a:prstGeom prst="rect">
              <a:avLst/>
            </a:prstGeom>
            <a:noFill/>
          </p:spPr>
          <p:txBody>
            <a:bodyPr wrap="square" rtlCol="0">
              <a:spAutoFit/>
            </a:bodyPr>
            <a:lstStyle/>
            <a:p>
              <a:r>
                <a:rPr lang="en-US" sz="10000" dirty="0">
                  <a:latin typeface="Comic Sans MS" panose="030F0702030302020204" pitchFamily="66" charset="0"/>
                </a:rPr>
                <a:t>h _ _ </a:t>
              </a:r>
              <a:r>
                <a:rPr lang="en-US" sz="10000" dirty="0" err="1">
                  <a:latin typeface="Comic Sans MS" panose="030F0702030302020204" pitchFamily="66" charset="0"/>
                </a:rPr>
                <a:t>nd</a:t>
              </a:r>
              <a:endParaRPr lang="en-US" sz="10000" dirty="0">
                <a:latin typeface="Comic Sans MS" panose="030F0702030302020204" pitchFamily="66" charset="0"/>
              </a:endParaRPr>
            </a:p>
          </p:txBody>
        </p:sp>
      </p:grpSp>
      <p:grpSp>
        <p:nvGrpSpPr>
          <p:cNvPr id="7" name="Group 6" descr="letters ou">
            <a:extLst>
              <a:ext uri="{FF2B5EF4-FFF2-40B4-BE49-F238E27FC236}">
                <a16:creationId xmlns:a16="http://schemas.microsoft.com/office/drawing/2014/main" id="{66D834DD-D682-4672-985E-D1A0102C6C40}"/>
              </a:ext>
            </a:extLst>
          </p:cNvPr>
          <p:cNvGrpSpPr/>
          <p:nvPr/>
        </p:nvGrpSpPr>
        <p:grpSpPr>
          <a:xfrm>
            <a:off x="5990491" y="2602524"/>
            <a:ext cx="1905002" cy="1631216"/>
            <a:chOff x="6283569" y="2602524"/>
            <a:chExt cx="1905002" cy="1631216"/>
          </a:xfrm>
        </p:grpSpPr>
        <p:sp>
          <p:nvSpPr>
            <p:cNvPr id="5" name="TextBox 4">
              <a:extLst>
                <a:ext uri="{FF2B5EF4-FFF2-40B4-BE49-F238E27FC236}">
                  <a16:creationId xmlns:a16="http://schemas.microsoft.com/office/drawing/2014/main" id="{AADDB943-BA99-4A38-BEDB-F2A15B8401C5}"/>
                </a:ext>
              </a:extLst>
            </p:cNvPr>
            <p:cNvSpPr txBox="1"/>
            <p:nvPr/>
          </p:nvSpPr>
          <p:spPr>
            <a:xfrm>
              <a:off x="6283569" y="2602524"/>
              <a:ext cx="820616" cy="1631216"/>
            </a:xfrm>
            <a:prstGeom prst="rect">
              <a:avLst/>
            </a:prstGeom>
            <a:noFill/>
          </p:spPr>
          <p:txBody>
            <a:bodyPr wrap="square" rtlCol="0">
              <a:spAutoFit/>
            </a:bodyPr>
            <a:lstStyle/>
            <a:p>
              <a:r>
                <a:rPr lang="en-US" sz="10000" dirty="0">
                  <a:solidFill>
                    <a:srgbClr val="62F44A"/>
                  </a:solidFill>
                  <a:latin typeface="Comic Sans MS" panose="030F0702030302020204" pitchFamily="66" charset="0"/>
                </a:rPr>
                <a:t>o</a:t>
              </a:r>
            </a:p>
          </p:txBody>
        </p:sp>
        <p:sp>
          <p:nvSpPr>
            <p:cNvPr id="12" name="TextBox 11">
              <a:extLst>
                <a:ext uri="{FF2B5EF4-FFF2-40B4-BE49-F238E27FC236}">
                  <a16:creationId xmlns:a16="http://schemas.microsoft.com/office/drawing/2014/main" id="{10AE8056-CA7D-4F09-8F82-5444477F1A2F}"/>
                </a:ext>
              </a:extLst>
            </p:cNvPr>
            <p:cNvSpPr txBox="1"/>
            <p:nvPr/>
          </p:nvSpPr>
          <p:spPr>
            <a:xfrm>
              <a:off x="7367955" y="2602524"/>
              <a:ext cx="820616" cy="1631216"/>
            </a:xfrm>
            <a:prstGeom prst="rect">
              <a:avLst/>
            </a:prstGeom>
            <a:noFill/>
          </p:spPr>
          <p:txBody>
            <a:bodyPr wrap="square" rtlCol="0">
              <a:spAutoFit/>
            </a:bodyPr>
            <a:lstStyle/>
            <a:p>
              <a:r>
                <a:rPr lang="en-US" sz="10000" dirty="0">
                  <a:solidFill>
                    <a:srgbClr val="62F44A"/>
                  </a:solidFill>
                  <a:latin typeface="Comic Sans MS" panose="030F0702030302020204" pitchFamily="66" charset="0"/>
                </a:rPr>
                <a:t>u</a:t>
              </a:r>
            </a:p>
          </p:txBody>
        </p:sp>
      </p:grpSp>
    </p:spTree>
    <p:custDataLst>
      <p:tags r:id="rId1"/>
    </p:custDataLst>
    <p:extLst>
      <p:ext uri="{BB962C8B-B14F-4D97-AF65-F5344CB8AC3E}">
        <p14:creationId xmlns:p14="http://schemas.microsoft.com/office/powerpoint/2010/main" val="1650978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609600" y="559171"/>
            <a:ext cx="109728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Outstanding Sight Word Review</a:t>
            </a:r>
            <a:br>
              <a:rPr lang="en-US" dirty="0">
                <a:latin typeface="Comic Sans MS" panose="030F0702030302020204" pitchFamily="66" charset="0"/>
              </a:rPr>
            </a:br>
            <a:endParaRPr lang="en-US" dirty="0">
              <a:latin typeface="Comic Sans MS" panose="030F0702030302020204" pitchFamily="66" charset="0"/>
            </a:endParaRPr>
          </a:p>
        </p:txBody>
      </p:sp>
      <p:sp>
        <p:nvSpPr>
          <p:cNvPr id="3" name="TextBox 2">
            <a:extLst>
              <a:ext uri="{FF2B5EF4-FFF2-40B4-BE49-F238E27FC236}">
                <a16:creationId xmlns:a16="http://schemas.microsoft.com/office/drawing/2014/main" id="{804ABEE5-A0C4-4787-B264-7C171C26C722}"/>
              </a:ext>
            </a:extLst>
          </p:cNvPr>
          <p:cNvSpPr txBox="1"/>
          <p:nvPr/>
        </p:nvSpPr>
        <p:spPr>
          <a:xfrm>
            <a:off x="2471854" y="1804141"/>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give</a:t>
            </a:r>
          </a:p>
        </p:txBody>
      </p:sp>
      <p:sp>
        <p:nvSpPr>
          <p:cNvPr id="5" name="TextBox 4">
            <a:extLst>
              <a:ext uri="{FF2B5EF4-FFF2-40B4-BE49-F238E27FC236}">
                <a16:creationId xmlns:a16="http://schemas.microsoft.com/office/drawing/2014/main" id="{6DA12F86-56F3-4846-994C-5117A2B77573}"/>
              </a:ext>
            </a:extLst>
          </p:cNvPr>
          <p:cNvSpPr txBox="1"/>
          <p:nvPr/>
        </p:nvSpPr>
        <p:spPr>
          <a:xfrm>
            <a:off x="2441689" y="3577742"/>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were</a:t>
            </a:r>
          </a:p>
        </p:txBody>
      </p:sp>
      <p:sp>
        <p:nvSpPr>
          <p:cNvPr id="6" name="TextBox 5">
            <a:extLst>
              <a:ext uri="{FF2B5EF4-FFF2-40B4-BE49-F238E27FC236}">
                <a16:creationId xmlns:a16="http://schemas.microsoft.com/office/drawing/2014/main" id="{B8CF860A-BB47-44A1-9902-8BB70E73F886}"/>
              </a:ext>
            </a:extLst>
          </p:cNvPr>
          <p:cNvSpPr txBox="1"/>
          <p:nvPr/>
        </p:nvSpPr>
        <p:spPr>
          <a:xfrm>
            <a:off x="6776225" y="1804141"/>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old</a:t>
            </a:r>
          </a:p>
        </p:txBody>
      </p:sp>
      <p:sp>
        <p:nvSpPr>
          <p:cNvPr id="7" name="TextBox 6">
            <a:extLst>
              <a:ext uri="{FF2B5EF4-FFF2-40B4-BE49-F238E27FC236}">
                <a16:creationId xmlns:a16="http://schemas.microsoft.com/office/drawing/2014/main" id="{96331DF0-6DDA-408C-8966-86945FDE3540}"/>
              </a:ext>
            </a:extLst>
          </p:cNvPr>
          <p:cNvSpPr txBox="1"/>
          <p:nvPr/>
        </p:nvSpPr>
        <p:spPr>
          <a:xfrm>
            <a:off x="6490299" y="3577742"/>
            <a:ext cx="3624146" cy="1569660"/>
          </a:xfrm>
          <a:prstGeom prst="rect">
            <a:avLst/>
          </a:prstGeom>
          <a:noFill/>
        </p:spPr>
        <p:txBody>
          <a:bodyPr wrap="square" rtlCol="0">
            <a:spAutoFit/>
          </a:bodyPr>
          <a:lstStyle/>
          <a:p>
            <a:pPr defTabSz="457200"/>
            <a:r>
              <a:rPr lang="en-US" sz="9600" dirty="0">
                <a:solidFill>
                  <a:prstClr val="black"/>
                </a:solidFill>
                <a:latin typeface="Comic Sans MS" panose="030F0702030302020204" pitchFamily="66" charset="0"/>
              </a:rPr>
              <a:t>small</a:t>
            </a:r>
          </a:p>
        </p:txBody>
      </p:sp>
    </p:spTree>
    <p:custDataLst>
      <p:tags r:id="rId1"/>
    </p:custDataLst>
    <p:extLst>
      <p:ext uri="{BB962C8B-B14F-4D97-AF65-F5344CB8AC3E}">
        <p14:creationId xmlns:p14="http://schemas.microsoft.com/office/powerpoint/2010/main" val="108927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Sight Word Search</a:t>
            </a:r>
            <a:br>
              <a:rPr lang="en-US" dirty="0">
                <a:latin typeface="Comic Sans MS" panose="030F0702030302020204" pitchFamily="66" charset="0"/>
              </a:rPr>
            </a:br>
            <a:endParaRPr lang="en-US" dirty="0">
              <a:latin typeface="Comic Sans MS" panose="030F0702030302020204" pitchFamily="66" charset="0"/>
            </a:endParaRPr>
          </a:p>
        </p:txBody>
      </p:sp>
      <p:sp>
        <p:nvSpPr>
          <p:cNvPr id="4" name="pink">
            <a:extLst>
              <a:ext uri="{FF2B5EF4-FFF2-40B4-BE49-F238E27FC236}">
                <a16:creationId xmlns:a16="http://schemas.microsoft.com/office/drawing/2014/main" id="{1E8F1D29-D636-41C7-9315-90790EFE325F}"/>
              </a:ext>
            </a:extLst>
          </p:cNvPr>
          <p:cNvSpPr/>
          <p:nvPr/>
        </p:nvSpPr>
        <p:spPr>
          <a:xfrm>
            <a:off x="609600" y="1594338"/>
            <a:ext cx="2227385" cy="1834662"/>
          </a:xfrm>
          <a:prstGeom prst="ellipse">
            <a:avLst/>
          </a:prstGeom>
          <a:solidFill>
            <a:srgbClr val="FF66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400" dirty="0">
                <a:ln>
                  <a:solidFill>
                    <a:schemeClr val="tx1"/>
                  </a:solidFill>
                </a:ln>
                <a:solidFill>
                  <a:schemeClr val="tx1"/>
                </a:solidFill>
                <a:latin typeface="Comic Sans MS" panose="030F0702030302020204" pitchFamily="66" charset="0"/>
              </a:rPr>
              <a:t>old</a:t>
            </a:r>
          </a:p>
        </p:txBody>
      </p:sp>
      <p:sp>
        <p:nvSpPr>
          <p:cNvPr id="12" name="green">
            <a:extLst>
              <a:ext uri="{FF2B5EF4-FFF2-40B4-BE49-F238E27FC236}">
                <a16:creationId xmlns:a16="http://schemas.microsoft.com/office/drawing/2014/main" id="{183766DF-A598-4282-A17E-4F9FDFDFCA47}"/>
              </a:ext>
            </a:extLst>
          </p:cNvPr>
          <p:cNvSpPr/>
          <p:nvPr/>
        </p:nvSpPr>
        <p:spPr>
          <a:xfrm>
            <a:off x="3217984" y="1594338"/>
            <a:ext cx="2227385" cy="1834662"/>
          </a:xfrm>
          <a:prstGeom prst="ellipse">
            <a:avLst/>
          </a:prstGeom>
          <a:solidFill>
            <a:srgbClr val="62F44A"/>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400" dirty="0">
                <a:solidFill>
                  <a:schemeClr val="tx1"/>
                </a:solidFill>
                <a:latin typeface="Comic Sans MS" panose="030F0702030302020204" pitchFamily="66" charset="0"/>
              </a:rPr>
              <a:t>give</a:t>
            </a:r>
          </a:p>
        </p:txBody>
      </p:sp>
      <p:sp>
        <p:nvSpPr>
          <p:cNvPr id="13" name="red">
            <a:extLst>
              <a:ext uri="{FF2B5EF4-FFF2-40B4-BE49-F238E27FC236}">
                <a16:creationId xmlns:a16="http://schemas.microsoft.com/office/drawing/2014/main" id="{8E58AE50-633A-46D5-B692-F36A0B006A5C}"/>
              </a:ext>
            </a:extLst>
          </p:cNvPr>
          <p:cNvSpPr/>
          <p:nvPr/>
        </p:nvSpPr>
        <p:spPr>
          <a:xfrm>
            <a:off x="5826369" y="1594338"/>
            <a:ext cx="2227385" cy="1834662"/>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0" dirty="0">
                <a:solidFill>
                  <a:schemeClr val="tx1"/>
                </a:solidFill>
                <a:latin typeface="Comic Sans MS" panose="030F0702030302020204" pitchFamily="66" charset="0"/>
              </a:rPr>
              <a:t>gave</a:t>
            </a:r>
          </a:p>
        </p:txBody>
      </p:sp>
      <p:sp>
        <p:nvSpPr>
          <p:cNvPr id="14" name="orange">
            <a:extLst>
              <a:ext uri="{FF2B5EF4-FFF2-40B4-BE49-F238E27FC236}">
                <a16:creationId xmlns:a16="http://schemas.microsoft.com/office/drawing/2014/main" id="{9C5D3EEE-31C7-42AB-B9D7-74E4B4FEEDF0}"/>
              </a:ext>
            </a:extLst>
          </p:cNvPr>
          <p:cNvSpPr/>
          <p:nvPr/>
        </p:nvSpPr>
        <p:spPr>
          <a:xfrm>
            <a:off x="8593015" y="1594338"/>
            <a:ext cx="2227385" cy="1834662"/>
          </a:xfrm>
          <a:prstGeom prst="ellipse">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400" dirty="0">
                <a:solidFill>
                  <a:schemeClr val="tx1"/>
                </a:solidFill>
                <a:latin typeface="Comic Sans MS" panose="030F0702030302020204" pitchFamily="66" charset="0"/>
              </a:rPr>
              <a:t>give</a:t>
            </a:r>
          </a:p>
        </p:txBody>
      </p:sp>
      <p:sp>
        <p:nvSpPr>
          <p:cNvPr id="15" name="blue">
            <a:extLst>
              <a:ext uri="{FF2B5EF4-FFF2-40B4-BE49-F238E27FC236}">
                <a16:creationId xmlns:a16="http://schemas.microsoft.com/office/drawing/2014/main" id="{D4ED841A-6E89-432B-BC66-C8DF1F2C0AEE}"/>
              </a:ext>
            </a:extLst>
          </p:cNvPr>
          <p:cNvSpPr/>
          <p:nvPr/>
        </p:nvSpPr>
        <p:spPr>
          <a:xfrm>
            <a:off x="609600" y="3856892"/>
            <a:ext cx="2227385" cy="1834662"/>
          </a:xfrm>
          <a:prstGeom prst="ellipse">
            <a:avLst/>
          </a:prstGeom>
          <a:solidFill>
            <a:srgbClr val="00B0F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400" dirty="0">
                <a:solidFill>
                  <a:schemeClr val="tx1"/>
                </a:solidFill>
                <a:latin typeface="Comic Sans MS" panose="030F0702030302020204" pitchFamily="66" charset="0"/>
              </a:rPr>
              <a:t>out</a:t>
            </a:r>
          </a:p>
        </p:txBody>
      </p:sp>
      <p:sp>
        <p:nvSpPr>
          <p:cNvPr id="16" name="gray">
            <a:extLst>
              <a:ext uri="{FF2B5EF4-FFF2-40B4-BE49-F238E27FC236}">
                <a16:creationId xmlns:a16="http://schemas.microsoft.com/office/drawing/2014/main" id="{B3307421-C53B-424E-8EA5-297F0820BE6D}"/>
              </a:ext>
            </a:extLst>
          </p:cNvPr>
          <p:cNvSpPr/>
          <p:nvPr/>
        </p:nvSpPr>
        <p:spPr>
          <a:xfrm>
            <a:off x="3310303" y="3856892"/>
            <a:ext cx="2227385" cy="1834662"/>
          </a:xfrm>
          <a:prstGeom prst="ellipse">
            <a:avLst/>
          </a:prstGeom>
          <a:solidFill>
            <a:schemeClr val="bg1">
              <a:lumMod val="8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400" dirty="0">
                <a:solidFill>
                  <a:schemeClr val="tx1"/>
                </a:solidFill>
                <a:latin typeface="Comic Sans MS" panose="030F0702030302020204" pitchFamily="66" charset="0"/>
              </a:rPr>
              <a:t>told</a:t>
            </a:r>
          </a:p>
        </p:txBody>
      </p:sp>
      <p:sp>
        <p:nvSpPr>
          <p:cNvPr id="17" name="purple">
            <a:extLst>
              <a:ext uri="{FF2B5EF4-FFF2-40B4-BE49-F238E27FC236}">
                <a16:creationId xmlns:a16="http://schemas.microsoft.com/office/drawing/2014/main" id="{B35081DC-3EB7-485E-934B-7C4241665558}"/>
              </a:ext>
            </a:extLst>
          </p:cNvPr>
          <p:cNvSpPr/>
          <p:nvPr/>
        </p:nvSpPr>
        <p:spPr>
          <a:xfrm>
            <a:off x="6011006" y="3834913"/>
            <a:ext cx="2227385" cy="1834662"/>
          </a:xfrm>
          <a:prstGeom prst="ellipse">
            <a:avLst/>
          </a:prstGeom>
          <a:solidFill>
            <a:srgbClr val="9A57CD"/>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400" dirty="0">
                <a:solidFill>
                  <a:schemeClr val="tx1"/>
                </a:solidFill>
                <a:latin typeface="Comic Sans MS" panose="030F0702030302020204" pitchFamily="66" charset="0"/>
              </a:rPr>
              <a:t>old</a:t>
            </a:r>
          </a:p>
        </p:txBody>
      </p:sp>
      <p:sp>
        <p:nvSpPr>
          <p:cNvPr id="18" name="yellow">
            <a:extLst>
              <a:ext uri="{FF2B5EF4-FFF2-40B4-BE49-F238E27FC236}">
                <a16:creationId xmlns:a16="http://schemas.microsoft.com/office/drawing/2014/main" id="{0D8051FA-888B-4712-A0F3-B9A5703EF419}"/>
              </a:ext>
            </a:extLst>
          </p:cNvPr>
          <p:cNvSpPr/>
          <p:nvPr/>
        </p:nvSpPr>
        <p:spPr>
          <a:xfrm>
            <a:off x="8804031" y="3839308"/>
            <a:ext cx="2227385" cy="1834662"/>
          </a:xfrm>
          <a:prstGeom prst="ellipse">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400" dirty="0">
                <a:solidFill>
                  <a:schemeClr val="tx1"/>
                </a:solidFill>
                <a:latin typeface="Comic Sans MS" panose="030F0702030302020204" pitchFamily="66" charset="0"/>
              </a:rPr>
              <a:t>girl</a:t>
            </a:r>
          </a:p>
        </p:txBody>
      </p:sp>
      <p:grpSp>
        <p:nvGrpSpPr>
          <p:cNvPr id="21" name="Group 20" descr="circle with star">
            <a:extLst>
              <a:ext uri="{FF2B5EF4-FFF2-40B4-BE49-F238E27FC236}">
                <a16:creationId xmlns:a16="http://schemas.microsoft.com/office/drawing/2014/main" id="{A52429C1-FFD6-4383-B8B4-A7D39E4D3208}"/>
              </a:ext>
            </a:extLst>
          </p:cNvPr>
          <p:cNvGrpSpPr/>
          <p:nvPr/>
        </p:nvGrpSpPr>
        <p:grpSpPr>
          <a:xfrm>
            <a:off x="609597" y="1575899"/>
            <a:ext cx="2227385" cy="1834662"/>
            <a:chOff x="-4419600" y="989745"/>
            <a:chExt cx="2227385" cy="1834662"/>
          </a:xfrm>
        </p:grpSpPr>
        <p:sp>
          <p:nvSpPr>
            <p:cNvPr id="19" name="Oval 18">
              <a:extLst>
                <a:ext uri="{FF2B5EF4-FFF2-40B4-BE49-F238E27FC236}">
                  <a16:creationId xmlns:a16="http://schemas.microsoft.com/office/drawing/2014/main" id="{A6493046-1C37-418A-9590-D90141AA7FED}"/>
                </a:ext>
              </a:extLst>
            </p:cNvPr>
            <p:cNvSpPr/>
            <p:nvPr/>
          </p:nvSpPr>
          <p:spPr>
            <a:xfrm>
              <a:off x="-4419600" y="989745"/>
              <a:ext cx="2227385" cy="1834662"/>
            </a:xfrm>
            <a:prstGeom prst="ellipse">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400" dirty="0">
                <a:latin typeface="Comic Sans MS" panose="030F0702030302020204" pitchFamily="66" charset="0"/>
              </a:endParaRPr>
            </a:p>
          </p:txBody>
        </p:sp>
        <p:sp>
          <p:nvSpPr>
            <p:cNvPr id="20" name="Star: 5 Points 19">
              <a:extLst>
                <a:ext uri="{FF2B5EF4-FFF2-40B4-BE49-F238E27FC236}">
                  <a16:creationId xmlns:a16="http://schemas.microsoft.com/office/drawing/2014/main" id="{34B63CCD-3480-404E-9B80-B2268F2AC50E}"/>
                </a:ext>
              </a:extLst>
            </p:cNvPr>
            <p:cNvSpPr/>
            <p:nvPr/>
          </p:nvSpPr>
          <p:spPr>
            <a:xfrm>
              <a:off x="-3936022" y="1241792"/>
              <a:ext cx="1289538" cy="1143000"/>
            </a:xfrm>
            <a:prstGeom prst="star5">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2" name="Group 21" descr="circle with star">
            <a:extLst>
              <a:ext uri="{FF2B5EF4-FFF2-40B4-BE49-F238E27FC236}">
                <a16:creationId xmlns:a16="http://schemas.microsoft.com/office/drawing/2014/main" id="{C2D03979-D583-42B3-B709-BA3A685C95D4}"/>
              </a:ext>
            </a:extLst>
          </p:cNvPr>
          <p:cNvGrpSpPr/>
          <p:nvPr/>
        </p:nvGrpSpPr>
        <p:grpSpPr>
          <a:xfrm>
            <a:off x="3217984" y="1594338"/>
            <a:ext cx="2227385" cy="1834662"/>
            <a:chOff x="-4419600" y="989745"/>
            <a:chExt cx="2227385" cy="1834662"/>
          </a:xfrm>
        </p:grpSpPr>
        <p:sp>
          <p:nvSpPr>
            <p:cNvPr id="23" name="Oval 22">
              <a:extLst>
                <a:ext uri="{FF2B5EF4-FFF2-40B4-BE49-F238E27FC236}">
                  <a16:creationId xmlns:a16="http://schemas.microsoft.com/office/drawing/2014/main" id="{85EAEBE2-3937-4B9D-847F-887171F8D0B9}"/>
                </a:ext>
              </a:extLst>
            </p:cNvPr>
            <p:cNvSpPr/>
            <p:nvPr/>
          </p:nvSpPr>
          <p:spPr>
            <a:xfrm>
              <a:off x="-4419600" y="989745"/>
              <a:ext cx="2227385" cy="1834662"/>
            </a:xfrm>
            <a:prstGeom prst="ellipse">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400" dirty="0">
                <a:latin typeface="Comic Sans MS" panose="030F0702030302020204" pitchFamily="66" charset="0"/>
              </a:endParaRPr>
            </a:p>
          </p:txBody>
        </p:sp>
        <p:sp>
          <p:nvSpPr>
            <p:cNvPr id="24" name="Star: 5 Points 23">
              <a:extLst>
                <a:ext uri="{FF2B5EF4-FFF2-40B4-BE49-F238E27FC236}">
                  <a16:creationId xmlns:a16="http://schemas.microsoft.com/office/drawing/2014/main" id="{074A2809-EA97-4464-AAAD-B7923B5AE125}"/>
                </a:ext>
              </a:extLst>
            </p:cNvPr>
            <p:cNvSpPr/>
            <p:nvPr/>
          </p:nvSpPr>
          <p:spPr>
            <a:xfrm>
              <a:off x="-3936022" y="1241792"/>
              <a:ext cx="1289538" cy="1143000"/>
            </a:xfrm>
            <a:prstGeom prst="star5">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5" name="Group 24" descr="circle with star">
            <a:extLst>
              <a:ext uri="{FF2B5EF4-FFF2-40B4-BE49-F238E27FC236}">
                <a16:creationId xmlns:a16="http://schemas.microsoft.com/office/drawing/2014/main" id="{FBE1E1D4-FF15-4BEE-856E-2FF4DBF7B6D4}"/>
              </a:ext>
            </a:extLst>
          </p:cNvPr>
          <p:cNvGrpSpPr/>
          <p:nvPr/>
        </p:nvGrpSpPr>
        <p:grpSpPr>
          <a:xfrm>
            <a:off x="8593014" y="1575899"/>
            <a:ext cx="2227385" cy="1834662"/>
            <a:chOff x="-4419600" y="989745"/>
            <a:chExt cx="2227385" cy="1834662"/>
          </a:xfrm>
        </p:grpSpPr>
        <p:sp>
          <p:nvSpPr>
            <p:cNvPr id="26" name="Oval 25">
              <a:extLst>
                <a:ext uri="{FF2B5EF4-FFF2-40B4-BE49-F238E27FC236}">
                  <a16:creationId xmlns:a16="http://schemas.microsoft.com/office/drawing/2014/main" id="{E9D68B77-4B0D-4BF8-B03D-19998FCEA30C}"/>
                </a:ext>
              </a:extLst>
            </p:cNvPr>
            <p:cNvSpPr/>
            <p:nvPr/>
          </p:nvSpPr>
          <p:spPr>
            <a:xfrm>
              <a:off x="-4419600" y="989745"/>
              <a:ext cx="2227385" cy="1834662"/>
            </a:xfrm>
            <a:prstGeom prst="ellipse">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400" dirty="0">
                <a:latin typeface="Comic Sans MS" panose="030F0702030302020204" pitchFamily="66" charset="0"/>
              </a:endParaRPr>
            </a:p>
          </p:txBody>
        </p:sp>
        <p:sp>
          <p:nvSpPr>
            <p:cNvPr id="27" name="Star: 5 Points 26">
              <a:extLst>
                <a:ext uri="{FF2B5EF4-FFF2-40B4-BE49-F238E27FC236}">
                  <a16:creationId xmlns:a16="http://schemas.microsoft.com/office/drawing/2014/main" id="{8E0FAE6E-C5C5-46F2-9C63-A2EE1CA9C4DB}"/>
                </a:ext>
              </a:extLst>
            </p:cNvPr>
            <p:cNvSpPr/>
            <p:nvPr/>
          </p:nvSpPr>
          <p:spPr>
            <a:xfrm>
              <a:off x="-3936022" y="1241792"/>
              <a:ext cx="1289538" cy="1143000"/>
            </a:xfrm>
            <a:prstGeom prst="star5">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8" name="Group 27" descr="circle with star">
            <a:extLst>
              <a:ext uri="{FF2B5EF4-FFF2-40B4-BE49-F238E27FC236}">
                <a16:creationId xmlns:a16="http://schemas.microsoft.com/office/drawing/2014/main" id="{67017B6C-4162-43EA-9794-698FBA655645}"/>
              </a:ext>
            </a:extLst>
          </p:cNvPr>
          <p:cNvGrpSpPr/>
          <p:nvPr/>
        </p:nvGrpSpPr>
        <p:grpSpPr>
          <a:xfrm>
            <a:off x="6010274" y="3834913"/>
            <a:ext cx="2227385" cy="1834662"/>
            <a:chOff x="-4419600" y="989745"/>
            <a:chExt cx="2227385" cy="1834662"/>
          </a:xfrm>
        </p:grpSpPr>
        <p:sp>
          <p:nvSpPr>
            <p:cNvPr id="29" name="Oval 28">
              <a:extLst>
                <a:ext uri="{FF2B5EF4-FFF2-40B4-BE49-F238E27FC236}">
                  <a16:creationId xmlns:a16="http://schemas.microsoft.com/office/drawing/2014/main" id="{D598C33C-5E1A-4AC0-80D9-03D43D120427}"/>
                </a:ext>
              </a:extLst>
            </p:cNvPr>
            <p:cNvSpPr/>
            <p:nvPr/>
          </p:nvSpPr>
          <p:spPr>
            <a:xfrm>
              <a:off x="-4419600" y="989745"/>
              <a:ext cx="2227385" cy="1834662"/>
            </a:xfrm>
            <a:prstGeom prst="ellipse">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400" dirty="0">
                <a:latin typeface="Comic Sans MS" panose="030F0702030302020204" pitchFamily="66" charset="0"/>
              </a:endParaRPr>
            </a:p>
          </p:txBody>
        </p:sp>
        <p:sp>
          <p:nvSpPr>
            <p:cNvPr id="30" name="Star: 5 Points 29">
              <a:extLst>
                <a:ext uri="{FF2B5EF4-FFF2-40B4-BE49-F238E27FC236}">
                  <a16:creationId xmlns:a16="http://schemas.microsoft.com/office/drawing/2014/main" id="{29D31E3C-3737-4571-A8CA-9E2EB36E3D89}"/>
                </a:ext>
              </a:extLst>
            </p:cNvPr>
            <p:cNvSpPr/>
            <p:nvPr/>
          </p:nvSpPr>
          <p:spPr>
            <a:xfrm>
              <a:off x="-3936022" y="1241792"/>
              <a:ext cx="1289538" cy="1143000"/>
            </a:xfrm>
            <a:prstGeom prst="star5">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custDataLst>
      <p:tags r:id="rId1"/>
    </p:custDataLst>
    <p:extLst>
      <p:ext uri="{BB962C8B-B14F-4D97-AF65-F5344CB8AC3E}">
        <p14:creationId xmlns:p14="http://schemas.microsoft.com/office/powerpoint/2010/main" val="51721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animEffect transition="in" filter="fade">
                                      <p:cBhvr>
                                        <p:cTn id="14" dur="500"/>
                                        <p:tgtEl>
                                          <p:spTgt spid="12"/>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500" fill="hold"/>
                                        <p:tgtEl>
                                          <p:spTgt spid="13"/>
                                        </p:tgtEl>
                                        <p:attrNameLst>
                                          <p:attrName>ppt_w</p:attrName>
                                        </p:attrNameLst>
                                      </p:cBhvr>
                                      <p:tavLst>
                                        <p:tav tm="0">
                                          <p:val>
                                            <p:fltVal val="0"/>
                                          </p:val>
                                        </p:tav>
                                        <p:tav tm="100000">
                                          <p:val>
                                            <p:strVal val="#ppt_w"/>
                                          </p:val>
                                        </p:tav>
                                      </p:tavLst>
                                    </p:anim>
                                    <p:anim calcmode="lin" valueType="num">
                                      <p:cBhvr>
                                        <p:cTn id="18" dur="500" fill="hold"/>
                                        <p:tgtEl>
                                          <p:spTgt spid="13"/>
                                        </p:tgtEl>
                                        <p:attrNameLst>
                                          <p:attrName>ppt_h</p:attrName>
                                        </p:attrNameLst>
                                      </p:cBhvr>
                                      <p:tavLst>
                                        <p:tav tm="0">
                                          <p:val>
                                            <p:fltVal val="0"/>
                                          </p:val>
                                        </p:tav>
                                        <p:tav tm="100000">
                                          <p:val>
                                            <p:strVal val="#ppt_h"/>
                                          </p:val>
                                        </p:tav>
                                      </p:tavLst>
                                    </p:anim>
                                    <p:animEffect transition="in" filter="fade">
                                      <p:cBhvr>
                                        <p:cTn id="19" dur="500"/>
                                        <p:tgtEl>
                                          <p:spTgt spid="13"/>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p:cTn id="22" dur="500" fill="hold"/>
                                        <p:tgtEl>
                                          <p:spTgt spid="14"/>
                                        </p:tgtEl>
                                        <p:attrNameLst>
                                          <p:attrName>ppt_w</p:attrName>
                                        </p:attrNameLst>
                                      </p:cBhvr>
                                      <p:tavLst>
                                        <p:tav tm="0">
                                          <p:val>
                                            <p:fltVal val="0"/>
                                          </p:val>
                                        </p:tav>
                                        <p:tav tm="100000">
                                          <p:val>
                                            <p:strVal val="#ppt_w"/>
                                          </p:val>
                                        </p:tav>
                                      </p:tavLst>
                                    </p:anim>
                                    <p:anim calcmode="lin" valueType="num">
                                      <p:cBhvr>
                                        <p:cTn id="23" dur="500" fill="hold"/>
                                        <p:tgtEl>
                                          <p:spTgt spid="14"/>
                                        </p:tgtEl>
                                        <p:attrNameLst>
                                          <p:attrName>ppt_h</p:attrName>
                                        </p:attrNameLst>
                                      </p:cBhvr>
                                      <p:tavLst>
                                        <p:tav tm="0">
                                          <p:val>
                                            <p:fltVal val="0"/>
                                          </p:val>
                                        </p:tav>
                                        <p:tav tm="100000">
                                          <p:val>
                                            <p:strVal val="#ppt_h"/>
                                          </p:val>
                                        </p:tav>
                                      </p:tavLst>
                                    </p:anim>
                                    <p:animEffect transition="in" filter="fade">
                                      <p:cBhvr>
                                        <p:cTn id="24" dur="500"/>
                                        <p:tgtEl>
                                          <p:spTgt spid="14"/>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p:cTn id="27" dur="500" fill="hold"/>
                                        <p:tgtEl>
                                          <p:spTgt spid="15"/>
                                        </p:tgtEl>
                                        <p:attrNameLst>
                                          <p:attrName>ppt_w</p:attrName>
                                        </p:attrNameLst>
                                      </p:cBhvr>
                                      <p:tavLst>
                                        <p:tav tm="0">
                                          <p:val>
                                            <p:fltVal val="0"/>
                                          </p:val>
                                        </p:tav>
                                        <p:tav tm="100000">
                                          <p:val>
                                            <p:strVal val="#ppt_w"/>
                                          </p:val>
                                        </p:tav>
                                      </p:tavLst>
                                    </p:anim>
                                    <p:anim calcmode="lin" valueType="num">
                                      <p:cBhvr>
                                        <p:cTn id="28" dur="500" fill="hold"/>
                                        <p:tgtEl>
                                          <p:spTgt spid="15"/>
                                        </p:tgtEl>
                                        <p:attrNameLst>
                                          <p:attrName>ppt_h</p:attrName>
                                        </p:attrNameLst>
                                      </p:cBhvr>
                                      <p:tavLst>
                                        <p:tav tm="0">
                                          <p:val>
                                            <p:fltVal val="0"/>
                                          </p:val>
                                        </p:tav>
                                        <p:tav tm="100000">
                                          <p:val>
                                            <p:strVal val="#ppt_h"/>
                                          </p:val>
                                        </p:tav>
                                      </p:tavLst>
                                    </p:anim>
                                    <p:animEffect transition="in" filter="fade">
                                      <p:cBhvr>
                                        <p:cTn id="29" dur="500"/>
                                        <p:tgtEl>
                                          <p:spTgt spid="15"/>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p:cTn id="32" dur="500" fill="hold"/>
                                        <p:tgtEl>
                                          <p:spTgt spid="16"/>
                                        </p:tgtEl>
                                        <p:attrNameLst>
                                          <p:attrName>ppt_w</p:attrName>
                                        </p:attrNameLst>
                                      </p:cBhvr>
                                      <p:tavLst>
                                        <p:tav tm="0">
                                          <p:val>
                                            <p:fltVal val="0"/>
                                          </p:val>
                                        </p:tav>
                                        <p:tav tm="100000">
                                          <p:val>
                                            <p:strVal val="#ppt_w"/>
                                          </p:val>
                                        </p:tav>
                                      </p:tavLst>
                                    </p:anim>
                                    <p:anim calcmode="lin" valueType="num">
                                      <p:cBhvr>
                                        <p:cTn id="33" dur="500" fill="hold"/>
                                        <p:tgtEl>
                                          <p:spTgt spid="16"/>
                                        </p:tgtEl>
                                        <p:attrNameLst>
                                          <p:attrName>ppt_h</p:attrName>
                                        </p:attrNameLst>
                                      </p:cBhvr>
                                      <p:tavLst>
                                        <p:tav tm="0">
                                          <p:val>
                                            <p:fltVal val="0"/>
                                          </p:val>
                                        </p:tav>
                                        <p:tav tm="100000">
                                          <p:val>
                                            <p:strVal val="#ppt_h"/>
                                          </p:val>
                                        </p:tav>
                                      </p:tavLst>
                                    </p:anim>
                                    <p:animEffect transition="in" filter="fade">
                                      <p:cBhvr>
                                        <p:cTn id="34" dur="500"/>
                                        <p:tgtEl>
                                          <p:spTgt spid="16"/>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p:cTn id="37" dur="500" fill="hold"/>
                                        <p:tgtEl>
                                          <p:spTgt spid="17"/>
                                        </p:tgtEl>
                                        <p:attrNameLst>
                                          <p:attrName>ppt_w</p:attrName>
                                        </p:attrNameLst>
                                      </p:cBhvr>
                                      <p:tavLst>
                                        <p:tav tm="0">
                                          <p:val>
                                            <p:fltVal val="0"/>
                                          </p:val>
                                        </p:tav>
                                        <p:tav tm="100000">
                                          <p:val>
                                            <p:strVal val="#ppt_w"/>
                                          </p:val>
                                        </p:tav>
                                      </p:tavLst>
                                    </p:anim>
                                    <p:anim calcmode="lin" valueType="num">
                                      <p:cBhvr>
                                        <p:cTn id="38" dur="500" fill="hold"/>
                                        <p:tgtEl>
                                          <p:spTgt spid="17"/>
                                        </p:tgtEl>
                                        <p:attrNameLst>
                                          <p:attrName>ppt_h</p:attrName>
                                        </p:attrNameLst>
                                      </p:cBhvr>
                                      <p:tavLst>
                                        <p:tav tm="0">
                                          <p:val>
                                            <p:fltVal val="0"/>
                                          </p:val>
                                        </p:tav>
                                        <p:tav tm="100000">
                                          <p:val>
                                            <p:strVal val="#ppt_h"/>
                                          </p:val>
                                        </p:tav>
                                      </p:tavLst>
                                    </p:anim>
                                    <p:animEffect transition="in" filter="fade">
                                      <p:cBhvr>
                                        <p:cTn id="39" dur="500"/>
                                        <p:tgtEl>
                                          <p:spTgt spid="17"/>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anim calcmode="lin" valueType="num">
                                      <p:cBhvr>
                                        <p:cTn id="42" dur="500" fill="hold"/>
                                        <p:tgtEl>
                                          <p:spTgt spid="18"/>
                                        </p:tgtEl>
                                        <p:attrNameLst>
                                          <p:attrName>ppt_w</p:attrName>
                                        </p:attrNameLst>
                                      </p:cBhvr>
                                      <p:tavLst>
                                        <p:tav tm="0">
                                          <p:val>
                                            <p:fltVal val="0"/>
                                          </p:val>
                                        </p:tav>
                                        <p:tav tm="100000">
                                          <p:val>
                                            <p:strVal val="#ppt_w"/>
                                          </p:val>
                                        </p:tav>
                                      </p:tavLst>
                                    </p:anim>
                                    <p:anim calcmode="lin" valueType="num">
                                      <p:cBhvr>
                                        <p:cTn id="43" dur="500" fill="hold"/>
                                        <p:tgtEl>
                                          <p:spTgt spid="18"/>
                                        </p:tgtEl>
                                        <p:attrNameLst>
                                          <p:attrName>ppt_h</p:attrName>
                                        </p:attrNameLst>
                                      </p:cBhvr>
                                      <p:tavLst>
                                        <p:tav tm="0">
                                          <p:val>
                                            <p:fltVal val="0"/>
                                          </p:val>
                                        </p:tav>
                                        <p:tav tm="100000">
                                          <p:val>
                                            <p:strVal val="#ppt_h"/>
                                          </p:val>
                                        </p:tav>
                                      </p:tavLst>
                                    </p:anim>
                                    <p:animEffect transition="in" filter="fade">
                                      <p:cBhvr>
                                        <p:cTn id="4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45" restart="whenNotActive" fill="hold" evtFilter="cancelBubble" nodeType="interactiveSeq">
                <p:stCondLst>
                  <p:cond evt="onClick" delay="0">
                    <p:tgtEl>
                      <p:spTgt spid="4"/>
                    </p:tgtEl>
                  </p:cond>
                </p:stCondLst>
                <p:endSync evt="end" delay="0">
                  <p:rtn val="all"/>
                </p:endSync>
                <p:childTnLst>
                  <p:par>
                    <p:cTn id="46" fill="hold">
                      <p:stCondLst>
                        <p:cond delay="0"/>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21"/>
                                        </p:tgtEl>
                                        <p:attrNameLst>
                                          <p:attrName>style.visibility</p:attrName>
                                        </p:attrNameLst>
                                      </p:cBhvr>
                                      <p:to>
                                        <p:strVal val="visible"/>
                                      </p:to>
                                    </p:set>
                                  </p:childTnLst>
                                </p:cTn>
                              </p:par>
                            </p:childTnLst>
                          </p:cTn>
                        </p:par>
                      </p:childTnLst>
                    </p:cTn>
                  </p:par>
                </p:childTnLst>
              </p:cTn>
              <p:nextCondLst>
                <p:cond evt="onClick" delay="0">
                  <p:tgtEl>
                    <p:spTgt spid="4"/>
                  </p:tgtEl>
                </p:cond>
              </p:nextCondLst>
            </p:seq>
            <p:seq concurrent="1" nextAc="seek">
              <p:cTn id="50" restart="whenNotActive" fill="hold" evtFilter="cancelBubble" nodeType="interactiveSeq">
                <p:stCondLst>
                  <p:cond evt="onClick" delay="0">
                    <p:tgtEl>
                      <p:spTgt spid="12"/>
                    </p:tgtEl>
                  </p:cond>
                </p:stCondLst>
                <p:endSync evt="end" delay="0">
                  <p:rtn val="all"/>
                </p:endSync>
                <p:childTnLst>
                  <p:par>
                    <p:cTn id="51" fill="hold">
                      <p:stCondLst>
                        <p:cond delay="0"/>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55" restart="whenNotActive" fill="hold" evtFilter="cancelBubble" nodeType="interactiveSeq">
                <p:stCondLst>
                  <p:cond evt="onClick" delay="0">
                    <p:tgtEl>
                      <p:spTgt spid="14"/>
                    </p:tgtEl>
                  </p:cond>
                </p:stCondLst>
                <p:endSync evt="end" delay="0">
                  <p:rtn val="all"/>
                </p:endSync>
                <p:childTnLst>
                  <p:par>
                    <p:cTn id="56" fill="hold">
                      <p:stCondLst>
                        <p:cond delay="0"/>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14"/>
                  </p:tgtEl>
                </p:cond>
              </p:nextCondLst>
            </p:seq>
            <p:seq concurrent="1" nextAc="seek">
              <p:cTn id="60" restart="whenNotActive" fill="hold" evtFilter="cancelBubble" nodeType="interactiveSeq">
                <p:stCondLst>
                  <p:cond evt="onClick" delay="0">
                    <p:tgtEl>
                      <p:spTgt spid="17"/>
                    </p:tgtEl>
                  </p:cond>
                </p:stCondLst>
                <p:endSync evt="end" delay="0">
                  <p:rtn val="all"/>
                </p:endSync>
                <p:childTnLst>
                  <p:par>
                    <p:cTn id="61" fill="hold">
                      <p:stCondLst>
                        <p:cond delay="0"/>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8"/>
                                        </p:tgtEl>
                                        <p:attrNameLst>
                                          <p:attrName>style.visibility</p:attrName>
                                        </p:attrNameLst>
                                      </p:cBhvr>
                                      <p:to>
                                        <p:strVal val="visible"/>
                                      </p:to>
                                    </p:set>
                                  </p:childTnLst>
                                </p:cTn>
                              </p:par>
                            </p:childTnLst>
                          </p:cTn>
                        </p:par>
                      </p:childTnLst>
                    </p:cTn>
                  </p:par>
                </p:childTnLst>
              </p:cTn>
              <p:nextCondLst>
                <p:cond evt="onClick" delay="0">
                  <p:tgtEl>
                    <p:spTgt spid="17"/>
                  </p:tgtEl>
                </p:cond>
              </p:nextCondLst>
            </p:seq>
          </p:childTnLst>
        </p:cTn>
      </p:par>
    </p:tnLst>
    <p:bldLst>
      <p:bldP spid="4" grpId="0" animBg="1"/>
      <p:bldP spid="12" grpId="0" animBg="1"/>
      <p:bldP spid="13" grpId="0" animBg="1"/>
      <p:bldP spid="14" grpId="0" animBg="1"/>
      <p:bldP spid="15" grpId="0" animBg="1"/>
      <p:bldP spid="16" grpId="0" animBg="1"/>
      <p:bldP spid="17" grpId="0"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a:bodyPr>
          <a:lstStyle/>
          <a:p>
            <a:pPr marL="0" marR="0">
              <a:lnSpc>
                <a:spcPct val="115000"/>
              </a:lnSpc>
              <a:spcBef>
                <a:spcPts val="0"/>
              </a:spcBef>
              <a:spcAft>
                <a:spcPts val="1000"/>
              </a:spcAft>
            </a:pPr>
            <a:r>
              <a:rPr lang="en-US" b="1" dirty="0">
                <a:latin typeface="Comic Sans MS" panose="030F0702030302020204" pitchFamily="66" charset="0"/>
                <a:ea typeface="Calibri" panose="020F0502020204030204" pitchFamily="34" charset="0"/>
                <a:cs typeface="Calibri" panose="020F0502020204030204" pitchFamily="34" charset="0"/>
              </a:rPr>
              <a:t>Searching for Sight Words</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pink">
            <a:extLst>
              <a:ext uri="{FF2B5EF4-FFF2-40B4-BE49-F238E27FC236}">
                <a16:creationId xmlns:a16="http://schemas.microsoft.com/office/drawing/2014/main" id="{1E8F1D29-D636-41C7-9315-90790EFE325F}"/>
              </a:ext>
            </a:extLst>
          </p:cNvPr>
          <p:cNvSpPr/>
          <p:nvPr/>
        </p:nvSpPr>
        <p:spPr>
          <a:xfrm>
            <a:off x="609600" y="1594338"/>
            <a:ext cx="2227385" cy="1834662"/>
          </a:xfrm>
          <a:prstGeom prst="ellipse">
            <a:avLst/>
          </a:prstGeom>
          <a:solidFill>
            <a:srgbClr val="FF66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400" dirty="0">
                <a:solidFill>
                  <a:schemeClr val="tx1"/>
                </a:solidFill>
                <a:latin typeface="Comic Sans MS" panose="030F0702030302020204" pitchFamily="66" charset="0"/>
              </a:rPr>
              <a:t>wall</a:t>
            </a:r>
          </a:p>
        </p:txBody>
      </p:sp>
      <p:sp>
        <p:nvSpPr>
          <p:cNvPr id="12" name="green">
            <a:extLst>
              <a:ext uri="{FF2B5EF4-FFF2-40B4-BE49-F238E27FC236}">
                <a16:creationId xmlns:a16="http://schemas.microsoft.com/office/drawing/2014/main" id="{183766DF-A598-4282-A17E-4F9FDFDFCA47}"/>
              </a:ext>
            </a:extLst>
          </p:cNvPr>
          <p:cNvSpPr/>
          <p:nvPr/>
        </p:nvSpPr>
        <p:spPr>
          <a:xfrm>
            <a:off x="3217984" y="1594338"/>
            <a:ext cx="2227385" cy="1834662"/>
          </a:xfrm>
          <a:prstGeom prst="ellipse">
            <a:avLst/>
          </a:prstGeom>
          <a:solidFill>
            <a:srgbClr val="62F44A"/>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600" dirty="0">
                <a:solidFill>
                  <a:schemeClr val="tx1"/>
                </a:solidFill>
                <a:latin typeface="Comic Sans MS" panose="030F0702030302020204" pitchFamily="66" charset="0"/>
              </a:rPr>
              <a:t>small</a:t>
            </a:r>
          </a:p>
        </p:txBody>
      </p:sp>
      <p:sp>
        <p:nvSpPr>
          <p:cNvPr id="13" name="red">
            <a:extLst>
              <a:ext uri="{FF2B5EF4-FFF2-40B4-BE49-F238E27FC236}">
                <a16:creationId xmlns:a16="http://schemas.microsoft.com/office/drawing/2014/main" id="{8E58AE50-633A-46D5-B692-F36A0B006A5C}"/>
              </a:ext>
            </a:extLst>
          </p:cNvPr>
          <p:cNvSpPr/>
          <p:nvPr/>
        </p:nvSpPr>
        <p:spPr>
          <a:xfrm>
            <a:off x="5826369" y="1594338"/>
            <a:ext cx="2227385" cy="1834662"/>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600" dirty="0">
                <a:solidFill>
                  <a:schemeClr val="tx1"/>
                </a:solidFill>
                <a:latin typeface="Comic Sans MS" panose="030F0702030302020204" pitchFamily="66" charset="0"/>
              </a:rPr>
              <a:t>when</a:t>
            </a:r>
          </a:p>
        </p:txBody>
      </p:sp>
      <p:sp>
        <p:nvSpPr>
          <p:cNvPr id="14" name="orange">
            <a:extLst>
              <a:ext uri="{FF2B5EF4-FFF2-40B4-BE49-F238E27FC236}">
                <a16:creationId xmlns:a16="http://schemas.microsoft.com/office/drawing/2014/main" id="{9C5D3EEE-31C7-42AB-B9D7-74E4B4FEEDF0}"/>
              </a:ext>
            </a:extLst>
          </p:cNvPr>
          <p:cNvSpPr/>
          <p:nvPr/>
        </p:nvSpPr>
        <p:spPr>
          <a:xfrm>
            <a:off x="8593015" y="1594338"/>
            <a:ext cx="2227385" cy="1834662"/>
          </a:xfrm>
          <a:prstGeom prst="ellipse">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800" dirty="0">
                <a:solidFill>
                  <a:schemeClr val="tx1"/>
                </a:solidFill>
                <a:latin typeface="Comic Sans MS" panose="030F0702030302020204" pitchFamily="66" charset="0"/>
              </a:rPr>
              <a:t>were</a:t>
            </a:r>
          </a:p>
        </p:txBody>
      </p:sp>
      <p:sp>
        <p:nvSpPr>
          <p:cNvPr id="15" name="blue">
            <a:extLst>
              <a:ext uri="{FF2B5EF4-FFF2-40B4-BE49-F238E27FC236}">
                <a16:creationId xmlns:a16="http://schemas.microsoft.com/office/drawing/2014/main" id="{D4ED841A-6E89-432B-BC66-C8DF1F2C0AEE}"/>
              </a:ext>
            </a:extLst>
          </p:cNvPr>
          <p:cNvSpPr/>
          <p:nvPr/>
        </p:nvSpPr>
        <p:spPr>
          <a:xfrm>
            <a:off x="609600" y="3856892"/>
            <a:ext cx="2227385" cy="1834662"/>
          </a:xfrm>
          <a:prstGeom prst="ellipse">
            <a:avLst/>
          </a:prstGeom>
          <a:solidFill>
            <a:srgbClr val="00B0F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600" dirty="0">
                <a:solidFill>
                  <a:schemeClr val="tx1"/>
                </a:solidFill>
                <a:latin typeface="Comic Sans MS" panose="030F0702030302020204" pitchFamily="66" charset="0"/>
              </a:rPr>
              <a:t>small</a:t>
            </a:r>
          </a:p>
        </p:txBody>
      </p:sp>
      <p:sp>
        <p:nvSpPr>
          <p:cNvPr id="16" name="gray">
            <a:extLst>
              <a:ext uri="{FF2B5EF4-FFF2-40B4-BE49-F238E27FC236}">
                <a16:creationId xmlns:a16="http://schemas.microsoft.com/office/drawing/2014/main" id="{B3307421-C53B-424E-8EA5-297F0820BE6D}"/>
              </a:ext>
            </a:extLst>
          </p:cNvPr>
          <p:cNvSpPr/>
          <p:nvPr/>
        </p:nvSpPr>
        <p:spPr>
          <a:xfrm>
            <a:off x="3310303" y="3856892"/>
            <a:ext cx="2227385" cy="1834662"/>
          </a:xfrm>
          <a:prstGeom prst="ellipse">
            <a:avLst/>
          </a:prstGeom>
          <a:solidFill>
            <a:schemeClr val="bg1">
              <a:lumMod val="8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800" dirty="0">
                <a:solidFill>
                  <a:schemeClr val="tx1"/>
                </a:solidFill>
                <a:latin typeface="Comic Sans MS" panose="030F0702030302020204" pitchFamily="66" charset="0"/>
              </a:rPr>
              <a:t>were</a:t>
            </a:r>
          </a:p>
        </p:txBody>
      </p:sp>
      <p:sp>
        <p:nvSpPr>
          <p:cNvPr id="17" name="purple">
            <a:extLst>
              <a:ext uri="{FF2B5EF4-FFF2-40B4-BE49-F238E27FC236}">
                <a16:creationId xmlns:a16="http://schemas.microsoft.com/office/drawing/2014/main" id="{B35081DC-3EB7-485E-934B-7C4241665558}"/>
              </a:ext>
            </a:extLst>
          </p:cNvPr>
          <p:cNvSpPr/>
          <p:nvPr/>
        </p:nvSpPr>
        <p:spPr>
          <a:xfrm>
            <a:off x="6011007" y="3839308"/>
            <a:ext cx="2227385" cy="1834662"/>
          </a:xfrm>
          <a:prstGeom prst="ellipse">
            <a:avLst/>
          </a:prstGeom>
          <a:solidFill>
            <a:srgbClr val="9A57CD"/>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600" dirty="0">
                <a:solidFill>
                  <a:schemeClr val="tx1"/>
                </a:solidFill>
                <a:latin typeface="Comic Sans MS" panose="030F0702030302020204" pitchFamily="66" charset="0"/>
              </a:rPr>
              <a:t>smell</a:t>
            </a:r>
          </a:p>
        </p:txBody>
      </p:sp>
      <p:sp>
        <p:nvSpPr>
          <p:cNvPr id="18" name="yellow">
            <a:extLst>
              <a:ext uri="{FF2B5EF4-FFF2-40B4-BE49-F238E27FC236}">
                <a16:creationId xmlns:a16="http://schemas.microsoft.com/office/drawing/2014/main" id="{0D8051FA-888B-4712-A0F3-B9A5703EF419}"/>
              </a:ext>
            </a:extLst>
          </p:cNvPr>
          <p:cNvSpPr/>
          <p:nvPr/>
        </p:nvSpPr>
        <p:spPr>
          <a:xfrm>
            <a:off x="8804031" y="3839308"/>
            <a:ext cx="2227385" cy="1834662"/>
          </a:xfrm>
          <a:prstGeom prst="ellipse">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800" dirty="0">
                <a:solidFill>
                  <a:schemeClr val="tx1"/>
                </a:solidFill>
                <a:latin typeface="Comic Sans MS" panose="030F0702030302020204" pitchFamily="66" charset="0"/>
              </a:rPr>
              <a:t>wear</a:t>
            </a:r>
          </a:p>
        </p:txBody>
      </p:sp>
      <p:grpSp>
        <p:nvGrpSpPr>
          <p:cNvPr id="21" name="Group 20" descr="circle with star">
            <a:extLst>
              <a:ext uri="{FF2B5EF4-FFF2-40B4-BE49-F238E27FC236}">
                <a16:creationId xmlns:a16="http://schemas.microsoft.com/office/drawing/2014/main" id="{A52429C1-FFD6-4383-B8B4-A7D39E4D3208}"/>
              </a:ext>
            </a:extLst>
          </p:cNvPr>
          <p:cNvGrpSpPr/>
          <p:nvPr/>
        </p:nvGrpSpPr>
        <p:grpSpPr>
          <a:xfrm>
            <a:off x="3209192" y="1606061"/>
            <a:ext cx="2227385" cy="1834662"/>
            <a:chOff x="-4419600" y="989745"/>
            <a:chExt cx="2227385" cy="1834662"/>
          </a:xfrm>
        </p:grpSpPr>
        <p:sp>
          <p:nvSpPr>
            <p:cNvPr id="19" name="Oval 18">
              <a:extLst>
                <a:ext uri="{FF2B5EF4-FFF2-40B4-BE49-F238E27FC236}">
                  <a16:creationId xmlns:a16="http://schemas.microsoft.com/office/drawing/2014/main" id="{A6493046-1C37-418A-9590-D90141AA7FED}"/>
                </a:ext>
              </a:extLst>
            </p:cNvPr>
            <p:cNvSpPr/>
            <p:nvPr/>
          </p:nvSpPr>
          <p:spPr>
            <a:xfrm>
              <a:off x="-4419600" y="989745"/>
              <a:ext cx="2227385" cy="1834662"/>
            </a:xfrm>
            <a:prstGeom prst="ellipse">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400" dirty="0">
                <a:latin typeface="Comic Sans MS" panose="030F0702030302020204" pitchFamily="66" charset="0"/>
              </a:endParaRPr>
            </a:p>
          </p:txBody>
        </p:sp>
        <p:sp>
          <p:nvSpPr>
            <p:cNvPr id="20" name="Star: 5 Points 19">
              <a:extLst>
                <a:ext uri="{FF2B5EF4-FFF2-40B4-BE49-F238E27FC236}">
                  <a16:creationId xmlns:a16="http://schemas.microsoft.com/office/drawing/2014/main" id="{34B63CCD-3480-404E-9B80-B2268F2AC50E}"/>
                </a:ext>
              </a:extLst>
            </p:cNvPr>
            <p:cNvSpPr/>
            <p:nvPr/>
          </p:nvSpPr>
          <p:spPr>
            <a:xfrm>
              <a:off x="-3936022" y="1241792"/>
              <a:ext cx="1289538" cy="1143000"/>
            </a:xfrm>
            <a:prstGeom prst="star5">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2" name="Group 21" descr="circle with star">
            <a:extLst>
              <a:ext uri="{FF2B5EF4-FFF2-40B4-BE49-F238E27FC236}">
                <a16:creationId xmlns:a16="http://schemas.microsoft.com/office/drawing/2014/main" id="{C2D03979-D583-42B3-B709-BA3A685C95D4}"/>
              </a:ext>
            </a:extLst>
          </p:cNvPr>
          <p:cNvGrpSpPr/>
          <p:nvPr/>
        </p:nvGrpSpPr>
        <p:grpSpPr>
          <a:xfrm>
            <a:off x="582491" y="3856892"/>
            <a:ext cx="2227385" cy="1834662"/>
            <a:chOff x="-4419600" y="989745"/>
            <a:chExt cx="2227385" cy="1834662"/>
          </a:xfrm>
        </p:grpSpPr>
        <p:sp>
          <p:nvSpPr>
            <p:cNvPr id="23" name="Oval 22">
              <a:extLst>
                <a:ext uri="{FF2B5EF4-FFF2-40B4-BE49-F238E27FC236}">
                  <a16:creationId xmlns:a16="http://schemas.microsoft.com/office/drawing/2014/main" id="{85EAEBE2-3937-4B9D-847F-887171F8D0B9}"/>
                </a:ext>
              </a:extLst>
            </p:cNvPr>
            <p:cNvSpPr/>
            <p:nvPr/>
          </p:nvSpPr>
          <p:spPr>
            <a:xfrm>
              <a:off x="-4419600" y="989745"/>
              <a:ext cx="2227385" cy="1834662"/>
            </a:xfrm>
            <a:prstGeom prst="ellipse">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400" dirty="0">
                <a:latin typeface="Comic Sans MS" panose="030F0702030302020204" pitchFamily="66" charset="0"/>
              </a:endParaRPr>
            </a:p>
          </p:txBody>
        </p:sp>
        <p:sp>
          <p:nvSpPr>
            <p:cNvPr id="24" name="Star: 5 Points 23">
              <a:extLst>
                <a:ext uri="{FF2B5EF4-FFF2-40B4-BE49-F238E27FC236}">
                  <a16:creationId xmlns:a16="http://schemas.microsoft.com/office/drawing/2014/main" id="{074A2809-EA97-4464-AAAD-B7923B5AE125}"/>
                </a:ext>
              </a:extLst>
            </p:cNvPr>
            <p:cNvSpPr/>
            <p:nvPr/>
          </p:nvSpPr>
          <p:spPr>
            <a:xfrm>
              <a:off x="-3936022" y="1241792"/>
              <a:ext cx="1289538" cy="1143000"/>
            </a:xfrm>
            <a:prstGeom prst="star5">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5" name="Group 24" descr="circle with star">
            <a:extLst>
              <a:ext uri="{FF2B5EF4-FFF2-40B4-BE49-F238E27FC236}">
                <a16:creationId xmlns:a16="http://schemas.microsoft.com/office/drawing/2014/main" id="{FBE1E1D4-FF15-4BEE-856E-2FF4DBF7B6D4}"/>
              </a:ext>
            </a:extLst>
          </p:cNvPr>
          <p:cNvGrpSpPr/>
          <p:nvPr/>
        </p:nvGrpSpPr>
        <p:grpSpPr>
          <a:xfrm>
            <a:off x="8593015" y="1594338"/>
            <a:ext cx="2227385" cy="1834662"/>
            <a:chOff x="-4419600" y="989745"/>
            <a:chExt cx="2227385" cy="1834662"/>
          </a:xfrm>
        </p:grpSpPr>
        <p:sp>
          <p:nvSpPr>
            <p:cNvPr id="26" name="Oval 25">
              <a:extLst>
                <a:ext uri="{FF2B5EF4-FFF2-40B4-BE49-F238E27FC236}">
                  <a16:creationId xmlns:a16="http://schemas.microsoft.com/office/drawing/2014/main" id="{E9D68B77-4B0D-4BF8-B03D-19998FCEA30C}"/>
                </a:ext>
              </a:extLst>
            </p:cNvPr>
            <p:cNvSpPr/>
            <p:nvPr/>
          </p:nvSpPr>
          <p:spPr>
            <a:xfrm>
              <a:off x="-4419600" y="989745"/>
              <a:ext cx="2227385" cy="1834662"/>
            </a:xfrm>
            <a:prstGeom prst="ellipse">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400" dirty="0">
                <a:latin typeface="Comic Sans MS" panose="030F0702030302020204" pitchFamily="66" charset="0"/>
              </a:endParaRPr>
            </a:p>
          </p:txBody>
        </p:sp>
        <p:sp>
          <p:nvSpPr>
            <p:cNvPr id="27" name="Star: 5 Points 26">
              <a:extLst>
                <a:ext uri="{FF2B5EF4-FFF2-40B4-BE49-F238E27FC236}">
                  <a16:creationId xmlns:a16="http://schemas.microsoft.com/office/drawing/2014/main" id="{8E0FAE6E-C5C5-46F2-9C63-A2EE1CA9C4DB}"/>
                </a:ext>
              </a:extLst>
            </p:cNvPr>
            <p:cNvSpPr/>
            <p:nvPr/>
          </p:nvSpPr>
          <p:spPr>
            <a:xfrm>
              <a:off x="-3936022" y="1241792"/>
              <a:ext cx="1289538" cy="1143000"/>
            </a:xfrm>
            <a:prstGeom prst="star5">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8" name="Group 27" descr="circle with star">
            <a:extLst>
              <a:ext uri="{FF2B5EF4-FFF2-40B4-BE49-F238E27FC236}">
                <a16:creationId xmlns:a16="http://schemas.microsoft.com/office/drawing/2014/main" id="{67017B6C-4162-43EA-9794-698FBA655645}"/>
              </a:ext>
            </a:extLst>
          </p:cNvPr>
          <p:cNvGrpSpPr/>
          <p:nvPr/>
        </p:nvGrpSpPr>
        <p:grpSpPr>
          <a:xfrm>
            <a:off x="3283195" y="3856892"/>
            <a:ext cx="2227385" cy="1834662"/>
            <a:chOff x="-4419600" y="989745"/>
            <a:chExt cx="2227385" cy="1834662"/>
          </a:xfrm>
        </p:grpSpPr>
        <p:sp>
          <p:nvSpPr>
            <p:cNvPr id="29" name="Oval 28">
              <a:extLst>
                <a:ext uri="{FF2B5EF4-FFF2-40B4-BE49-F238E27FC236}">
                  <a16:creationId xmlns:a16="http://schemas.microsoft.com/office/drawing/2014/main" id="{D598C33C-5E1A-4AC0-80D9-03D43D120427}"/>
                </a:ext>
              </a:extLst>
            </p:cNvPr>
            <p:cNvSpPr/>
            <p:nvPr/>
          </p:nvSpPr>
          <p:spPr>
            <a:xfrm>
              <a:off x="-4419600" y="989745"/>
              <a:ext cx="2227385" cy="1834662"/>
            </a:xfrm>
            <a:prstGeom prst="ellipse">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400" dirty="0">
                <a:latin typeface="Comic Sans MS" panose="030F0702030302020204" pitchFamily="66" charset="0"/>
              </a:endParaRPr>
            </a:p>
          </p:txBody>
        </p:sp>
        <p:sp>
          <p:nvSpPr>
            <p:cNvPr id="30" name="Star: 5 Points 29">
              <a:extLst>
                <a:ext uri="{FF2B5EF4-FFF2-40B4-BE49-F238E27FC236}">
                  <a16:creationId xmlns:a16="http://schemas.microsoft.com/office/drawing/2014/main" id="{29D31E3C-3737-4571-A8CA-9E2EB36E3D89}"/>
                </a:ext>
              </a:extLst>
            </p:cNvPr>
            <p:cNvSpPr/>
            <p:nvPr/>
          </p:nvSpPr>
          <p:spPr>
            <a:xfrm>
              <a:off x="-3936022" y="1241792"/>
              <a:ext cx="1289538" cy="1143000"/>
            </a:xfrm>
            <a:prstGeom prst="star5">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custDataLst>
      <p:tags r:id="rId1"/>
    </p:custDataLst>
    <p:extLst>
      <p:ext uri="{BB962C8B-B14F-4D97-AF65-F5344CB8AC3E}">
        <p14:creationId xmlns:p14="http://schemas.microsoft.com/office/powerpoint/2010/main" val="3661469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animEffect transition="in" filter="fade">
                                      <p:cBhvr>
                                        <p:cTn id="14" dur="500"/>
                                        <p:tgtEl>
                                          <p:spTgt spid="12"/>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500" fill="hold"/>
                                        <p:tgtEl>
                                          <p:spTgt spid="13"/>
                                        </p:tgtEl>
                                        <p:attrNameLst>
                                          <p:attrName>ppt_w</p:attrName>
                                        </p:attrNameLst>
                                      </p:cBhvr>
                                      <p:tavLst>
                                        <p:tav tm="0">
                                          <p:val>
                                            <p:fltVal val="0"/>
                                          </p:val>
                                        </p:tav>
                                        <p:tav tm="100000">
                                          <p:val>
                                            <p:strVal val="#ppt_w"/>
                                          </p:val>
                                        </p:tav>
                                      </p:tavLst>
                                    </p:anim>
                                    <p:anim calcmode="lin" valueType="num">
                                      <p:cBhvr>
                                        <p:cTn id="18" dur="500" fill="hold"/>
                                        <p:tgtEl>
                                          <p:spTgt spid="13"/>
                                        </p:tgtEl>
                                        <p:attrNameLst>
                                          <p:attrName>ppt_h</p:attrName>
                                        </p:attrNameLst>
                                      </p:cBhvr>
                                      <p:tavLst>
                                        <p:tav tm="0">
                                          <p:val>
                                            <p:fltVal val="0"/>
                                          </p:val>
                                        </p:tav>
                                        <p:tav tm="100000">
                                          <p:val>
                                            <p:strVal val="#ppt_h"/>
                                          </p:val>
                                        </p:tav>
                                      </p:tavLst>
                                    </p:anim>
                                    <p:animEffect transition="in" filter="fade">
                                      <p:cBhvr>
                                        <p:cTn id="19" dur="500"/>
                                        <p:tgtEl>
                                          <p:spTgt spid="13"/>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p:cTn id="22" dur="500" fill="hold"/>
                                        <p:tgtEl>
                                          <p:spTgt spid="14"/>
                                        </p:tgtEl>
                                        <p:attrNameLst>
                                          <p:attrName>ppt_w</p:attrName>
                                        </p:attrNameLst>
                                      </p:cBhvr>
                                      <p:tavLst>
                                        <p:tav tm="0">
                                          <p:val>
                                            <p:fltVal val="0"/>
                                          </p:val>
                                        </p:tav>
                                        <p:tav tm="100000">
                                          <p:val>
                                            <p:strVal val="#ppt_w"/>
                                          </p:val>
                                        </p:tav>
                                      </p:tavLst>
                                    </p:anim>
                                    <p:anim calcmode="lin" valueType="num">
                                      <p:cBhvr>
                                        <p:cTn id="23" dur="500" fill="hold"/>
                                        <p:tgtEl>
                                          <p:spTgt spid="14"/>
                                        </p:tgtEl>
                                        <p:attrNameLst>
                                          <p:attrName>ppt_h</p:attrName>
                                        </p:attrNameLst>
                                      </p:cBhvr>
                                      <p:tavLst>
                                        <p:tav tm="0">
                                          <p:val>
                                            <p:fltVal val="0"/>
                                          </p:val>
                                        </p:tav>
                                        <p:tav tm="100000">
                                          <p:val>
                                            <p:strVal val="#ppt_h"/>
                                          </p:val>
                                        </p:tav>
                                      </p:tavLst>
                                    </p:anim>
                                    <p:animEffect transition="in" filter="fade">
                                      <p:cBhvr>
                                        <p:cTn id="24" dur="500"/>
                                        <p:tgtEl>
                                          <p:spTgt spid="14"/>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p:cTn id="27" dur="500" fill="hold"/>
                                        <p:tgtEl>
                                          <p:spTgt spid="15"/>
                                        </p:tgtEl>
                                        <p:attrNameLst>
                                          <p:attrName>ppt_w</p:attrName>
                                        </p:attrNameLst>
                                      </p:cBhvr>
                                      <p:tavLst>
                                        <p:tav tm="0">
                                          <p:val>
                                            <p:fltVal val="0"/>
                                          </p:val>
                                        </p:tav>
                                        <p:tav tm="100000">
                                          <p:val>
                                            <p:strVal val="#ppt_w"/>
                                          </p:val>
                                        </p:tav>
                                      </p:tavLst>
                                    </p:anim>
                                    <p:anim calcmode="lin" valueType="num">
                                      <p:cBhvr>
                                        <p:cTn id="28" dur="500" fill="hold"/>
                                        <p:tgtEl>
                                          <p:spTgt spid="15"/>
                                        </p:tgtEl>
                                        <p:attrNameLst>
                                          <p:attrName>ppt_h</p:attrName>
                                        </p:attrNameLst>
                                      </p:cBhvr>
                                      <p:tavLst>
                                        <p:tav tm="0">
                                          <p:val>
                                            <p:fltVal val="0"/>
                                          </p:val>
                                        </p:tav>
                                        <p:tav tm="100000">
                                          <p:val>
                                            <p:strVal val="#ppt_h"/>
                                          </p:val>
                                        </p:tav>
                                      </p:tavLst>
                                    </p:anim>
                                    <p:animEffect transition="in" filter="fade">
                                      <p:cBhvr>
                                        <p:cTn id="29" dur="500"/>
                                        <p:tgtEl>
                                          <p:spTgt spid="15"/>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p:cTn id="32" dur="500" fill="hold"/>
                                        <p:tgtEl>
                                          <p:spTgt spid="16"/>
                                        </p:tgtEl>
                                        <p:attrNameLst>
                                          <p:attrName>ppt_w</p:attrName>
                                        </p:attrNameLst>
                                      </p:cBhvr>
                                      <p:tavLst>
                                        <p:tav tm="0">
                                          <p:val>
                                            <p:fltVal val="0"/>
                                          </p:val>
                                        </p:tav>
                                        <p:tav tm="100000">
                                          <p:val>
                                            <p:strVal val="#ppt_w"/>
                                          </p:val>
                                        </p:tav>
                                      </p:tavLst>
                                    </p:anim>
                                    <p:anim calcmode="lin" valueType="num">
                                      <p:cBhvr>
                                        <p:cTn id="33" dur="500" fill="hold"/>
                                        <p:tgtEl>
                                          <p:spTgt spid="16"/>
                                        </p:tgtEl>
                                        <p:attrNameLst>
                                          <p:attrName>ppt_h</p:attrName>
                                        </p:attrNameLst>
                                      </p:cBhvr>
                                      <p:tavLst>
                                        <p:tav tm="0">
                                          <p:val>
                                            <p:fltVal val="0"/>
                                          </p:val>
                                        </p:tav>
                                        <p:tav tm="100000">
                                          <p:val>
                                            <p:strVal val="#ppt_h"/>
                                          </p:val>
                                        </p:tav>
                                      </p:tavLst>
                                    </p:anim>
                                    <p:animEffect transition="in" filter="fade">
                                      <p:cBhvr>
                                        <p:cTn id="34" dur="500"/>
                                        <p:tgtEl>
                                          <p:spTgt spid="16"/>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p:cTn id="37" dur="500" fill="hold"/>
                                        <p:tgtEl>
                                          <p:spTgt spid="17"/>
                                        </p:tgtEl>
                                        <p:attrNameLst>
                                          <p:attrName>ppt_w</p:attrName>
                                        </p:attrNameLst>
                                      </p:cBhvr>
                                      <p:tavLst>
                                        <p:tav tm="0">
                                          <p:val>
                                            <p:fltVal val="0"/>
                                          </p:val>
                                        </p:tav>
                                        <p:tav tm="100000">
                                          <p:val>
                                            <p:strVal val="#ppt_w"/>
                                          </p:val>
                                        </p:tav>
                                      </p:tavLst>
                                    </p:anim>
                                    <p:anim calcmode="lin" valueType="num">
                                      <p:cBhvr>
                                        <p:cTn id="38" dur="500" fill="hold"/>
                                        <p:tgtEl>
                                          <p:spTgt spid="17"/>
                                        </p:tgtEl>
                                        <p:attrNameLst>
                                          <p:attrName>ppt_h</p:attrName>
                                        </p:attrNameLst>
                                      </p:cBhvr>
                                      <p:tavLst>
                                        <p:tav tm="0">
                                          <p:val>
                                            <p:fltVal val="0"/>
                                          </p:val>
                                        </p:tav>
                                        <p:tav tm="100000">
                                          <p:val>
                                            <p:strVal val="#ppt_h"/>
                                          </p:val>
                                        </p:tav>
                                      </p:tavLst>
                                    </p:anim>
                                    <p:animEffect transition="in" filter="fade">
                                      <p:cBhvr>
                                        <p:cTn id="39" dur="500"/>
                                        <p:tgtEl>
                                          <p:spTgt spid="17"/>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anim calcmode="lin" valueType="num">
                                      <p:cBhvr>
                                        <p:cTn id="42" dur="500" fill="hold"/>
                                        <p:tgtEl>
                                          <p:spTgt spid="18"/>
                                        </p:tgtEl>
                                        <p:attrNameLst>
                                          <p:attrName>ppt_w</p:attrName>
                                        </p:attrNameLst>
                                      </p:cBhvr>
                                      <p:tavLst>
                                        <p:tav tm="0">
                                          <p:val>
                                            <p:fltVal val="0"/>
                                          </p:val>
                                        </p:tav>
                                        <p:tav tm="100000">
                                          <p:val>
                                            <p:strVal val="#ppt_w"/>
                                          </p:val>
                                        </p:tav>
                                      </p:tavLst>
                                    </p:anim>
                                    <p:anim calcmode="lin" valueType="num">
                                      <p:cBhvr>
                                        <p:cTn id="43" dur="500" fill="hold"/>
                                        <p:tgtEl>
                                          <p:spTgt spid="18"/>
                                        </p:tgtEl>
                                        <p:attrNameLst>
                                          <p:attrName>ppt_h</p:attrName>
                                        </p:attrNameLst>
                                      </p:cBhvr>
                                      <p:tavLst>
                                        <p:tav tm="0">
                                          <p:val>
                                            <p:fltVal val="0"/>
                                          </p:val>
                                        </p:tav>
                                        <p:tav tm="100000">
                                          <p:val>
                                            <p:strVal val="#ppt_h"/>
                                          </p:val>
                                        </p:tav>
                                      </p:tavLst>
                                    </p:anim>
                                    <p:animEffect transition="in" filter="fade">
                                      <p:cBhvr>
                                        <p:cTn id="4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45" restart="whenNotActive" fill="hold" evtFilter="cancelBubble" nodeType="interactiveSeq">
                <p:stCondLst>
                  <p:cond evt="onClick" delay="0">
                    <p:tgtEl>
                      <p:spTgt spid="12"/>
                    </p:tgtEl>
                  </p:cond>
                </p:stCondLst>
                <p:endSync evt="end" delay="0">
                  <p:rtn val="all"/>
                </p:endSync>
                <p:childTnLst>
                  <p:par>
                    <p:cTn id="46" fill="hold">
                      <p:stCondLst>
                        <p:cond delay="0"/>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21"/>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50" restart="whenNotActive" fill="hold" evtFilter="cancelBubble" nodeType="interactiveSeq">
                <p:stCondLst>
                  <p:cond evt="onClick" delay="0">
                    <p:tgtEl>
                      <p:spTgt spid="14"/>
                    </p:tgtEl>
                  </p:cond>
                </p:stCondLst>
                <p:endSync evt="end" delay="0">
                  <p:rtn val="all"/>
                </p:endSync>
                <p:childTnLst>
                  <p:par>
                    <p:cTn id="51" fill="hold">
                      <p:stCondLst>
                        <p:cond delay="0"/>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14"/>
                  </p:tgtEl>
                </p:cond>
              </p:nextCondLst>
            </p:seq>
            <p:seq concurrent="1" nextAc="seek">
              <p:cTn id="55" restart="whenNotActive" fill="hold" evtFilter="cancelBubble" nodeType="interactiveSeq">
                <p:stCondLst>
                  <p:cond evt="onClick" delay="0">
                    <p:tgtEl>
                      <p:spTgt spid="15"/>
                    </p:tgtEl>
                  </p:cond>
                </p:stCondLst>
                <p:endSync evt="end" delay="0">
                  <p:rtn val="all"/>
                </p:endSync>
                <p:childTnLst>
                  <p:par>
                    <p:cTn id="56" fill="hold">
                      <p:stCondLst>
                        <p:cond delay="0"/>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seq concurrent="1" nextAc="seek">
              <p:cTn id="60" restart="whenNotActive" fill="hold" evtFilter="cancelBubble" nodeType="interactiveSeq">
                <p:stCondLst>
                  <p:cond evt="onClick" delay="0">
                    <p:tgtEl>
                      <p:spTgt spid="16"/>
                    </p:tgtEl>
                  </p:cond>
                </p:stCondLst>
                <p:endSync evt="end" delay="0">
                  <p:rtn val="all"/>
                </p:endSync>
                <p:childTnLst>
                  <p:par>
                    <p:cTn id="61" fill="hold">
                      <p:stCondLst>
                        <p:cond delay="0"/>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8"/>
                                        </p:tgtEl>
                                        <p:attrNameLst>
                                          <p:attrName>style.visibility</p:attrName>
                                        </p:attrNameLst>
                                      </p:cBhvr>
                                      <p:to>
                                        <p:strVal val="visible"/>
                                      </p:to>
                                    </p:set>
                                  </p:childTnLst>
                                </p:cTn>
                              </p:par>
                            </p:childTnLst>
                          </p:cTn>
                        </p:par>
                      </p:childTnLst>
                    </p:cTn>
                  </p:par>
                </p:childTnLst>
              </p:cTn>
              <p:nextCondLst>
                <p:cond evt="onClick" delay="0">
                  <p:tgtEl>
                    <p:spTgt spid="16"/>
                  </p:tgtEl>
                </p:cond>
              </p:nextCondLst>
            </p:seq>
          </p:childTnLst>
        </p:cTn>
      </p:par>
    </p:tnLst>
    <p:bldLst>
      <p:bldP spid="4" grpId="0" animBg="1"/>
      <p:bldP spid="12" grpId="0" animBg="1"/>
      <p:bldP spid="13" grpId="0" animBg="1"/>
      <p:bldP spid="14" grpId="0" animBg="1"/>
      <p:bldP spid="15" grpId="0" animBg="1"/>
      <p:bldP spid="16" grpId="0" animBg="1"/>
      <p:bldP spid="17"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1981200" y="604528"/>
            <a:ext cx="8229600" cy="1143000"/>
          </a:xfrm>
        </p:spPr>
        <p:txBody>
          <a:bodyPr>
            <a:normAutofit fontScale="90000"/>
          </a:bodyPr>
          <a:lstStyle/>
          <a:p>
            <a:pPr>
              <a:lnSpc>
                <a:spcPct val="115000"/>
              </a:lnSpc>
              <a:spcBef>
                <a:spcPts val="0"/>
              </a:spcBef>
              <a:spcAft>
                <a:spcPts val="1000"/>
              </a:spcAft>
            </a:pPr>
            <a:r>
              <a:rPr lang="en-US" b="1" dirty="0">
                <a:latin typeface="Comic Sans MS" panose="030F0702030302020204" pitchFamily="66" charset="0"/>
                <a:ea typeface="Calibri" panose="020F0502020204030204" pitchFamily="34" charset="0"/>
                <a:cs typeface="Calibri" panose="020F0502020204030204" pitchFamily="34" charset="0"/>
              </a:rPr>
              <a:t>5 Finger Retell </a:t>
            </a:r>
            <a:br>
              <a:rPr lang="en-US" dirty="0">
                <a:latin typeface="Comic Sans MS" panose="030F0702030302020204" pitchFamily="66" charset="0"/>
              </a:rPr>
            </a:br>
            <a:endParaRPr lang="en-US" dirty="0">
              <a:latin typeface="Comic Sans MS" panose="030F0702030302020204" pitchFamily="66" charset="0"/>
            </a:endParaRPr>
          </a:p>
        </p:txBody>
      </p:sp>
      <p:sp>
        <p:nvSpPr>
          <p:cNvPr id="3" name="TextBox 2">
            <a:extLst>
              <a:ext uri="{FF2B5EF4-FFF2-40B4-BE49-F238E27FC236}">
                <a16:creationId xmlns:a16="http://schemas.microsoft.com/office/drawing/2014/main" id="{0AF201CF-46D4-46B1-9273-80C07576DC6E}"/>
              </a:ext>
            </a:extLst>
          </p:cNvPr>
          <p:cNvSpPr txBox="1"/>
          <p:nvPr/>
        </p:nvSpPr>
        <p:spPr>
          <a:xfrm>
            <a:off x="2464986" y="1563696"/>
            <a:ext cx="7259782" cy="1015663"/>
          </a:xfrm>
          <a:prstGeom prst="rect">
            <a:avLst/>
          </a:prstGeom>
          <a:noFill/>
        </p:spPr>
        <p:txBody>
          <a:bodyPr wrap="square" rtlCol="0">
            <a:spAutoFit/>
          </a:bodyPr>
          <a:lstStyle/>
          <a:p>
            <a:pPr algn="ctr" defTabSz="457200"/>
            <a:r>
              <a:rPr lang="en-US" sz="6000" dirty="0">
                <a:solidFill>
                  <a:prstClr val="black"/>
                </a:solidFill>
                <a:latin typeface="Comic Sans MS" panose="030F0702030302020204" pitchFamily="66" charset="0"/>
              </a:rPr>
              <a:t>CHARACTERS</a:t>
            </a:r>
          </a:p>
        </p:txBody>
      </p:sp>
      <p:pic>
        <p:nvPicPr>
          <p:cNvPr id="2050" name="Picture 2" descr="House with solid fill">
            <a:extLst>
              <a:ext uri="{FF2B5EF4-FFF2-40B4-BE49-F238E27FC236}">
                <a16:creationId xmlns:a16="http://schemas.microsoft.com/office/drawing/2014/main" id="{37B60CB1-9CF8-4C55-BA9B-834DB6930CA4}"/>
              </a:ext>
            </a:extLst>
          </p:cNvPr>
          <p:cNvPicPr>
            <a:picLocks noChangeAspect="1" noChangeArrowheads="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bwMode="auto">
          <a:xfrm>
            <a:off x="2105481" y="2796806"/>
            <a:ext cx="2146217" cy="214621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Present with solid fill">
            <a:extLst>
              <a:ext uri="{FF2B5EF4-FFF2-40B4-BE49-F238E27FC236}">
                <a16:creationId xmlns:a16="http://schemas.microsoft.com/office/drawing/2014/main" id="{1726DD1A-A9E3-4FCC-B05A-650A480E009B}"/>
              </a:ext>
            </a:extLst>
          </p:cNvPr>
          <p:cNvPicPr>
            <a:picLocks noChangeAspect="1" noChangeArrowheads="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bwMode="auto">
          <a:xfrm>
            <a:off x="4274189" y="4575147"/>
            <a:ext cx="2062528" cy="2062528"/>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Bee with solid fill">
            <a:extLst>
              <a:ext uri="{FF2B5EF4-FFF2-40B4-BE49-F238E27FC236}">
                <a16:creationId xmlns:a16="http://schemas.microsoft.com/office/drawing/2014/main" id="{CE747CD3-EC0A-405F-A7AF-155D52718489}"/>
              </a:ext>
            </a:extLst>
          </p:cNvPr>
          <p:cNvPicPr>
            <a:picLocks noChangeAspect="1" noChangeArrowheads="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bwMode="auto">
          <a:xfrm>
            <a:off x="880758" y="4732272"/>
            <a:ext cx="1748279" cy="1748279"/>
          </a:xfrm>
          <a:prstGeom prst="rect">
            <a:avLst/>
          </a:prstGeom>
          <a:noFill/>
          <a:extLst>
            <a:ext uri="{909E8E84-426E-40DD-AFC4-6F175D3DCCD1}">
              <a14:hiddenFill xmlns:a14="http://schemas.microsoft.com/office/drawing/2010/main">
                <a:solidFill>
                  <a:srgbClr val="FFFFFF"/>
                </a:solidFill>
              </a14:hiddenFill>
            </a:ext>
          </a:extLst>
        </p:spPr>
      </p:pic>
      <p:pic>
        <p:nvPicPr>
          <p:cNvPr id="19" name="Graphic 18" descr="Flower without stem with solid fill">
            <a:extLst>
              <a:ext uri="{FF2B5EF4-FFF2-40B4-BE49-F238E27FC236}">
                <a16:creationId xmlns:a16="http://schemas.microsoft.com/office/drawing/2014/main" id="{C584A798-04B3-4284-B029-21FE0CB7B9A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p:blipFill>
        <p:spPr>
          <a:xfrm>
            <a:off x="7934936" y="4434015"/>
            <a:ext cx="2112656" cy="2112656"/>
          </a:xfrm>
          <a:prstGeom prst="rect">
            <a:avLst/>
          </a:prstGeom>
        </p:spPr>
      </p:pic>
      <p:sp>
        <p:nvSpPr>
          <p:cNvPr id="23" name="TextBox 22">
            <a:extLst>
              <a:ext uri="{FF2B5EF4-FFF2-40B4-BE49-F238E27FC236}">
                <a16:creationId xmlns:a16="http://schemas.microsoft.com/office/drawing/2014/main" id="{F21EB804-84DA-4B8C-A590-9EB60CC3FBEF}"/>
              </a:ext>
            </a:extLst>
          </p:cNvPr>
          <p:cNvSpPr txBox="1"/>
          <p:nvPr/>
        </p:nvSpPr>
        <p:spPr>
          <a:xfrm>
            <a:off x="2553959" y="1600609"/>
            <a:ext cx="7259782" cy="1015663"/>
          </a:xfrm>
          <a:prstGeom prst="rect">
            <a:avLst/>
          </a:prstGeom>
          <a:noFill/>
        </p:spPr>
        <p:txBody>
          <a:bodyPr wrap="square" rtlCol="0">
            <a:spAutoFit/>
          </a:bodyPr>
          <a:lstStyle/>
          <a:p>
            <a:pPr algn="ctr" defTabSz="457200"/>
            <a:r>
              <a:rPr lang="en-US" sz="6000" dirty="0">
                <a:solidFill>
                  <a:prstClr val="black"/>
                </a:solidFill>
                <a:latin typeface="Comic Sans MS" panose="030F0702030302020204" pitchFamily="66" charset="0"/>
              </a:rPr>
              <a:t>SETTING</a:t>
            </a:r>
          </a:p>
        </p:txBody>
      </p:sp>
      <p:sp>
        <p:nvSpPr>
          <p:cNvPr id="24" name="TextBox 23">
            <a:extLst>
              <a:ext uri="{FF2B5EF4-FFF2-40B4-BE49-F238E27FC236}">
                <a16:creationId xmlns:a16="http://schemas.microsoft.com/office/drawing/2014/main" id="{D1066084-D52E-4965-8082-C31CD6010F06}"/>
              </a:ext>
            </a:extLst>
          </p:cNvPr>
          <p:cNvSpPr txBox="1"/>
          <p:nvPr/>
        </p:nvSpPr>
        <p:spPr>
          <a:xfrm>
            <a:off x="2217043" y="1582152"/>
            <a:ext cx="7259782" cy="1015663"/>
          </a:xfrm>
          <a:prstGeom prst="rect">
            <a:avLst/>
          </a:prstGeom>
          <a:noFill/>
        </p:spPr>
        <p:txBody>
          <a:bodyPr wrap="square" rtlCol="0">
            <a:spAutoFit/>
          </a:bodyPr>
          <a:lstStyle/>
          <a:p>
            <a:pPr algn="ctr" defTabSz="457200"/>
            <a:r>
              <a:rPr lang="en-US" sz="6000" dirty="0">
                <a:solidFill>
                  <a:prstClr val="black"/>
                </a:solidFill>
                <a:latin typeface="Comic Sans MS" panose="030F0702030302020204" pitchFamily="66" charset="0"/>
              </a:rPr>
              <a:t>PROBLEM</a:t>
            </a:r>
          </a:p>
        </p:txBody>
      </p:sp>
      <p:sp>
        <p:nvSpPr>
          <p:cNvPr id="25" name="TextBox 24">
            <a:extLst>
              <a:ext uri="{FF2B5EF4-FFF2-40B4-BE49-F238E27FC236}">
                <a16:creationId xmlns:a16="http://schemas.microsoft.com/office/drawing/2014/main" id="{41CBDD6B-53C0-45B7-8A47-D86FF7C266F1}"/>
              </a:ext>
            </a:extLst>
          </p:cNvPr>
          <p:cNvSpPr txBox="1"/>
          <p:nvPr/>
        </p:nvSpPr>
        <p:spPr>
          <a:xfrm>
            <a:off x="2605065" y="1579052"/>
            <a:ext cx="7259782" cy="1015663"/>
          </a:xfrm>
          <a:prstGeom prst="rect">
            <a:avLst/>
          </a:prstGeom>
          <a:noFill/>
        </p:spPr>
        <p:txBody>
          <a:bodyPr wrap="square" rtlCol="0">
            <a:spAutoFit/>
          </a:bodyPr>
          <a:lstStyle/>
          <a:p>
            <a:pPr algn="ctr" defTabSz="457200"/>
            <a:r>
              <a:rPr lang="en-US" sz="6000" dirty="0">
                <a:solidFill>
                  <a:prstClr val="black"/>
                </a:solidFill>
                <a:latin typeface="Comic Sans MS" panose="030F0702030302020204" pitchFamily="66" charset="0"/>
              </a:rPr>
              <a:t>EVENTS</a:t>
            </a:r>
          </a:p>
        </p:txBody>
      </p:sp>
      <p:sp>
        <p:nvSpPr>
          <p:cNvPr id="26" name="TextBox 25">
            <a:extLst>
              <a:ext uri="{FF2B5EF4-FFF2-40B4-BE49-F238E27FC236}">
                <a16:creationId xmlns:a16="http://schemas.microsoft.com/office/drawing/2014/main" id="{58A0F332-F0A7-44D0-882A-709A71060F3B}"/>
              </a:ext>
            </a:extLst>
          </p:cNvPr>
          <p:cNvSpPr txBox="1"/>
          <p:nvPr/>
        </p:nvSpPr>
        <p:spPr>
          <a:xfrm>
            <a:off x="2516092" y="1594583"/>
            <a:ext cx="7259782" cy="1015663"/>
          </a:xfrm>
          <a:prstGeom prst="rect">
            <a:avLst/>
          </a:prstGeom>
          <a:noFill/>
        </p:spPr>
        <p:txBody>
          <a:bodyPr wrap="square" rtlCol="0">
            <a:spAutoFit/>
          </a:bodyPr>
          <a:lstStyle/>
          <a:p>
            <a:pPr algn="ctr" defTabSz="457200"/>
            <a:r>
              <a:rPr lang="en-US" sz="6000" dirty="0">
                <a:solidFill>
                  <a:prstClr val="black"/>
                </a:solidFill>
                <a:latin typeface="Comic Sans MS" panose="030F0702030302020204" pitchFamily="66" charset="0"/>
              </a:rPr>
              <a:t>SOLUTION</a:t>
            </a:r>
          </a:p>
        </p:txBody>
      </p:sp>
      <p:grpSp>
        <p:nvGrpSpPr>
          <p:cNvPr id="5" name="Group 4">
            <a:extLst>
              <a:ext uri="{FF2B5EF4-FFF2-40B4-BE49-F238E27FC236}">
                <a16:creationId xmlns:a16="http://schemas.microsoft.com/office/drawing/2014/main" id="{687F62D8-0256-4781-8288-116D5AE5AB2E}"/>
              </a:ext>
            </a:extLst>
          </p:cNvPr>
          <p:cNvGrpSpPr/>
          <p:nvPr/>
        </p:nvGrpSpPr>
        <p:grpSpPr>
          <a:xfrm>
            <a:off x="5305453" y="3047165"/>
            <a:ext cx="4559394" cy="1609382"/>
            <a:chOff x="5305453" y="3047165"/>
            <a:chExt cx="4559394" cy="1609382"/>
          </a:xfrm>
        </p:grpSpPr>
        <p:pic>
          <p:nvPicPr>
            <p:cNvPr id="7" name="Graphic 6" descr="Owl with solid fill">
              <a:extLst>
                <a:ext uri="{FF2B5EF4-FFF2-40B4-BE49-F238E27FC236}">
                  <a16:creationId xmlns:a16="http://schemas.microsoft.com/office/drawing/2014/main" id="{51301169-FD7D-4D82-B3D4-C3728A33DCA3}"/>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a:stretch/>
          </p:blipFill>
          <p:spPr>
            <a:xfrm>
              <a:off x="6710124" y="3047165"/>
              <a:ext cx="1601931" cy="1601931"/>
            </a:xfrm>
            <a:prstGeom prst="rect">
              <a:avLst/>
            </a:prstGeom>
          </p:spPr>
        </p:pic>
        <p:pic>
          <p:nvPicPr>
            <p:cNvPr id="16" name="Graphic 15" descr="Rat with solid fill">
              <a:extLst>
                <a:ext uri="{FF2B5EF4-FFF2-40B4-BE49-F238E27FC236}">
                  <a16:creationId xmlns:a16="http://schemas.microsoft.com/office/drawing/2014/main" id="{0343D727-D6DD-456A-B326-0CBF99CDA81E}"/>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rcRect/>
            <a:stretch/>
          </p:blipFill>
          <p:spPr>
            <a:xfrm>
              <a:off x="8262916" y="3054616"/>
              <a:ext cx="1601931" cy="1601931"/>
            </a:xfrm>
            <a:prstGeom prst="rect">
              <a:avLst/>
            </a:prstGeom>
          </p:spPr>
        </p:pic>
        <p:pic>
          <p:nvPicPr>
            <p:cNvPr id="15" name="Graphic 5">
              <a:extLst>
                <a:ext uri="{FF2B5EF4-FFF2-40B4-BE49-F238E27FC236}">
                  <a16:creationId xmlns:a16="http://schemas.microsoft.com/office/drawing/2014/main" id="{11537934-60C8-43F1-9841-B71612418363}"/>
                </a:ext>
              </a:extLst>
            </p:cNvPr>
            <p:cNvPicPr>
              <a:picLocks noChangeAspect="1"/>
            </p:cNvPicPr>
            <p:nvPr/>
          </p:nvPicPr>
          <p:blipFill>
            <a:blip r:embed="rId16">
              <a:extLst>
                <a:ext uri="{28A0092B-C50C-407E-A947-70E740481C1C}">
                  <a14:useLocalDpi xmlns:a14="http://schemas.microsoft.com/office/drawing/2010/main" val="0"/>
                </a:ext>
              </a:extLst>
            </a:blip>
            <a:srcRect/>
            <a:stretch/>
          </p:blipFill>
          <p:spPr>
            <a:xfrm>
              <a:off x="5305453" y="3117973"/>
              <a:ext cx="1578848" cy="1428857"/>
            </a:xfrm>
            <a:prstGeom prst="rect">
              <a:avLst/>
            </a:prstGeom>
          </p:spPr>
        </p:pic>
      </p:grpSp>
    </p:spTree>
    <p:custDataLst>
      <p:tags r:id="rId1"/>
    </p:custDataLst>
    <p:extLst>
      <p:ext uri="{BB962C8B-B14F-4D97-AF65-F5344CB8AC3E}">
        <p14:creationId xmlns:p14="http://schemas.microsoft.com/office/powerpoint/2010/main" val="4288155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xit" presetSubtype="0" fill="hold" grpId="1" nodeType="clickEffect">
                                  <p:stCondLst>
                                    <p:cond delay="0"/>
                                  </p:stCondLst>
                                  <p:childTnLst>
                                    <p:animEffect transition="out" filter="fade">
                                      <p:cBhvr>
                                        <p:cTn id="11" dur="1000"/>
                                        <p:tgtEl>
                                          <p:spTgt spid="3"/>
                                        </p:tgtEl>
                                      </p:cBhvr>
                                    </p:animEffect>
                                    <p:anim calcmode="lin" valueType="num">
                                      <p:cBhvr>
                                        <p:cTn id="12" dur="1000"/>
                                        <p:tgtEl>
                                          <p:spTgt spid="3"/>
                                        </p:tgtEl>
                                        <p:attrNameLst>
                                          <p:attrName>ppt_x</p:attrName>
                                        </p:attrNameLst>
                                      </p:cBhvr>
                                      <p:tavLst>
                                        <p:tav tm="0">
                                          <p:val>
                                            <p:strVal val="ppt_x"/>
                                          </p:val>
                                        </p:tav>
                                        <p:tav tm="100000">
                                          <p:val>
                                            <p:strVal val="ppt_x"/>
                                          </p:val>
                                        </p:tav>
                                      </p:tavLst>
                                    </p:anim>
                                    <p:anim calcmode="lin" valueType="num">
                                      <p:cBhvr>
                                        <p:cTn id="13" dur="1000"/>
                                        <p:tgtEl>
                                          <p:spTgt spid="3"/>
                                        </p:tgtEl>
                                        <p:attrNameLst>
                                          <p:attrName>ppt_y</p:attrName>
                                        </p:attrNameLst>
                                      </p:cBhvr>
                                      <p:tavLst>
                                        <p:tav tm="0">
                                          <p:val>
                                            <p:strVal val="ppt_y"/>
                                          </p:val>
                                        </p:tav>
                                        <p:tav tm="100000">
                                          <p:val>
                                            <p:strVal val="ppt_y+.1"/>
                                          </p:val>
                                        </p:tav>
                                      </p:tavLst>
                                    </p:anim>
                                    <p:set>
                                      <p:cBhvr>
                                        <p:cTn id="14" dur="1" fill="hold">
                                          <p:stCondLst>
                                            <p:cond delay="999"/>
                                          </p:stCondLst>
                                        </p:cTn>
                                        <p:tgtEl>
                                          <p:spTgt spid="3"/>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wipe(down)">
                                      <p:cBhvr>
                                        <p:cTn id="19" dur="500"/>
                                        <p:tgtEl>
                                          <p:spTgt spid="23"/>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xit" presetSubtype="0" fill="hold" grpId="1" nodeType="clickEffect">
                                  <p:stCondLst>
                                    <p:cond delay="0"/>
                                  </p:stCondLst>
                                  <p:childTnLst>
                                    <p:animEffect transition="out" filter="fade">
                                      <p:cBhvr>
                                        <p:cTn id="23" dur="1000"/>
                                        <p:tgtEl>
                                          <p:spTgt spid="23"/>
                                        </p:tgtEl>
                                      </p:cBhvr>
                                    </p:animEffect>
                                    <p:anim calcmode="lin" valueType="num">
                                      <p:cBhvr>
                                        <p:cTn id="24" dur="1000"/>
                                        <p:tgtEl>
                                          <p:spTgt spid="23"/>
                                        </p:tgtEl>
                                        <p:attrNameLst>
                                          <p:attrName>ppt_x</p:attrName>
                                        </p:attrNameLst>
                                      </p:cBhvr>
                                      <p:tavLst>
                                        <p:tav tm="0">
                                          <p:val>
                                            <p:strVal val="ppt_x"/>
                                          </p:val>
                                        </p:tav>
                                        <p:tav tm="100000">
                                          <p:val>
                                            <p:strVal val="ppt_x"/>
                                          </p:val>
                                        </p:tav>
                                      </p:tavLst>
                                    </p:anim>
                                    <p:anim calcmode="lin" valueType="num">
                                      <p:cBhvr>
                                        <p:cTn id="25" dur="1000"/>
                                        <p:tgtEl>
                                          <p:spTgt spid="23"/>
                                        </p:tgtEl>
                                        <p:attrNameLst>
                                          <p:attrName>ppt_y</p:attrName>
                                        </p:attrNameLst>
                                      </p:cBhvr>
                                      <p:tavLst>
                                        <p:tav tm="0">
                                          <p:val>
                                            <p:strVal val="ppt_y"/>
                                          </p:val>
                                        </p:tav>
                                        <p:tav tm="100000">
                                          <p:val>
                                            <p:strVal val="ppt_y+.1"/>
                                          </p:val>
                                        </p:tav>
                                      </p:tavLst>
                                    </p:anim>
                                    <p:set>
                                      <p:cBhvr>
                                        <p:cTn id="26" dur="1" fill="hold">
                                          <p:stCondLst>
                                            <p:cond delay="999"/>
                                          </p:stCondLst>
                                        </p:cTn>
                                        <p:tgtEl>
                                          <p:spTgt spid="23"/>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wipe(down)">
                                      <p:cBhvr>
                                        <p:cTn id="31" dur="500"/>
                                        <p:tgtEl>
                                          <p:spTgt spid="24"/>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xit" presetSubtype="0" fill="hold" grpId="1" nodeType="clickEffect">
                                  <p:stCondLst>
                                    <p:cond delay="0"/>
                                  </p:stCondLst>
                                  <p:childTnLst>
                                    <p:animEffect transition="out" filter="fade">
                                      <p:cBhvr>
                                        <p:cTn id="35" dur="1000"/>
                                        <p:tgtEl>
                                          <p:spTgt spid="24"/>
                                        </p:tgtEl>
                                      </p:cBhvr>
                                    </p:animEffect>
                                    <p:anim calcmode="lin" valueType="num">
                                      <p:cBhvr>
                                        <p:cTn id="36" dur="1000"/>
                                        <p:tgtEl>
                                          <p:spTgt spid="24"/>
                                        </p:tgtEl>
                                        <p:attrNameLst>
                                          <p:attrName>ppt_x</p:attrName>
                                        </p:attrNameLst>
                                      </p:cBhvr>
                                      <p:tavLst>
                                        <p:tav tm="0">
                                          <p:val>
                                            <p:strVal val="ppt_x"/>
                                          </p:val>
                                        </p:tav>
                                        <p:tav tm="100000">
                                          <p:val>
                                            <p:strVal val="ppt_x"/>
                                          </p:val>
                                        </p:tav>
                                      </p:tavLst>
                                    </p:anim>
                                    <p:anim calcmode="lin" valueType="num">
                                      <p:cBhvr>
                                        <p:cTn id="37" dur="1000"/>
                                        <p:tgtEl>
                                          <p:spTgt spid="24"/>
                                        </p:tgtEl>
                                        <p:attrNameLst>
                                          <p:attrName>ppt_y</p:attrName>
                                        </p:attrNameLst>
                                      </p:cBhvr>
                                      <p:tavLst>
                                        <p:tav tm="0">
                                          <p:val>
                                            <p:strVal val="ppt_y"/>
                                          </p:val>
                                        </p:tav>
                                        <p:tav tm="100000">
                                          <p:val>
                                            <p:strVal val="ppt_y+.1"/>
                                          </p:val>
                                        </p:tav>
                                      </p:tavLst>
                                    </p:anim>
                                    <p:set>
                                      <p:cBhvr>
                                        <p:cTn id="38" dur="1" fill="hold">
                                          <p:stCondLst>
                                            <p:cond delay="999"/>
                                          </p:stCondLst>
                                        </p:cTn>
                                        <p:tgtEl>
                                          <p:spTgt spid="24"/>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wipe(down)">
                                      <p:cBhvr>
                                        <p:cTn id="43" dur="500"/>
                                        <p:tgtEl>
                                          <p:spTgt spid="25"/>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exit" presetSubtype="0" fill="hold" grpId="1" nodeType="clickEffect">
                                  <p:stCondLst>
                                    <p:cond delay="0"/>
                                  </p:stCondLst>
                                  <p:childTnLst>
                                    <p:animEffect transition="out" filter="fade">
                                      <p:cBhvr>
                                        <p:cTn id="47" dur="1000"/>
                                        <p:tgtEl>
                                          <p:spTgt spid="25"/>
                                        </p:tgtEl>
                                      </p:cBhvr>
                                    </p:animEffect>
                                    <p:anim calcmode="lin" valueType="num">
                                      <p:cBhvr>
                                        <p:cTn id="48" dur="1000"/>
                                        <p:tgtEl>
                                          <p:spTgt spid="25"/>
                                        </p:tgtEl>
                                        <p:attrNameLst>
                                          <p:attrName>ppt_x</p:attrName>
                                        </p:attrNameLst>
                                      </p:cBhvr>
                                      <p:tavLst>
                                        <p:tav tm="0">
                                          <p:val>
                                            <p:strVal val="ppt_x"/>
                                          </p:val>
                                        </p:tav>
                                        <p:tav tm="100000">
                                          <p:val>
                                            <p:strVal val="ppt_x"/>
                                          </p:val>
                                        </p:tav>
                                      </p:tavLst>
                                    </p:anim>
                                    <p:anim calcmode="lin" valueType="num">
                                      <p:cBhvr>
                                        <p:cTn id="49" dur="1000"/>
                                        <p:tgtEl>
                                          <p:spTgt spid="25"/>
                                        </p:tgtEl>
                                        <p:attrNameLst>
                                          <p:attrName>ppt_y</p:attrName>
                                        </p:attrNameLst>
                                      </p:cBhvr>
                                      <p:tavLst>
                                        <p:tav tm="0">
                                          <p:val>
                                            <p:strVal val="ppt_y"/>
                                          </p:val>
                                        </p:tav>
                                        <p:tav tm="100000">
                                          <p:val>
                                            <p:strVal val="ppt_y+.1"/>
                                          </p:val>
                                        </p:tav>
                                      </p:tavLst>
                                    </p:anim>
                                    <p:set>
                                      <p:cBhvr>
                                        <p:cTn id="50" dur="1" fill="hold">
                                          <p:stCondLst>
                                            <p:cond delay="999"/>
                                          </p:stCondLst>
                                        </p:cTn>
                                        <p:tgtEl>
                                          <p:spTgt spid="25"/>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wipe(down)">
                                      <p:cBhvr>
                                        <p:cTn id="55" dur="500"/>
                                        <p:tgtEl>
                                          <p:spTgt spid="26"/>
                                        </p:tgtEl>
                                      </p:cBhvr>
                                    </p:animEffect>
                                  </p:childTnLst>
                                </p:cTn>
                              </p:par>
                            </p:childTnLst>
                          </p:cTn>
                        </p:par>
                      </p:childTnLst>
                    </p:cTn>
                  </p:par>
                  <p:par>
                    <p:cTn id="56" fill="hold">
                      <p:stCondLst>
                        <p:cond delay="indefinite"/>
                      </p:stCondLst>
                      <p:childTnLst>
                        <p:par>
                          <p:cTn id="57" fill="hold">
                            <p:stCondLst>
                              <p:cond delay="0"/>
                            </p:stCondLst>
                            <p:childTnLst>
                              <p:par>
                                <p:cTn id="58" presetID="42" presetClass="exit" presetSubtype="0" fill="hold" grpId="1" nodeType="clickEffect">
                                  <p:stCondLst>
                                    <p:cond delay="0"/>
                                  </p:stCondLst>
                                  <p:childTnLst>
                                    <p:animEffect transition="out" filter="fade">
                                      <p:cBhvr>
                                        <p:cTn id="59" dur="1000"/>
                                        <p:tgtEl>
                                          <p:spTgt spid="26"/>
                                        </p:tgtEl>
                                      </p:cBhvr>
                                    </p:animEffect>
                                    <p:anim calcmode="lin" valueType="num">
                                      <p:cBhvr>
                                        <p:cTn id="60" dur="1000"/>
                                        <p:tgtEl>
                                          <p:spTgt spid="26"/>
                                        </p:tgtEl>
                                        <p:attrNameLst>
                                          <p:attrName>ppt_x</p:attrName>
                                        </p:attrNameLst>
                                      </p:cBhvr>
                                      <p:tavLst>
                                        <p:tav tm="0">
                                          <p:val>
                                            <p:strVal val="ppt_x"/>
                                          </p:val>
                                        </p:tav>
                                        <p:tav tm="100000">
                                          <p:val>
                                            <p:strVal val="ppt_x"/>
                                          </p:val>
                                        </p:tav>
                                      </p:tavLst>
                                    </p:anim>
                                    <p:anim calcmode="lin" valueType="num">
                                      <p:cBhvr>
                                        <p:cTn id="61" dur="1000"/>
                                        <p:tgtEl>
                                          <p:spTgt spid="26"/>
                                        </p:tgtEl>
                                        <p:attrNameLst>
                                          <p:attrName>ppt_y</p:attrName>
                                        </p:attrNameLst>
                                      </p:cBhvr>
                                      <p:tavLst>
                                        <p:tav tm="0">
                                          <p:val>
                                            <p:strVal val="ppt_y"/>
                                          </p:val>
                                        </p:tav>
                                        <p:tav tm="100000">
                                          <p:val>
                                            <p:strVal val="ppt_y+.1"/>
                                          </p:val>
                                        </p:tav>
                                      </p:tavLst>
                                    </p:anim>
                                    <p:set>
                                      <p:cBhvr>
                                        <p:cTn id="62" dur="1" fill="hold">
                                          <p:stCondLst>
                                            <p:cond delay="999"/>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63" restart="whenNotActive" fill="hold" evtFilter="cancelBubble" nodeType="interactiveSeq">
                <p:stCondLst>
                  <p:cond evt="onClick" delay="0">
                    <p:tgtEl>
                      <p:spTgt spid="2050"/>
                    </p:tgtEl>
                  </p:cond>
                </p:stCondLst>
                <p:endSync evt="end" delay="0">
                  <p:rtn val="all"/>
                </p:endSync>
                <p:childTnLst>
                  <p:par>
                    <p:cTn id="64" fill="hold">
                      <p:stCondLst>
                        <p:cond delay="0"/>
                      </p:stCondLst>
                      <p:childTnLst>
                        <p:par>
                          <p:cTn id="65" fill="hold">
                            <p:stCondLst>
                              <p:cond delay="0"/>
                            </p:stCondLst>
                            <p:childTnLst>
                              <p:par>
                                <p:cTn id="66" presetID="16" presetClass="exit" presetSubtype="21" fill="hold" nodeType="clickEffect">
                                  <p:stCondLst>
                                    <p:cond delay="0"/>
                                  </p:stCondLst>
                                  <p:childTnLst>
                                    <p:animEffect transition="out" filter="barn(inVertical)">
                                      <p:cBhvr>
                                        <p:cTn id="67" dur="500"/>
                                        <p:tgtEl>
                                          <p:spTgt spid="2050"/>
                                        </p:tgtEl>
                                      </p:cBhvr>
                                    </p:animEffect>
                                    <p:set>
                                      <p:cBhvr>
                                        <p:cTn id="68" dur="1" fill="hold">
                                          <p:stCondLst>
                                            <p:cond delay="499"/>
                                          </p:stCondLst>
                                        </p:cTn>
                                        <p:tgtEl>
                                          <p:spTgt spid="2050"/>
                                        </p:tgtEl>
                                        <p:attrNameLst>
                                          <p:attrName>style.visibility</p:attrName>
                                        </p:attrNameLst>
                                      </p:cBhvr>
                                      <p:to>
                                        <p:strVal val="hidden"/>
                                      </p:to>
                                    </p:set>
                                  </p:childTnLst>
                                </p:cTn>
                              </p:par>
                            </p:childTnLst>
                          </p:cTn>
                        </p:par>
                      </p:childTnLst>
                    </p:cTn>
                  </p:par>
                </p:childTnLst>
              </p:cTn>
              <p:nextCondLst>
                <p:cond evt="onClick" delay="0">
                  <p:tgtEl>
                    <p:spTgt spid="2050"/>
                  </p:tgtEl>
                </p:cond>
              </p:nextCondLst>
            </p:seq>
            <p:seq concurrent="1" nextAc="seek">
              <p:cTn id="69" restart="whenNotActive" fill="hold" evtFilter="cancelBubble" nodeType="interactiveSeq">
                <p:stCondLst>
                  <p:cond evt="onClick" delay="0">
                    <p:tgtEl>
                      <p:spTgt spid="2054"/>
                    </p:tgtEl>
                  </p:cond>
                </p:stCondLst>
                <p:endSync evt="end" delay="0">
                  <p:rtn val="all"/>
                </p:endSync>
                <p:childTnLst>
                  <p:par>
                    <p:cTn id="70" fill="hold">
                      <p:stCondLst>
                        <p:cond delay="0"/>
                      </p:stCondLst>
                      <p:childTnLst>
                        <p:par>
                          <p:cTn id="71" fill="hold">
                            <p:stCondLst>
                              <p:cond delay="0"/>
                            </p:stCondLst>
                            <p:childTnLst>
                              <p:par>
                                <p:cTn id="72" presetID="16" presetClass="exit" presetSubtype="21" fill="hold" nodeType="clickEffect">
                                  <p:stCondLst>
                                    <p:cond delay="0"/>
                                  </p:stCondLst>
                                  <p:childTnLst>
                                    <p:animEffect transition="out" filter="barn(inVertical)">
                                      <p:cBhvr>
                                        <p:cTn id="73" dur="500"/>
                                        <p:tgtEl>
                                          <p:spTgt spid="2054"/>
                                        </p:tgtEl>
                                      </p:cBhvr>
                                    </p:animEffect>
                                    <p:set>
                                      <p:cBhvr>
                                        <p:cTn id="74" dur="1" fill="hold">
                                          <p:stCondLst>
                                            <p:cond delay="499"/>
                                          </p:stCondLst>
                                        </p:cTn>
                                        <p:tgtEl>
                                          <p:spTgt spid="2054"/>
                                        </p:tgtEl>
                                        <p:attrNameLst>
                                          <p:attrName>style.visibility</p:attrName>
                                        </p:attrNameLst>
                                      </p:cBhvr>
                                      <p:to>
                                        <p:strVal val="hidden"/>
                                      </p:to>
                                    </p:set>
                                  </p:childTnLst>
                                </p:cTn>
                              </p:par>
                            </p:childTnLst>
                          </p:cTn>
                        </p:par>
                      </p:childTnLst>
                    </p:cTn>
                  </p:par>
                </p:childTnLst>
              </p:cTn>
              <p:nextCondLst>
                <p:cond evt="onClick" delay="0">
                  <p:tgtEl>
                    <p:spTgt spid="2054"/>
                  </p:tgtEl>
                </p:cond>
              </p:nextCondLst>
            </p:seq>
            <p:seq concurrent="1" nextAc="seek">
              <p:cTn id="75" restart="whenNotActive" fill="hold" evtFilter="cancelBubble" nodeType="interactiveSeq">
                <p:stCondLst>
                  <p:cond evt="onClick" delay="0">
                    <p:tgtEl>
                      <p:spTgt spid="2052"/>
                    </p:tgtEl>
                  </p:cond>
                </p:stCondLst>
                <p:endSync evt="end" delay="0">
                  <p:rtn val="all"/>
                </p:endSync>
                <p:childTnLst>
                  <p:par>
                    <p:cTn id="76" fill="hold">
                      <p:stCondLst>
                        <p:cond delay="0"/>
                      </p:stCondLst>
                      <p:childTnLst>
                        <p:par>
                          <p:cTn id="77" fill="hold">
                            <p:stCondLst>
                              <p:cond delay="0"/>
                            </p:stCondLst>
                            <p:childTnLst>
                              <p:par>
                                <p:cTn id="78" presetID="16" presetClass="exit" presetSubtype="21" fill="hold" nodeType="clickEffect">
                                  <p:stCondLst>
                                    <p:cond delay="0"/>
                                  </p:stCondLst>
                                  <p:childTnLst>
                                    <p:animEffect transition="out" filter="barn(inVertical)">
                                      <p:cBhvr>
                                        <p:cTn id="79" dur="500"/>
                                        <p:tgtEl>
                                          <p:spTgt spid="2052"/>
                                        </p:tgtEl>
                                      </p:cBhvr>
                                    </p:animEffect>
                                    <p:set>
                                      <p:cBhvr>
                                        <p:cTn id="80" dur="1" fill="hold">
                                          <p:stCondLst>
                                            <p:cond delay="499"/>
                                          </p:stCondLst>
                                        </p:cTn>
                                        <p:tgtEl>
                                          <p:spTgt spid="2052"/>
                                        </p:tgtEl>
                                        <p:attrNameLst>
                                          <p:attrName>style.visibility</p:attrName>
                                        </p:attrNameLst>
                                      </p:cBhvr>
                                      <p:to>
                                        <p:strVal val="hidden"/>
                                      </p:to>
                                    </p:set>
                                  </p:childTnLst>
                                </p:cTn>
                              </p:par>
                            </p:childTnLst>
                          </p:cTn>
                        </p:par>
                      </p:childTnLst>
                    </p:cTn>
                  </p:par>
                </p:childTnLst>
              </p:cTn>
              <p:nextCondLst>
                <p:cond evt="onClick" delay="0">
                  <p:tgtEl>
                    <p:spTgt spid="2052"/>
                  </p:tgtEl>
                </p:cond>
              </p:nextCondLst>
            </p:seq>
            <p:seq concurrent="1" nextAc="seek">
              <p:cTn id="81" restart="whenNotActive" fill="hold" evtFilter="cancelBubble" nodeType="interactiveSeq">
                <p:stCondLst>
                  <p:cond evt="onClick" delay="0">
                    <p:tgtEl>
                      <p:spTgt spid="19"/>
                    </p:tgtEl>
                  </p:cond>
                </p:stCondLst>
                <p:endSync evt="end" delay="0">
                  <p:rtn val="all"/>
                </p:endSync>
                <p:childTnLst>
                  <p:par>
                    <p:cTn id="82" fill="hold">
                      <p:stCondLst>
                        <p:cond delay="0"/>
                      </p:stCondLst>
                      <p:childTnLst>
                        <p:par>
                          <p:cTn id="83" fill="hold">
                            <p:stCondLst>
                              <p:cond delay="0"/>
                            </p:stCondLst>
                            <p:childTnLst>
                              <p:par>
                                <p:cTn id="84" presetID="16" presetClass="exit" presetSubtype="21" fill="hold" nodeType="clickEffect">
                                  <p:stCondLst>
                                    <p:cond delay="0"/>
                                  </p:stCondLst>
                                  <p:childTnLst>
                                    <p:animEffect transition="out" filter="barn(inVertical)">
                                      <p:cBhvr>
                                        <p:cTn id="85" dur="500"/>
                                        <p:tgtEl>
                                          <p:spTgt spid="19"/>
                                        </p:tgtEl>
                                      </p:cBhvr>
                                    </p:animEffect>
                                    <p:set>
                                      <p:cBhvr>
                                        <p:cTn id="86"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6" presetClass="exit" presetSubtype="21" fill="hold" nodeType="clickEffect">
                                  <p:stCondLst>
                                    <p:cond delay="0"/>
                                  </p:stCondLst>
                                  <p:childTnLst>
                                    <p:animEffect transition="out" filter="barn(inVertical)">
                                      <p:cBhvr>
                                        <p:cTn id="91" dur="500"/>
                                        <p:tgtEl>
                                          <p:spTgt spid="5"/>
                                        </p:tgtEl>
                                      </p:cBhvr>
                                    </p:animEffect>
                                    <p:set>
                                      <p:cBhvr>
                                        <p:cTn id="92" dur="1" fill="hold">
                                          <p:stCondLst>
                                            <p:cond delay="4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childTnLst>
        </p:cTn>
      </p:par>
    </p:tnLst>
    <p:bldLst>
      <p:bldP spid="3" grpId="0"/>
      <p:bldP spid="3" grpId="1"/>
      <p:bldP spid="23" grpId="0"/>
      <p:bldP spid="23" grpId="1"/>
      <p:bldP spid="24" grpId="0"/>
      <p:bldP spid="24" grpId="1"/>
      <p:bldP spid="25" grpId="0"/>
      <p:bldP spid="25" grpId="1"/>
      <p:bldP spid="26" grpId="0"/>
      <p:bldP spid="26" grpId="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1067</Words>
  <Application>Microsoft Office PowerPoint</Application>
  <PresentationFormat>Widescreen</PresentationFormat>
  <Paragraphs>91</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Comic Sans MS</vt:lpstr>
      <vt:lpstr>1_Office Theme</vt:lpstr>
      <vt:lpstr>Be a Sound Hound</vt:lpstr>
      <vt:lpstr>Howling about ou and ow Review</vt:lpstr>
      <vt:lpstr>Let’s be Loud with ou and ow Practice</vt:lpstr>
      <vt:lpstr>Let’s be Louder with ou and ow Practice</vt:lpstr>
      <vt:lpstr>Let’s be the Loudest with ou and ow Practice</vt:lpstr>
      <vt:lpstr>Outstanding Sight Word Review </vt:lpstr>
      <vt:lpstr>Sight Word Search </vt:lpstr>
      <vt:lpstr>Searching for Sight Words</vt:lpstr>
      <vt:lpstr>5 Finger Retell  </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Sharpen your Word Skills</dc:title>
  <dc:creator>Amy Perlmutter</dc:creator>
  <cp:lastModifiedBy>Shawn Mahoney</cp:lastModifiedBy>
  <cp:revision>6</cp:revision>
  <dcterms:created xsi:type="dcterms:W3CDTF">2021-07-02T00:06:48Z</dcterms:created>
  <dcterms:modified xsi:type="dcterms:W3CDTF">2021-08-09T15:00:53Z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956FAC52-D415-4E36-B932-7922C57D7967</vt:lpwstr>
  </property>
  <property fmtid="{D5CDD505-2E9C-101B-9397-08002B2CF9AE}" pid="3" name="ArticulatePath">
    <vt:lpwstr>ELA 1_Module 14_AP</vt:lpwstr>
  </property>
</Properties>
</file>