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44" r:id="rId2"/>
    <p:sldId id="362" r:id="rId3"/>
    <p:sldId id="354" r:id="rId4"/>
    <p:sldId id="363" r:id="rId5"/>
    <p:sldId id="364" r:id="rId6"/>
    <p:sldId id="349" r:id="rId7"/>
    <p:sldId id="361" r:id="rId8"/>
    <p:sldId id="351" r:id="rId9"/>
    <p:sldId id="352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4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  <p:cmAuthor id="2" name="Amy Perlmutter" initials="AP" lastIdx="1" clrIdx="1">
    <p:extLst>
      <p:ext uri="{19B8F6BF-5375-455C-9EA6-DF929625EA0E}">
        <p15:presenceInfo xmlns:p15="http://schemas.microsoft.com/office/powerpoint/2012/main" userId="S::aperlmutter@accelerate-academy.net::50a6ecda-f3cd-41a4-820c-672e06b7cff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200"/>
    <a:srgbClr val="CCCC00"/>
    <a:srgbClr val="D60093"/>
    <a:srgbClr val="9D6D54"/>
    <a:srgbClr val="66FF33"/>
    <a:srgbClr val="FF99CC"/>
    <a:srgbClr val="FF0066"/>
    <a:srgbClr val="FF9627"/>
    <a:srgbClr val="283B80"/>
    <a:srgbClr val="3B7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40BD17-39BE-49EB-B820-80361AD17AB1}" v="377" dt="2021-07-14T20:13:37.0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51391" autoAdjust="0"/>
  </p:normalViewPr>
  <p:slideViewPr>
    <p:cSldViewPr snapToGrid="0" snapToObjects="1">
      <p:cViewPr varScale="1">
        <p:scale>
          <a:sx n="58" d="100"/>
          <a:sy n="58" d="100"/>
        </p:scale>
        <p:origin x="328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spend a day at the circus reviewing soft c and g and the </a:t>
            </a:r>
            <a:r>
              <a:rPr lang="en-US" dirty="0" err="1"/>
              <a:t>dge</a:t>
            </a:r>
            <a:r>
              <a:rPr lang="en-US" dirty="0"/>
              <a:t> sound, sight words, and a 5 finger retell of the story “A Walk to the Circus”. Are you ready? Let’s head to the stage!”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“Listen closely as I say each word with the soft c, soft g, or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dge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it. After I say the word you repeat it”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c and picture of a circle. Say, “c” as in circle” student repeats c as in circle.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g and picture of a gem. Say, “g” as in gem” student repeats g as in gem.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dge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and picture of a bridge. Say, “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dge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 as in bridge” student repeats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dge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as in bridge.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sound does the soft c make? Correct! It makes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sss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sound”. I am going to show you a set of words. You will tell me which words have the soft c sound. If you get it correct a check mark will appear. If you get it wrong an X will appear and you will need to try again. Ready?”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the show set of words. Say, “Which words have the soft c sound?” Click until all words are found.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sound does the soft g make? Correct! It makes the j sound”. I am going to show you a set of words. You will tell me which words have the soft g sound. If you get it correct a check mark will appear. If you get it wrong an X will appear and you will need to try again. Ready?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the show set of words. Say, “Which words have the soft g sound?” Click until all words are found.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86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sound does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dge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make? Correct! It makes the j sound”. I am going to show you a set of words. You will tell me which words have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dge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sound. If you get it correct a check mark will appear. If you get it wrong an X will appear and you will need to try again. Ready?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the show set of words. Say, “Which words have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dge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sound?” Click until all words are found</a:t>
            </a: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935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from. Say, “What is this sight word? That’s right! The sight word is from.”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of. Say, “What is this sight word? That’s right! The sight word is of.”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walk. Say, “What is this sight word? That’s right! The sight word is walk.”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keep. Say, “What is this sight word? That’s right! The sight word is keep.”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friend. Say, “What is this sight word? That’s right! The sight word is friend.”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“We are going to play sight word memory. You will tell me a color to click on and then choose another color. If they are a match, then move onto two new boxes. If they are not the same flip them back over so you can try again. Try to remember where they were so you can a match the words the next time!”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Allow the student to continue until all the sight words are matched.</a:t>
            </a: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01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chart and the pictures.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 5 finger retell chart. Use the chart to help you retell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 Walk to the Circus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thumb, tell me the characters.”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pointer, tell me the setting.”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tall finger, tell me the problem.”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ring finger, tell me the events.”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little finger, tell me the ending/solution.”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“Make a heart with your fingers, have you ever run into problems on your way somewhere? How did you handle the problems?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446" y="1681164"/>
            <a:ext cx="8543108" cy="1470025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 Day at the Circus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51189"/>
            <a:ext cx="6400800" cy="1752600"/>
          </a:xfrm>
        </p:spPr>
        <p:txBody>
          <a:bodyPr>
            <a:norm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Head to the Stage</a:t>
            </a: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0123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Introducing Soft c and g and </a:t>
            </a:r>
            <a:r>
              <a:rPr lang="en-US" b="1" dirty="0" err="1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dge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A47E-374A-4A2A-A6C8-EDA9A1213690}"/>
              </a:ext>
            </a:extLst>
          </p:cNvPr>
          <p:cNvSpPr txBox="1"/>
          <p:nvPr/>
        </p:nvSpPr>
        <p:spPr>
          <a:xfrm>
            <a:off x="2078377" y="2514926"/>
            <a:ext cx="231212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29D984-51CD-4D38-AE99-344A20B7C163}"/>
              </a:ext>
            </a:extLst>
          </p:cNvPr>
          <p:cNvSpPr txBox="1"/>
          <p:nvPr/>
        </p:nvSpPr>
        <p:spPr>
          <a:xfrm>
            <a:off x="2078377" y="2467115"/>
            <a:ext cx="291137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dirty="0">
                <a:solidFill>
                  <a:prstClr val="black"/>
                </a:solidFill>
                <a:latin typeface="Comic Sans MS" panose="030F0702030302020204" pitchFamily="66" charset="0"/>
              </a:rPr>
              <a:t>g</a:t>
            </a:r>
            <a:endParaRPr kumimoji="0" lang="en-US" sz="1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2014FF-3472-43FC-A31E-6871E6BB5312}"/>
              </a:ext>
            </a:extLst>
          </p:cNvPr>
          <p:cNvSpPr txBox="1"/>
          <p:nvPr/>
        </p:nvSpPr>
        <p:spPr>
          <a:xfrm>
            <a:off x="1088351" y="2562737"/>
            <a:ext cx="341535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dge</a:t>
            </a:r>
            <a:endParaRPr kumimoji="0" lang="en-US" sz="1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3" name="Graphic 12" descr="Crystals with solid fill">
            <a:extLst>
              <a:ext uri="{FF2B5EF4-FFF2-40B4-BE49-F238E27FC236}">
                <a16:creationId xmlns:a16="http://schemas.microsoft.com/office/drawing/2014/main" id="{57F0BE31-F512-41AD-9B40-81E2E704BF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383223" y="1853006"/>
            <a:ext cx="3685797" cy="3685797"/>
          </a:xfrm>
          <a:prstGeom prst="rect">
            <a:avLst/>
          </a:prstGeom>
        </p:spPr>
      </p:pic>
      <p:pic>
        <p:nvPicPr>
          <p:cNvPr id="16" name="Graphic 15" descr="Bridge scene with solid fill">
            <a:extLst>
              <a:ext uri="{FF2B5EF4-FFF2-40B4-BE49-F238E27FC236}">
                <a16:creationId xmlns:a16="http://schemas.microsoft.com/office/drawing/2014/main" id="{C31D38F8-B4D0-4794-853F-3DDA75E3C1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416925" y="1557032"/>
            <a:ext cx="3743936" cy="3743936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8E6D7E2-862D-44AC-96BF-A0FEDF6430CD}"/>
              </a:ext>
            </a:extLst>
          </p:cNvPr>
          <p:cNvSpPr/>
          <p:nvPr/>
        </p:nvSpPr>
        <p:spPr>
          <a:xfrm>
            <a:off x="4770435" y="2343017"/>
            <a:ext cx="2911375" cy="270577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766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8" grpId="0"/>
      <p:bldP spid="8" grpId="1"/>
      <p:bldP spid="11" grpId="0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Circus of Words Soft c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DBB3644-8028-4E2B-B666-E1A57037FF74}"/>
              </a:ext>
            </a:extLst>
          </p:cNvPr>
          <p:cNvGrpSpPr/>
          <p:nvPr/>
        </p:nvGrpSpPr>
        <p:grpSpPr>
          <a:xfrm>
            <a:off x="1114425" y="2057400"/>
            <a:ext cx="1914525" cy="1828800"/>
            <a:chOff x="1114425" y="2057400"/>
            <a:chExt cx="1914525" cy="18288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89C58F9-12B1-4B42-A370-23B93F6269DE}"/>
                </a:ext>
              </a:extLst>
            </p:cNvPr>
            <p:cNvSpPr/>
            <p:nvPr/>
          </p:nvSpPr>
          <p:spPr>
            <a:xfrm>
              <a:off x="1114425" y="2057400"/>
              <a:ext cx="1914525" cy="1828800"/>
            </a:xfrm>
            <a:prstGeom prst="ellipse">
              <a:avLst/>
            </a:prstGeom>
            <a:solidFill>
              <a:srgbClr val="FF99CC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D771E4C-E835-4ECF-B805-5DE6C53E7EB1}"/>
                </a:ext>
              </a:extLst>
            </p:cNvPr>
            <p:cNvSpPr txBox="1"/>
            <p:nvPr/>
          </p:nvSpPr>
          <p:spPr>
            <a:xfrm>
              <a:off x="1244203" y="2593418"/>
              <a:ext cx="1654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city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5CDE8BA-9F0E-425B-8801-0B04DA647ABB}"/>
              </a:ext>
            </a:extLst>
          </p:cNvPr>
          <p:cNvGrpSpPr/>
          <p:nvPr/>
        </p:nvGrpSpPr>
        <p:grpSpPr>
          <a:xfrm>
            <a:off x="3614737" y="2057400"/>
            <a:ext cx="1914525" cy="1828800"/>
            <a:chOff x="3614737" y="2057400"/>
            <a:chExt cx="1914525" cy="18288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5D75CB7-15FC-4A1E-92C5-DDF9562EFF69}"/>
                </a:ext>
              </a:extLst>
            </p:cNvPr>
            <p:cNvSpPr/>
            <p:nvPr/>
          </p:nvSpPr>
          <p:spPr>
            <a:xfrm>
              <a:off x="3614737" y="2057400"/>
              <a:ext cx="1914525" cy="18288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0863563-63E7-4DBE-8CD4-2EBAE0E8D055}"/>
                </a:ext>
              </a:extLst>
            </p:cNvPr>
            <p:cNvSpPr txBox="1"/>
            <p:nvPr/>
          </p:nvSpPr>
          <p:spPr>
            <a:xfrm>
              <a:off x="3614737" y="2593418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cat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B5AA86B-2F22-4855-A8EB-3FCA68892E4B}"/>
              </a:ext>
            </a:extLst>
          </p:cNvPr>
          <p:cNvGrpSpPr/>
          <p:nvPr/>
        </p:nvGrpSpPr>
        <p:grpSpPr>
          <a:xfrm>
            <a:off x="6115049" y="2057400"/>
            <a:ext cx="1914526" cy="1828800"/>
            <a:chOff x="6115049" y="2057400"/>
            <a:chExt cx="1914526" cy="182880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E0007F7-F656-49B6-99B9-3B7D5659D11A}"/>
                </a:ext>
              </a:extLst>
            </p:cNvPr>
            <p:cNvSpPr/>
            <p:nvPr/>
          </p:nvSpPr>
          <p:spPr>
            <a:xfrm>
              <a:off x="6115050" y="2057400"/>
              <a:ext cx="1914525" cy="182880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C3C33DF-5BA2-460E-A919-EF430DCDC3C2}"/>
                </a:ext>
              </a:extLst>
            </p:cNvPr>
            <p:cNvSpPr txBox="1"/>
            <p:nvPr/>
          </p:nvSpPr>
          <p:spPr>
            <a:xfrm>
              <a:off x="6115049" y="2565527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cub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DDAA20D-6C81-4B2F-9C4C-347AEDB03C01}"/>
              </a:ext>
            </a:extLst>
          </p:cNvPr>
          <p:cNvGrpSpPr/>
          <p:nvPr/>
        </p:nvGrpSpPr>
        <p:grpSpPr>
          <a:xfrm>
            <a:off x="1083468" y="4443886"/>
            <a:ext cx="1945481" cy="1828800"/>
            <a:chOff x="1083468" y="4443886"/>
            <a:chExt cx="1945481" cy="18288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633426A-72B1-4A20-825C-E8ADB12E3461}"/>
                </a:ext>
              </a:extLst>
            </p:cNvPr>
            <p:cNvSpPr/>
            <p:nvPr/>
          </p:nvSpPr>
          <p:spPr>
            <a:xfrm>
              <a:off x="1083468" y="4443886"/>
              <a:ext cx="1914525" cy="1828800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31B53A6-A00D-47AA-9656-EADBB0528F1C}"/>
                </a:ext>
              </a:extLst>
            </p:cNvPr>
            <p:cNvSpPr txBox="1"/>
            <p:nvPr/>
          </p:nvSpPr>
          <p:spPr>
            <a:xfrm>
              <a:off x="1114424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circus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B11EB23-8375-495A-A231-0912985A6300}"/>
              </a:ext>
            </a:extLst>
          </p:cNvPr>
          <p:cNvGrpSpPr/>
          <p:nvPr/>
        </p:nvGrpSpPr>
        <p:grpSpPr>
          <a:xfrm>
            <a:off x="3583781" y="4443886"/>
            <a:ext cx="1945481" cy="1828800"/>
            <a:chOff x="3583781" y="4443886"/>
            <a:chExt cx="1945481" cy="18288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D6DC901-F892-4361-B9CB-6119BCCD1DA4}"/>
                </a:ext>
              </a:extLst>
            </p:cNvPr>
            <p:cNvSpPr/>
            <p:nvPr/>
          </p:nvSpPr>
          <p:spPr>
            <a:xfrm>
              <a:off x="3614737" y="4443886"/>
              <a:ext cx="1914525" cy="1828800"/>
            </a:xfrm>
            <a:prstGeom prst="ellipse">
              <a:avLst/>
            </a:prstGeom>
            <a:solidFill>
              <a:srgbClr val="FF962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83549D6-6E99-4E3E-A850-F84DD874FF97}"/>
                </a:ext>
              </a:extLst>
            </p:cNvPr>
            <p:cNvSpPr txBox="1"/>
            <p:nvPr/>
          </p:nvSpPr>
          <p:spPr>
            <a:xfrm>
              <a:off x="3583781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circle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088B680-FE41-4EF2-9AD4-ED0BE35120D0}"/>
              </a:ext>
            </a:extLst>
          </p:cNvPr>
          <p:cNvGrpSpPr/>
          <p:nvPr/>
        </p:nvGrpSpPr>
        <p:grpSpPr>
          <a:xfrm>
            <a:off x="6146006" y="4443886"/>
            <a:ext cx="1926431" cy="1828800"/>
            <a:chOff x="6146006" y="4443886"/>
            <a:chExt cx="1926431" cy="18288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4C7F8D-FDAF-429E-B51A-C1C08015E558}"/>
                </a:ext>
              </a:extLst>
            </p:cNvPr>
            <p:cNvSpPr/>
            <p:nvPr/>
          </p:nvSpPr>
          <p:spPr>
            <a:xfrm>
              <a:off x="6146006" y="4443886"/>
              <a:ext cx="1914525" cy="1828800"/>
            </a:xfrm>
            <a:prstGeom prst="ellipse">
              <a:avLst/>
            </a:prstGeom>
            <a:solidFill>
              <a:srgbClr val="92D05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55AFED1-6E97-4DC7-8561-45CBCF4E14AB}"/>
                </a:ext>
              </a:extLst>
            </p:cNvPr>
            <p:cNvSpPr txBox="1"/>
            <p:nvPr/>
          </p:nvSpPr>
          <p:spPr>
            <a:xfrm>
              <a:off x="6157912" y="5035119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cot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EE37918-E8E1-4949-A9D0-98DE93F85CF1}"/>
              </a:ext>
            </a:extLst>
          </p:cNvPr>
          <p:cNvGrpSpPr/>
          <p:nvPr/>
        </p:nvGrpSpPr>
        <p:grpSpPr>
          <a:xfrm>
            <a:off x="1069776" y="4452726"/>
            <a:ext cx="1914525" cy="1828800"/>
            <a:chOff x="-4648200" y="1974292"/>
            <a:chExt cx="1914525" cy="18288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3167254-4DD6-4F46-8E53-44D09ED0BE3F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Graphic 21" descr="Checkmark with solid fill">
              <a:extLst>
                <a:ext uri="{FF2B5EF4-FFF2-40B4-BE49-F238E27FC236}">
                  <a16:creationId xmlns:a16="http://schemas.microsoft.com/office/drawing/2014/main" id="{BCF63F59-BB60-4B08-AB01-A8A24FC5CE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5FD0CBD-B460-4215-9456-6804429DA15E}"/>
              </a:ext>
            </a:extLst>
          </p:cNvPr>
          <p:cNvGrpSpPr/>
          <p:nvPr/>
        </p:nvGrpSpPr>
        <p:grpSpPr>
          <a:xfrm>
            <a:off x="6157912" y="4416983"/>
            <a:ext cx="1914525" cy="1828800"/>
            <a:chOff x="-7828359" y="3415184"/>
            <a:chExt cx="1914525" cy="18288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4C32B86-C5EC-4A8D-8FC2-0BCBD609155D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Graphic 23" descr="Close with solid fill">
              <a:extLst>
                <a:ext uri="{FF2B5EF4-FFF2-40B4-BE49-F238E27FC236}">
                  <a16:creationId xmlns:a16="http://schemas.microsoft.com/office/drawing/2014/main" id="{3D1BCE7F-4F0E-4714-8967-FC04FC36A2A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20905F8-6577-4FDC-BB61-758109AE9C80}"/>
              </a:ext>
            </a:extLst>
          </p:cNvPr>
          <p:cNvGrpSpPr/>
          <p:nvPr/>
        </p:nvGrpSpPr>
        <p:grpSpPr>
          <a:xfrm>
            <a:off x="1114425" y="2066240"/>
            <a:ext cx="1914525" cy="1828800"/>
            <a:chOff x="-4648200" y="1974292"/>
            <a:chExt cx="1914525" cy="182880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6A459ABC-0019-48DA-8730-938A70F3A276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Graphic 34" descr="Checkmark with solid fill">
              <a:extLst>
                <a:ext uri="{FF2B5EF4-FFF2-40B4-BE49-F238E27FC236}">
                  <a16:creationId xmlns:a16="http://schemas.microsoft.com/office/drawing/2014/main" id="{9D7634C5-7B1F-428A-8DB5-805D037E7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D4FA820-38F8-44C8-B416-43F90DC787F2}"/>
              </a:ext>
            </a:extLst>
          </p:cNvPr>
          <p:cNvGrpSpPr/>
          <p:nvPr/>
        </p:nvGrpSpPr>
        <p:grpSpPr>
          <a:xfrm>
            <a:off x="3614737" y="4443886"/>
            <a:ext cx="1914525" cy="1828800"/>
            <a:chOff x="-4648200" y="1974292"/>
            <a:chExt cx="1914525" cy="182880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99C1539-B117-43F1-853B-6085885E845F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Graphic 37" descr="Checkmark with solid fill">
              <a:extLst>
                <a:ext uri="{FF2B5EF4-FFF2-40B4-BE49-F238E27FC236}">
                  <a16:creationId xmlns:a16="http://schemas.microsoft.com/office/drawing/2014/main" id="{21704950-9FA0-4B3F-821E-703704DC9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C1F9C20-E06D-4574-BF1F-D96658C5A952}"/>
              </a:ext>
            </a:extLst>
          </p:cNvPr>
          <p:cNvGrpSpPr/>
          <p:nvPr/>
        </p:nvGrpSpPr>
        <p:grpSpPr>
          <a:xfrm>
            <a:off x="3637359" y="2066240"/>
            <a:ext cx="1914525" cy="1828800"/>
            <a:chOff x="-7828359" y="3415184"/>
            <a:chExt cx="1914525" cy="182880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8F9DCF5-DA2F-40BA-9C43-4D26D4B099F7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Graphic 40" descr="Close with solid fill">
              <a:extLst>
                <a:ext uri="{FF2B5EF4-FFF2-40B4-BE49-F238E27FC236}">
                  <a16:creationId xmlns:a16="http://schemas.microsoft.com/office/drawing/2014/main" id="{C10A675A-5996-4CBD-9C43-2974341D9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A5AB024-E84E-4C8B-AF6C-5FEC0F3D19A5}"/>
              </a:ext>
            </a:extLst>
          </p:cNvPr>
          <p:cNvGrpSpPr/>
          <p:nvPr/>
        </p:nvGrpSpPr>
        <p:grpSpPr>
          <a:xfrm>
            <a:off x="6117739" y="2080056"/>
            <a:ext cx="1914525" cy="1828800"/>
            <a:chOff x="-7828359" y="3415184"/>
            <a:chExt cx="1914525" cy="182880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E67E031-AD70-4416-82AA-7A78ED4183A6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4" name="Graphic 43" descr="Close with solid fill">
              <a:extLst>
                <a:ext uri="{FF2B5EF4-FFF2-40B4-BE49-F238E27FC236}">
                  <a16:creationId xmlns:a16="http://schemas.microsoft.com/office/drawing/2014/main" id="{407C1011-461F-406D-A592-5B54783A8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Circus of Words Soft g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3A3A432-9F4B-4F0A-B7EB-429D51B10D51}"/>
              </a:ext>
            </a:extLst>
          </p:cNvPr>
          <p:cNvGrpSpPr/>
          <p:nvPr/>
        </p:nvGrpSpPr>
        <p:grpSpPr>
          <a:xfrm>
            <a:off x="1114425" y="2057400"/>
            <a:ext cx="1914525" cy="1828800"/>
            <a:chOff x="1114425" y="2057400"/>
            <a:chExt cx="1914525" cy="18288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89C58F9-12B1-4B42-A370-23B93F6269DE}"/>
                </a:ext>
              </a:extLst>
            </p:cNvPr>
            <p:cNvSpPr/>
            <p:nvPr/>
          </p:nvSpPr>
          <p:spPr>
            <a:xfrm>
              <a:off x="1114425" y="2057400"/>
              <a:ext cx="1914525" cy="1828800"/>
            </a:xfrm>
            <a:prstGeom prst="ellipse">
              <a:avLst/>
            </a:prstGeom>
            <a:solidFill>
              <a:srgbClr val="FF99CC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D771E4C-E835-4ECF-B805-5DE6C53E7EB1}"/>
                </a:ext>
              </a:extLst>
            </p:cNvPr>
            <p:cNvSpPr txBox="1"/>
            <p:nvPr/>
          </p:nvSpPr>
          <p:spPr>
            <a:xfrm>
              <a:off x="1244203" y="2593418"/>
              <a:ext cx="1654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goat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E24351F-A87B-49F7-ABAC-80CDEC524094}"/>
              </a:ext>
            </a:extLst>
          </p:cNvPr>
          <p:cNvGrpSpPr/>
          <p:nvPr/>
        </p:nvGrpSpPr>
        <p:grpSpPr>
          <a:xfrm>
            <a:off x="3614737" y="2057400"/>
            <a:ext cx="1914525" cy="1828800"/>
            <a:chOff x="3614737" y="2057400"/>
            <a:chExt cx="1914525" cy="18288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5D75CB7-15FC-4A1E-92C5-DDF9562EFF69}"/>
                </a:ext>
              </a:extLst>
            </p:cNvPr>
            <p:cNvSpPr/>
            <p:nvPr/>
          </p:nvSpPr>
          <p:spPr>
            <a:xfrm>
              <a:off x="3614737" y="2057400"/>
              <a:ext cx="1914525" cy="18288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0863563-63E7-4DBE-8CD4-2EBAE0E8D055}"/>
                </a:ext>
              </a:extLst>
            </p:cNvPr>
            <p:cNvSpPr txBox="1"/>
            <p:nvPr/>
          </p:nvSpPr>
          <p:spPr>
            <a:xfrm>
              <a:off x="3614737" y="2593418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gem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DE13080-C29C-4E33-A344-E471E83869CA}"/>
              </a:ext>
            </a:extLst>
          </p:cNvPr>
          <p:cNvGrpSpPr/>
          <p:nvPr/>
        </p:nvGrpSpPr>
        <p:grpSpPr>
          <a:xfrm>
            <a:off x="6115049" y="2057400"/>
            <a:ext cx="1914526" cy="1828800"/>
            <a:chOff x="6115049" y="2057400"/>
            <a:chExt cx="1914526" cy="182880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E0007F7-F656-49B6-99B9-3B7D5659D11A}"/>
                </a:ext>
              </a:extLst>
            </p:cNvPr>
            <p:cNvSpPr/>
            <p:nvPr/>
          </p:nvSpPr>
          <p:spPr>
            <a:xfrm>
              <a:off x="6115050" y="2057400"/>
              <a:ext cx="1914525" cy="182880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C3C33DF-5BA2-460E-A919-EF430DCDC3C2}"/>
                </a:ext>
              </a:extLst>
            </p:cNvPr>
            <p:cNvSpPr txBox="1"/>
            <p:nvPr/>
          </p:nvSpPr>
          <p:spPr>
            <a:xfrm>
              <a:off x="6115049" y="2565527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giant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54543A9-4E76-4A60-B5CE-F1D1F0F2BA08}"/>
              </a:ext>
            </a:extLst>
          </p:cNvPr>
          <p:cNvGrpSpPr/>
          <p:nvPr/>
        </p:nvGrpSpPr>
        <p:grpSpPr>
          <a:xfrm>
            <a:off x="1083468" y="4443886"/>
            <a:ext cx="1945481" cy="1828800"/>
            <a:chOff x="1083468" y="4443886"/>
            <a:chExt cx="1945481" cy="18288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633426A-72B1-4A20-825C-E8ADB12E3461}"/>
                </a:ext>
              </a:extLst>
            </p:cNvPr>
            <p:cNvSpPr/>
            <p:nvPr/>
          </p:nvSpPr>
          <p:spPr>
            <a:xfrm>
              <a:off x="1083468" y="4443886"/>
              <a:ext cx="1914525" cy="1828800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31B53A6-A00D-47AA-9656-EADBB0528F1C}"/>
                </a:ext>
              </a:extLst>
            </p:cNvPr>
            <p:cNvSpPr txBox="1"/>
            <p:nvPr/>
          </p:nvSpPr>
          <p:spPr>
            <a:xfrm>
              <a:off x="1114424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girl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907BF4A-2192-4DBC-B5A6-C4934D9621E2}"/>
              </a:ext>
            </a:extLst>
          </p:cNvPr>
          <p:cNvGrpSpPr/>
          <p:nvPr/>
        </p:nvGrpSpPr>
        <p:grpSpPr>
          <a:xfrm>
            <a:off x="3583781" y="4443886"/>
            <a:ext cx="1945481" cy="1828800"/>
            <a:chOff x="3583781" y="4443886"/>
            <a:chExt cx="1945481" cy="18288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D6DC901-F892-4361-B9CB-6119BCCD1DA4}"/>
                </a:ext>
              </a:extLst>
            </p:cNvPr>
            <p:cNvSpPr/>
            <p:nvPr/>
          </p:nvSpPr>
          <p:spPr>
            <a:xfrm>
              <a:off x="3614737" y="4443886"/>
              <a:ext cx="1914525" cy="1828800"/>
            </a:xfrm>
            <a:prstGeom prst="ellipse">
              <a:avLst/>
            </a:prstGeom>
            <a:solidFill>
              <a:srgbClr val="FF962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83549D6-6E99-4E3E-A850-F84DD874FF97}"/>
                </a:ext>
              </a:extLst>
            </p:cNvPr>
            <p:cNvSpPr txBox="1"/>
            <p:nvPr/>
          </p:nvSpPr>
          <p:spPr>
            <a:xfrm>
              <a:off x="3583781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giraffe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4447D88-33A9-4CF1-8FE0-69F056109C9E}"/>
              </a:ext>
            </a:extLst>
          </p:cNvPr>
          <p:cNvGrpSpPr/>
          <p:nvPr/>
        </p:nvGrpSpPr>
        <p:grpSpPr>
          <a:xfrm>
            <a:off x="6146006" y="4443886"/>
            <a:ext cx="1926431" cy="1828800"/>
            <a:chOff x="6146006" y="4443886"/>
            <a:chExt cx="1926431" cy="18288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4C7F8D-FDAF-429E-B51A-C1C08015E558}"/>
                </a:ext>
              </a:extLst>
            </p:cNvPr>
            <p:cNvSpPr/>
            <p:nvPr/>
          </p:nvSpPr>
          <p:spPr>
            <a:xfrm>
              <a:off x="6146006" y="4443886"/>
              <a:ext cx="1914525" cy="1828800"/>
            </a:xfrm>
            <a:prstGeom prst="ellipse">
              <a:avLst/>
            </a:prstGeom>
            <a:solidFill>
              <a:srgbClr val="92D05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55AFED1-6E97-4DC7-8561-45CBCF4E14AB}"/>
                </a:ext>
              </a:extLst>
            </p:cNvPr>
            <p:cNvSpPr txBox="1"/>
            <p:nvPr/>
          </p:nvSpPr>
          <p:spPr>
            <a:xfrm>
              <a:off x="6157912" y="5035119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gift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6C514B0-031B-4996-A898-BA754C0DE691}"/>
              </a:ext>
            </a:extLst>
          </p:cNvPr>
          <p:cNvGrpSpPr/>
          <p:nvPr/>
        </p:nvGrpSpPr>
        <p:grpSpPr>
          <a:xfrm>
            <a:off x="3614737" y="2040626"/>
            <a:ext cx="1914525" cy="1828800"/>
            <a:chOff x="-4648200" y="1974292"/>
            <a:chExt cx="1914525" cy="18288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A399E8F-B7D1-42AC-9D1E-C1581541B890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Graphic 21" descr="Checkmark with solid fill">
              <a:extLst>
                <a:ext uri="{FF2B5EF4-FFF2-40B4-BE49-F238E27FC236}">
                  <a16:creationId xmlns:a16="http://schemas.microsoft.com/office/drawing/2014/main" id="{B7845CF3-87CC-4857-98B5-34A8C7E28DD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24A45D3-7DBC-413F-BB5C-B0A79B201575}"/>
              </a:ext>
            </a:extLst>
          </p:cNvPr>
          <p:cNvGrpSpPr/>
          <p:nvPr/>
        </p:nvGrpSpPr>
        <p:grpSpPr>
          <a:xfrm>
            <a:off x="1098946" y="4443886"/>
            <a:ext cx="1914525" cy="1828800"/>
            <a:chOff x="-7828359" y="3415184"/>
            <a:chExt cx="1914525" cy="182880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2236DFF-C9C3-4DB0-8145-A4450CA62DBC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Graphic 24" descr="Close with solid fill">
              <a:extLst>
                <a:ext uri="{FF2B5EF4-FFF2-40B4-BE49-F238E27FC236}">
                  <a16:creationId xmlns:a16="http://schemas.microsoft.com/office/drawing/2014/main" id="{2BC36D61-A8D7-44BF-A4FC-B81CA92C873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87052F0-B833-49C7-B797-5C80FB85628F}"/>
              </a:ext>
            </a:extLst>
          </p:cNvPr>
          <p:cNvGrpSpPr/>
          <p:nvPr/>
        </p:nvGrpSpPr>
        <p:grpSpPr>
          <a:xfrm>
            <a:off x="6099425" y="2071216"/>
            <a:ext cx="1914525" cy="1828800"/>
            <a:chOff x="-4648200" y="1974292"/>
            <a:chExt cx="1914525" cy="1828800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A6BA1B6-C36D-41CC-9B33-3F57E7317B70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Graphic 27" descr="Checkmark with solid fill">
              <a:extLst>
                <a:ext uri="{FF2B5EF4-FFF2-40B4-BE49-F238E27FC236}">
                  <a16:creationId xmlns:a16="http://schemas.microsoft.com/office/drawing/2014/main" id="{2E640B89-1A4E-4CD7-B6AC-B9A254266C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28F5F41-B03D-4441-93A0-F3E4732EC794}"/>
              </a:ext>
            </a:extLst>
          </p:cNvPr>
          <p:cNvGrpSpPr/>
          <p:nvPr/>
        </p:nvGrpSpPr>
        <p:grpSpPr>
          <a:xfrm>
            <a:off x="3595687" y="4457702"/>
            <a:ext cx="1914525" cy="1828800"/>
            <a:chOff x="-4648200" y="1974292"/>
            <a:chExt cx="1914525" cy="182880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B584306-0BCF-435A-8430-6681DC907485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1" name="Graphic 30" descr="Checkmark with solid fill">
              <a:extLst>
                <a:ext uri="{FF2B5EF4-FFF2-40B4-BE49-F238E27FC236}">
                  <a16:creationId xmlns:a16="http://schemas.microsoft.com/office/drawing/2014/main" id="{06A6B96F-8278-41CC-B36C-DC4CBFC35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EB2BEC6-ABA2-4048-9E72-0D8EC379EA53}"/>
              </a:ext>
            </a:extLst>
          </p:cNvPr>
          <p:cNvGrpSpPr/>
          <p:nvPr/>
        </p:nvGrpSpPr>
        <p:grpSpPr>
          <a:xfrm>
            <a:off x="1114425" y="2057400"/>
            <a:ext cx="1914525" cy="1828800"/>
            <a:chOff x="-7828359" y="3415184"/>
            <a:chExt cx="1914525" cy="182880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55168F2-9FC6-4024-97E9-084EAE3F5D39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4" name="Graphic 33" descr="Close with solid fill">
              <a:extLst>
                <a:ext uri="{FF2B5EF4-FFF2-40B4-BE49-F238E27FC236}">
                  <a16:creationId xmlns:a16="http://schemas.microsoft.com/office/drawing/2014/main" id="{DE7F71EF-1F53-4AC3-B6EE-94A5208E287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3774610-17C3-42BD-8B4E-04F2846C6DA3}"/>
              </a:ext>
            </a:extLst>
          </p:cNvPr>
          <p:cNvGrpSpPr/>
          <p:nvPr/>
        </p:nvGrpSpPr>
        <p:grpSpPr>
          <a:xfrm>
            <a:off x="6179412" y="4443884"/>
            <a:ext cx="1914525" cy="1828800"/>
            <a:chOff x="-7828359" y="3415184"/>
            <a:chExt cx="1914525" cy="182880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3879D83E-1112-4C14-92B0-15C1134F950A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7" name="Graphic 36" descr="Close with solid fill">
              <a:extLst>
                <a:ext uri="{FF2B5EF4-FFF2-40B4-BE49-F238E27FC236}">
                  <a16:creationId xmlns:a16="http://schemas.microsoft.com/office/drawing/2014/main" id="{1870AB92-9ECB-49AC-A652-7898F9B99CA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96278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Circus of Words </a:t>
            </a:r>
            <a:r>
              <a:rPr lang="en-US" sz="44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dge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7DA295F-5FF4-4C9D-A5B5-C3481F7ADB02}"/>
              </a:ext>
            </a:extLst>
          </p:cNvPr>
          <p:cNvGrpSpPr/>
          <p:nvPr/>
        </p:nvGrpSpPr>
        <p:grpSpPr>
          <a:xfrm>
            <a:off x="1114425" y="2057400"/>
            <a:ext cx="1914525" cy="1828800"/>
            <a:chOff x="1114425" y="2057400"/>
            <a:chExt cx="1914525" cy="18288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89C58F9-12B1-4B42-A370-23B93F6269DE}"/>
                </a:ext>
              </a:extLst>
            </p:cNvPr>
            <p:cNvSpPr/>
            <p:nvPr/>
          </p:nvSpPr>
          <p:spPr>
            <a:xfrm>
              <a:off x="1114425" y="2057400"/>
              <a:ext cx="1914525" cy="1828800"/>
            </a:xfrm>
            <a:prstGeom prst="ellipse">
              <a:avLst/>
            </a:prstGeom>
            <a:solidFill>
              <a:srgbClr val="FF99CC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D771E4C-E835-4ECF-B805-5DE6C53E7EB1}"/>
                </a:ext>
              </a:extLst>
            </p:cNvPr>
            <p:cNvSpPr txBox="1"/>
            <p:nvPr/>
          </p:nvSpPr>
          <p:spPr>
            <a:xfrm>
              <a:off x="1244203" y="2593418"/>
              <a:ext cx="1654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cage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65BD54D-6488-4A1E-A4F7-D46C822D8507}"/>
              </a:ext>
            </a:extLst>
          </p:cNvPr>
          <p:cNvGrpSpPr/>
          <p:nvPr/>
        </p:nvGrpSpPr>
        <p:grpSpPr>
          <a:xfrm>
            <a:off x="3614737" y="2057400"/>
            <a:ext cx="1914525" cy="1828800"/>
            <a:chOff x="3614737" y="2057400"/>
            <a:chExt cx="1914525" cy="18288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5D75CB7-15FC-4A1E-92C5-DDF9562EFF69}"/>
                </a:ext>
              </a:extLst>
            </p:cNvPr>
            <p:cNvSpPr/>
            <p:nvPr/>
          </p:nvSpPr>
          <p:spPr>
            <a:xfrm>
              <a:off x="3614737" y="2057400"/>
              <a:ext cx="1914525" cy="18288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0863563-63E7-4DBE-8CD4-2EBAE0E8D055}"/>
                </a:ext>
              </a:extLst>
            </p:cNvPr>
            <p:cNvSpPr txBox="1"/>
            <p:nvPr/>
          </p:nvSpPr>
          <p:spPr>
            <a:xfrm>
              <a:off x="3614737" y="2593418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wage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D256FEFE-90DE-4BC8-AF59-64D476E4EF1C}"/>
              </a:ext>
            </a:extLst>
          </p:cNvPr>
          <p:cNvGrpSpPr/>
          <p:nvPr/>
        </p:nvGrpSpPr>
        <p:grpSpPr>
          <a:xfrm>
            <a:off x="6115049" y="2057400"/>
            <a:ext cx="1914526" cy="1828800"/>
            <a:chOff x="6115049" y="2057400"/>
            <a:chExt cx="1914526" cy="182880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E0007F7-F656-49B6-99B9-3B7D5659D11A}"/>
                </a:ext>
              </a:extLst>
            </p:cNvPr>
            <p:cNvSpPr/>
            <p:nvPr/>
          </p:nvSpPr>
          <p:spPr>
            <a:xfrm>
              <a:off x="6115050" y="2057400"/>
              <a:ext cx="1914525" cy="1828800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C3C33DF-5BA2-460E-A919-EF430DCDC3C2}"/>
                </a:ext>
              </a:extLst>
            </p:cNvPr>
            <p:cNvSpPr txBox="1"/>
            <p:nvPr/>
          </p:nvSpPr>
          <p:spPr>
            <a:xfrm>
              <a:off x="6115049" y="2565527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bridge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1412705-7457-4391-930E-3279FEE49C70}"/>
              </a:ext>
            </a:extLst>
          </p:cNvPr>
          <p:cNvGrpSpPr/>
          <p:nvPr/>
        </p:nvGrpSpPr>
        <p:grpSpPr>
          <a:xfrm>
            <a:off x="1083468" y="4443886"/>
            <a:ext cx="1945481" cy="1828800"/>
            <a:chOff x="1083468" y="4443886"/>
            <a:chExt cx="1945481" cy="18288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633426A-72B1-4A20-825C-E8ADB12E3461}"/>
                </a:ext>
              </a:extLst>
            </p:cNvPr>
            <p:cNvSpPr/>
            <p:nvPr/>
          </p:nvSpPr>
          <p:spPr>
            <a:xfrm>
              <a:off x="1083468" y="4443886"/>
              <a:ext cx="1914525" cy="1828800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31B53A6-A00D-47AA-9656-EADBB0528F1C}"/>
                </a:ext>
              </a:extLst>
            </p:cNvPr>
            <p:cNvSpPr txBox="1"/>
            <p:nvPr/>
          </p:nvSpPr>
          <p:spPr>
            <a:xfrm>
              <a:off x="1114424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wedge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2EA7E92-2D5E-408B-8E11-53A3E10E1F51}"/>
              </a:ext>
            </a:extLst>
          </p:cNvPr>
          <p:cNvGrpSpPr/>
          <p:nvPr/>
        </p:nvGrpSpPr>
        <p:grpSpPr>
          <a:xfrm>
            <a:off x="3583781" y="4443886"/>
            <a:ext cx="1945481" cy="1828800"/>
            <a:chOff x="3583781" y="4443886"/>
            <a:chExt cx="1945481" cy="18288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D6DC901-F892-4361-B9CB-6119BCCD1DA4}"/>
                </a:ext>
              </a:extLst>
            </p:cNvPr>
            <p:cNvSpPr/>
            <p:nvPr/>
          </p:nvSpPr>
          <p:spPr>
            <a:xfrm>
              <a:off x="3614737" y="4443886"/>
              <a:ext cx="1914525" cy="1828800"/>
            </a:xfrm>
            <a:prstGeom prst="ellipse">
              <a:avLst/>
            </a:prstGeom>
            <a:solidFill>
              <a:srgbClr val="FF962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83549D6-6E99-4E3E-A850-F84DD874FF97}"/>
                </a:ext>
              </a:extLst>
            </p:cNvPr>
            <p:cNvSpPr txBox="1"/>
            <p:nvPr/>
          </p:nvSpPr>
          <p:spPr>
            <a:xfrm>
              <a:off x="3583781" y="5035120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ride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3A5DA87-811E-482D-BC14-E816E189F868}"/>
              </a:ext>
            </a:extLst>
          </p:cNvPr>
          <p:cNvGrpSpPr/>
          <p:nvPr/>
        </p:nvGrpSpPr>
        <p:grpSpPr>
          <a:xfrm>
            <a:off x="6146006" y="4443886"/>
            <a:ext cx="1926431" cy="1828800"/>
            <a:chOff x="6146006" y="4443886"/>
            <a:chExt cx="1926431" cy="18288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4C7F8D-FDAF-429E-B51A-C1C08015E558}"/>
                </a:ext>
              </a:extLst>
            </p:cNvPr>
            <p:cNvSpPr/>
            <p:nvPr/>
          </p:nvSpPr>
          <p:spPr>
            <a:xfrm>
              <a:off x="6146006" y="4443886"/>
              <a:ext cx="1914525" cy="1828800"/>
            </a:xfrm>
            <a:prstGeom prst="ellipse">
              <a:avLst/>
            </a:prstGeom>
            <a:solidFill>
              <a:srgbClr val="92D05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55AFED1-6E97-4DC7-8561-45CBCF4E14AB}"/>
                </a:ext>
              </a:extLst>
            </p:cNvPr>
            <p:cNvSpPr txBox="1"/>
            <p:nvPr/>
          </p:nvSpPr>
          <p:spPr>
            <a:xfrm>
              <a:off x="6157912" y="5035119"/>
              <a:ext cx="191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mic Sans MS" panose="030F0702030302020204" pitchFamily="66" charset="0"/>
                </a:rPr>
                <a:t>ledge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F0C0819-8D80-442F-85DC-9315A19A98D7}"/>
              </a:ext>
            </a:extLst>
          </p:cNvPr>
          <p:cNvGrpSpPr/>
          <p:nvPr/>
        </p:nvGrpSpPr>
        <p:grpSpPr>
          <a:xfrm>
            <a:off x="1083467" y="4422218"/>
            <a:ext cx="1914525" cy="1828800"/>
            <a:chOff x="-4648200" y="1974292"/>
            <a:chExt cx="1914525" cy="18288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9EEA467-CE18-4A3D-B13F-B0F43F080520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Graphic 21" descr="Checkmark with solid fill">
              <a:extLst>
                <a:ext uri="{FF2B5EF4-FFF2-40B4-BE49-F238E27FC236}">
                  <a16:creationId xmlns:a16="http://schemas.microsoft.com/office/drawing/2014/main" id="{C7AC450F-ECF3-472E-97D6-80479273861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9B541EE-6E45-4E28-88A1-0CDF83C8C369}"/>
              </a:ext>
            </a:extLst>
          </p:cNvPr>
          <p:cNvGrpSpPr/>
          <p:nvPr/>
        </p:nvGrpSpPr>
        <p:grpSpPr>
          <a:xfrm>
            <a:off x="1124126" y="2060559"/>
            <a:ext cx="1914525" cy="1828800"/>
            <a:chOff x="-7828359" y="3415184"/>
            <a:chExt cx="1914525" cy="182880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1531C8A-84A6-4F33-A1E6-79E9B76119B6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Graphic 24" descr="Close with solid fill">
              <a:extLst>
                <a:ext uri="{FF2B5EF4-FFF2-40B4-BE49-F238E27FC236}">
                  <a16:creationId xmlns:a16="http://schemas.microsoft.com/office/drawing/2014/main" id="{922C8EA7-5437-44F9-ABE1-64C452F21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7BA0D13-BE40-41BA-9329-47EBD433E19A}"/>
              </a:ext>
            </a:extLst>
          </p:cNvPr>
          <p:cNvGrpSpPr/>
          <p:nvPr/>
        </p:nvGrpSpPr>
        <p:grpSpPr>
          <a:xfrm>
            <a:off x="6105350" y="2060559"/>
            <a:ext cx="1914525" cy="1828800"/>
            <a:chOff x="-4648200" y="1974292"/>
            <a:chExt cx="1914525" cy="182880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BC3FA069-475F-40E9-AA34-1D817EA52765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" name="Graphic 28" descr="Checkmark with solid fill">
              <a:extLst>
                <a:ext uri="{FF2B5EF4-FFF2-40B4-BE49-F238E27FC236}">
                  <a16:creationId xmlns:a16="http://schemas.microsoft.com/office/drawing/2014/main" id="{5449D43B-C03C-41FC-A1A1-A404A291AB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D18B43D-8AE3-4FE2-AE34-094AA98B6403}"/>
              </a:ext>
            </a:extLst>
          </p:cNvPr>
          <p:cNvGrpSpPr/>
          <p:nvPr/>
        </p:nvGrpSpPr>
        <p:grpSpPr>
          <a:xfrm>
            <a:off x="6161700" y="4422218"/>
            <a:ext cx="1914525" cy="1828800"/>
            <a:chOff x="-4648200" y="1974292"/>
            <a:chExt cx="1914525" cy="182880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67DD553-A710-4470-891A-D1319E6E92C6}"/>
                </a:ext>
              </a:extLst>
            </p:cNvPr>
            <p:cNvSpPr/>
            <p:nvPr/>
          </p:nvSpPr>
          <p:spPr>
            <a:xfrm>
              <a:off x="-4648200" y="1974292"/>
              <a:ext cx="1914525" cy="1828800"/>
            </a:xfrm>
            <a:prstGeom prst="ellipse">
              <a:avLst/>
            </a:prstGeom>
            <a:solidFill>
              <a:srgbClr val="66FF33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Graphic 31" descr="Checkmark with solid fill">
              <a:extLst>
                <a:ext uri="{FF2B5EF4-FFF2-40B4-BE49-F238E27FC236}">
                  <a16:creationId xmlns:a16="http://schemas.microsoft.com/office/drawing/2014/main" id="{80D9204B-C47D-4D87-8D7C-699704EAA0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-4105274" y="2514600"/>
              <a:ext cx="914400" cy="914400"/>
            </a:xfrm>
            <a:prstGeom prst="rect">
              <a:avLst/>
            </a:prstGeom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9043350-398F-4268-9178-DBDBBC6EF31E}"/>
              </a:ext>
            </a:extLst>
          </p:cNvPr>
          <p:cNvGrpSpPr/>
          <p:nvPr/>
        </p:nvGrpSpPr>
        <p:grpSpPr>
          <a:xfrm>
            <a:off x="3624436" y="2057400"/>
            <a:ext cx="1914525" cy="1828800"/>
            <a:chOff x="-7828359" y="3415184"/>
            <a:chExt cx="1914525" cy="182880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B0492C49-443F-4B07-AB0D-705D9B3D389D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Graphic 34" descr="Close with solid fill">
              <a:extLst>
                <a:ext uri="{FF2B5EF4-FFF2-40B4-BE49-F238E27FC236}">
                  <a16:creationId xmlns:a16="http://schemas.microsoft.com/office/drawing/2014/main" id="{040CEE48-BC76-4B5D-8BAD-9BC06175D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28D4FF6-C4A7-4859-9544-B45B272EC505}"/>
              </a:ext>
            </a:extLst>
          </p:cNvPr>
          <p:cNvGrpSpPr/>
          <p:nvPr/>
        </p:nvGrpSpPr>
        <p:grpSpPr>
          <a:xfrm>
            <a:off x="3632534" y="4422218"/>
            <a:ext cx="1914525" cy="1828800"/>
            <a:chOff x="-7828359" y="3415184"/>
            <a:chExt cx="1914525" cy="182880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F79A04C-868D-4F5E-B9CC-C61D2004575A}"/>
                </a:ext>
              </a:extLst>
            </p:cNvPr>
            <p:cNvSpPr/>
            <p:nvPr/>
          </p:nvSpPr>
          <p:spPr>
            <a:xfrm>
              <a:off x="-7828359" y="3415184"/>
              <a:ext cx="1914525" cy="1828800"/>
            </a:xfrm>
            <a:prstGeom prst="ellipse">
              <a:avLst/>
            </a:prstGeom>
            <a:solidFill>
              <a:srgbClr val="FF0066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Graphic 37" descr="Close with solid fill">
              <a:extLst>
                <a:ext uri="{FF2B5EF4-FFF2-40B4-BE49-F238E27FC236}">
                  <a16:creationId xmlns:a16="http://schemas.microsoft.com/office/drawing/2014/main" id="{AF9608A1-2DD5-4140-A0B5-79D1B1C08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-7328297" y="3886200"/>
              <a:ext cx="914400" cy="914400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63651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Big Top Sight Word Review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601674" y="180407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from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3177988" y="3129705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walk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5898776" y="180407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of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F09A5-0A72-4814-89ED-091D92CF0051}"/>
              </a:ext>
            </a:extLst>
          </p:cNvPr>
          <p:cNvSpPr txBox="1"/>
          <p:nvPr/>
        </p:nvSpPr>
        <p:spPr>
          <a:xfrm>
            <a:off x="726141" y="4695719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keep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8EBFF5-B296-4534-8D83-D97C81310A11}"/>
              </a:ext>
            </a:extLst>
          </p:cNvPr>
          <p:cNvSpPr txBox="1"/>
          <p:nvPr/>
        </p:nvSpPr>
        <p:spPr>
          <a:xfrm>
            <a:off x="4619227" y="4699365"/>
            <a:ext cx="49036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friend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0331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Magic Sight Word Memory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op walk">
            <a:extLst>
              <a:ext uri="{FF2B5EF4-FFF2-40B4-BE49-F238E27FC236}">
                <a16:creationId xmlns:a16="http://schemas.microsoft.com/office/drawing/2014/main" id="{E754F80A-08E6-4D75-96F3-4E7013628ED5}"/>
              </a:ext>
            </a:extLst>
          </p:cNvPr>
          <p:cNvSpPr/>
          <p:nvPr/>
        </p:nvSpPr>
        <p:spPr>
          <a:xfrm>
            <a:off x="1766052" y="1315903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walk</a:t>
            </a:r>
          </a:p>
        </p:txBody>
      </p:sp>
      <p:sp>
        <p:nvSpPr>
          <p:cNvPr id="26" name="Top keep">
            <a:extLst>
              <a:ext uri="{FF2B5EF4-FFF2-40B4-BE49-F238E27FC236}">
                <a16:creationId xmlns:a16="http://schemas.microsoft.com/office/drawing/2014/main" id="{E7CA4C42-0D03-42ED-B1FE-E99E2373E94A}"/>
              </a:ext>
            </a:extLst>
          </p:cNvPr>
          <p:cNvSpPr/>
          <p:nvPr/>
        </p:nvSpPr>
        <p:spPr>
          <a:xfrm>
            <a:off x="3599331" y="1315903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keep</a:t>
            </a:r>
          </a:p>
        </p:txBody>
      </p:sp>
      <p:sp>
        <p:nvSpPr>
          <p:cNvPr id="42" name="Top of">
            <a:extLst>
              <a:ext uri="{FF2B5EF4-FFF2-40B4-BE49-F238E27FC236}">
                <a16:creationId xmlns:a16="http://schemas.microsoft.com/office/drawing/2014/main" id="{35C99587-817E-4613-81E6-94559AE2B325}"/>
              </a:ext>
            </a:extLst>
          </p:cNvPr>
          <p:cNvSpPr/>
          <p:nvPr/>
        </p:nvSpPr>
        <p:spPr>
          <a:xfrm>
            <a:off x="5432611" y="1315903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of</a:t>
            </a:r>
          </a:p>
        </p:txBody>
      </p:sp>
      <p:sp>
        <p:nvSpPr>
          <p:cNvPr id="43" name="middle friend">
            <a:extLst>
              <a:ext uri="{FF2B5EF4-FFF2-40B4-BE49-F238E27FC236}">
                <a16:creationId xmlns:a16="http://schemas.microsoft.com/office/drawing/2014/main" id="{96DB0ECA-2CF9-429A-AEC9-7145CB2F900F}"/>
              </a:ext>
            </a:extLst>
          </p:cNvPr>
          <p:cNvSpPr/>
          <p:nvPr/>
        </p:nvSpPr>
        <p:spPr>
          <a:xfrm>
            <a:off x="1766052" y="2862752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friend</a:t>
            </a:r>
          </a:p>
        </p:txBody>
      </p:sp>
      <p:sp>
        <p:nvSpPr>
          <p:cNvPr id="44" name="middle from">
            <a:extLst>
              <a:ext uri="{FF2B5EF4-FFF2-40B4-BE49-F238E27FC236}">
                <a16:creationId xmlns:a16="http://schemas.microsoft.com/office/drawing/2014/main" id="{BFB88897-7AFC-422F-90B5-C6D210775BF6}"/>
              </a:ext>
            </a:extLst>
          </p:cNvPr>
          <p:cNvSpPr/>
          <p:nvPr/>
        </p:nvSpPr>
        <p:spPr>
          <a:xfrm>
            <a:off x="3617260" y="2881968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from</a:t>
            </a:r>
          </a:p>
        </p:txBody>
      </p:sp>
      <p:sp>
        <p:nvSpPr>
          <p:cNvPr id="45" name="middle of">
            <a:extLst>
              <a:ext uri="{FF2B5EF4-FFF2-40B4-BE49-F238E27FC236}">
                <a16:creationId xmlns:a16="http://schemas.microsoft.com/office/drawing/2014/main" id="{2C1087D0-9730-4FD0-830A-9219FE0810FA}"/>
              </a:ext>
            </a:extLst>
          </p:cNvPr>
          <p:cNvSpPr/>
          <p:nvPr/>
        </p:nvSpPr>
        <p:spPr>
          <a:xfrm>
            <a:off x="5526741" y="2867602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of</a:t>
            </a:r>
          </a:p>
        </p:txBody>
      </p:sp>
      <p:sp>
        <p:nvSpPr>
          <p:cNvPr id="46" name="bottom from">
            <a:extLst>
              <a:ext uri="{FF2B5EF4-FFF2-40B4-BE49-F238E27FC236}">
                <a16:creationId xmlns:a16="http://schemas.microsoft.com/office/drawing/2014/main" id="{A7ED7B6D-4373-400D-9B25-7F47FF016767}"/>
              </a:ext>
            </a:extLst>
          </p:cNvPr>
          <p:cNvSpPr/>
          <p:nvPr/>
        </p:nvSpPr>
        <p:spPr>
          <a:xfrm>
            <a:off x="1140762" y="4437529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from</a:t>
            </a:r>
          </a:p>
        </p:txBody>
      </p:sp>
      <p:sp>
        <p:nvSpPr>
          <p:cNvPr id="47" name="bottom keep">
            <a:extLst>
              <a:ext uri="{FF2B5EF4-FFF2-40B4-BE49-F238E27FC236}">
                <a16:creationId xmlns:a16="http://schemas.microsoft.com/office/drawing/2014/main" id="{82DC1343-2D79-40D3-8602-D7B7EE8F0E78}"/>
              </a:ext>
            </a:extLst>
          </p:cNvPr>
          <p:cNvSpPr/>
          <p:nvPr/>
        </p:nvSpPr>
        <p:spPr>
          <a:xfrm>
            <a:off x="2836212" y="4450976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keep</a:t>
            </a:r>
          </a:p>
        </p:txBody>
      </p:sp>
      <p:sp>
        <p:nvSpPr>
          <p:cNvPr id="48" name="bottom friend">
            <a:extLst>
              <a:ext uri="{FF2B5EF4-FFF2-40B4-BE49-F238E27FC236}">
                <a16:creationId xmlns:a16="http://schemas.microsoft.com/office/drawing/2014/main" id="{0F404E27-9F72-4350-ACA8-BB7766191844}"/>
              </a:ext>
            </a:extLst>
          </p:cNvPr>
          <p:cNvSpPr/>
          <p:nvPr/>
        </p:nvSpPr>
        <p:spPr>
          <a:xfrm>
            <a:off x="4540624" y="4450976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Comic Sans MS" panose="030F0702030302020204" pitchFamily="66" charset="0"/>
              </a:rPr>
              <a:t>friend</a:t>
            </a:r>
          </a:p>
        </p:txBody>
      </p:sp>
      <p:sp>
        <p:nvSpPr>
          <p:cNvPr id="49" name="bottom walk">
            <a:extLst>
              <a:ext uri="{FF2B5EF4-FFF2-40B4-BE49-F238E27FC236}">
                <a16:creationId xmlns:a16="http://schemas.microsoft.com/office/drawing/2014/main" id="{9AA0750F-8E58-4382-B04A-C3729884B049}"/>
              </a:ext>
            </a:extLst>
          </p:cNvPr>
          <p:cNvSpPr/>
          <p:nvPr/>
        </p:nvSpPr>
        <p:spPr>
          <a:xfrm>
            <a:off x="6212541" y="4437529"/>
            <a:ext cx="1371600" cy="1371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omic Sans MS" panose="030F0702030302020204" pitchFamily="66" charset="0"/>
              </a:rPr>
              <a:t>walk</a:t>
            </a:r>
          </a:p>
        </p:txBody>
      </p:sp>
      <p:sp>
        <p:nvSpPr>
          <p:cNvPr id="5" name="black bottom walk">
            <a:extLst>
              <a:ext uri="{FF2B5EF4-FFF2-40B4-BE49-F238E27FC236}">
                <a16:creationId xmlns:a16="http://schemas.microsoft.com/office/drawing/2014/main" id="{45A512B4-76A4-4AF8-AFB6-7BDE7A23A20E}"/>
              </a:ext>
            </a:extLst>
          </p:cNvPr>
          <p:cNvSpPr/>
          <p:nvPr/>
        </p:nvSpPr>
        <p:spPr>
          <a:xfrm>
            <a:off x="6217023" y="4450976"/>
            <a:ext cx="1371600" cy="13716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ark pink botttom friend">
            <a:extLst>
              <a:ext uri="{FF2B5EF4-FFF2-40B4-BE49-F238E27FC236}">
                <a16:creationId xmlns:a16="http://schemas.microsoft.com/office/drawing/2014/main" id="{F5B68977-85F0-4D27-97E5-AC2F1B9C5BAB}"/>
              </a:ext>
            </a:extLst>
          </p:cNvPr>
          <p:cNvSpPr/>
          <p:nvPr/>
        </p:nvSpPr>
        <p:spPr>
          <a:xfrm>
            <a:off x="4545106" y="4450976"/>
            <a:ext cx="1371600" cy="1371600"/>
          </a:xfrm>
          <a:prstGeom prst="rect">
            <a:avLst/>
          </a:prstGeom>
          <a:solidFill>
            <a:srgbClr val="D6009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gray bottom keep">
            <a:extLst>
              <a:ext uri="{FF2B5EF4-FFF2-40B4-BE49-F238E27FC236}">
                <a16:creationId xmlns:a16="http://schemas.microsoft.com/office/drawing/2014/main" id="{42AEED2C-024B-402B-853B-474806AF7763}"/>
              </a:ext>
            </a:extLst>
          </p:cNvPr>
          <p:cNvSpPr/>
          <p:nvPr/>
        </p:nvSpPr>
        <p:spPr>
          <a:xfrm>
            <a:off x="2808198" y="4450976"/>
            <a:ext cx="1371600" cy="1371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brown bottom from">
            <a:extLst>
              <a:ext uri="{FF2B5EF4-FFF2-40B4-BE49-F238E27FC236}">
                <a16:creationId xmlns:a16="http://schemas.microsoft.com/office/drawing/2014/main" id="{727C2F7C-7C9C-4A1F-B4A7-E487E09A044D}"/>
              </a:ext>
            </a:extLst>
          </p:cNvPr>
          <p:cNvSpPr/>
          <p:nvPr/>
        </p:nvSpPr>
        <p:spPr>
          <a:xfrm>
            <a:off x="1120593" y="4426508"/>
            <a:ext cx="1371600" cy="1371600"/>
          </a:xfrm>
          <a:prstGeom prst="rect">
            <a:avLst/>
          </a:prstGeom>
          <a:solidFill>
            <a:srgbClr val="9D6D5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range middle of">
            <a:extLst>
              <a:ext uri="{FF2B5EF4-FFF2-40B4-BE49-F238E27FC236}">
                <a16:creationId xmlns:a16="http://schemas.microsoft.com/office/drawing/2014/main" id="{5DE548FC-6C77-4C2F-8075-872C4B6B6A1C}"/>
              </a:ext>
            </a:extLst>
          </p:cNvPr>
          <p:cNvSpPr/>
          <p:nvPr/>
        </p:nvSpPr>
        <p:spPr>
          <a:xfrm>
            <a:off x="5553635" y="2887440"/>
            <a:ext cx="1371600" cy="13716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Purple Middle From">
            <a:extLst>
              <a:ext uri="{FF2B5EF4-FFF2-40B4-BE49-F238E27FC236}">
                <a16:creationId xmlns:a16="http://schemas.microsoft.com/office/drawing/2014/main" id="{FEAE02B0-D71A-4B6C-BAC6-D2F05EDC9F9D}"/>
              </a:ext>
            </a:extLst>
          </p:cNvPr>
          <p:cNvSpPr/>
          <p:nvPr/>
        </p:nvSpPr>
        <p:spPr>
          <a:xfrm>
            <a:off x="3617260" y="2851731"/>
            <a:ext cx="1371600" cy="13716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Light Blue Middle friend">
            <a:extLst>
              <a:ext uri="{FF2B5EF4-FFF2-40B4-BE49-F238E27FC236}">
                <a16:creationId xmlns:a16="http://schemas.microsoft.com/office/drawing/2014/main" id="{C01400D1-617C-49EB-BBCF-DDF2C62C1B42}"/>
              </a:ext>
            </a:extLst>
          </p:cNvPr>
          <p:cNvSpPr/>
          <p:nvPr/>
        </p:nvSpPr>
        <p:spPr>
          <a:xfrm>
            <a:off x="1766052" y="2851731"/>
            <a:ext cx="1371600" cy="13716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Green top of">
            <a:extLst>
              <a:ext uri="{FF2B5EF4-FFF2-40B4-BE49-F238E27FC236}">
                <a16:creationId xmlns:a16="http://schemas.microsoft.com/office/drawing/2014/main" id="{50B150AA-C815-4DFA-9218-77B6225756E1}"/>
              </a:ext>
            </a:extLst>
          </p:cNvPr>
          <p:cNvSpPr/>
          <p:nvPr/>
        </p:nvSpPr>
        <p:spPr>
          <a:xfrm>
            <a:off x="5435978" y="1340888"/>
            <a:ext cx="1371600" cy="1371600"/>
          </a:xfrm>
          <a:prstGeom prst="rect">
            <a:avLst/>
          </a:prstGeom>
          <a:solidFill>
            <a:srgbClr val="66FF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Yellow top keep">
            <a:extLst>
              <a:ext uri="{FF2B5EF4-FFF2-40B4-BE49-F238E27FC236}">
                <a16:creationId xmlns:a16="http://schemas.microsoft.com/office/drawing/2014/main" id="{CBDED77F-E5F9-4533-B19C-D02D796CD90A}"/>
              </a:ext>
            </a:extLst>
          </p:cNvPr>
          <p:cNvSpPr/>
          <p:nvPr/>
        </p:nvSpPr>
        <p:spPr>
          <a:xfrm>
            <a:off x="3617260" y="1326924"/>
            <a:ext cx="1371600" cy="13716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Pink Top walk">
            <a:extLst>
              <a:ext uri="{FF2B5EF4-FFF2-40B4-BE49-F238E27FC236}">
                <a16:creationId xmlns:a16="http://schemas.microsoft.com/office/drawing/2014/main" id="{F38A6FA0-72A0-4A28-83CB-45A4E2A7097E}"/>
              </a:ext>
            </a:extLst>
          </p:cNvPr>
          <p:cNvSpPr/>
          <p:nvPr/>
        </p:nvSpPr>
        <p:spPr>
          <a:xfrm>
            <a:off x="1766052" y="1326924"/>
            <a:ext cx="1371600" cy="1371600"/>
          </a:xfrm>
          <a:prstGeom prst="rect">
            <a:avLst/>
          </a:prstGeom>
          <a:solidFill>
            <a:srgbClr val="FF99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544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3877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Fancy 5 Finger Retell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A03BBFF-742F-49F0-8DF4-6B08D5A2D83F}"/>
              </a:ext>
            </a:extLst>
          </p:cNvPr>
          <p:cNvGrpSpPr/>
          <p:nvPr/>
        </p:nvGrpSpPr>
        <p:grpSpPr>
          <a:xfrm>
            <a:off x="814953" y="974411"/>
            <a:ext cx="8238424" cy="5629250"/>
            <a:chOff x="814953" y="974411"/>
            <a:chExt cx="8238424" cy="562925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BF66484-20A5-466D-9289-CCEF80858F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5260204" y="974411"/>
              <a:ext cx="2232360" cy="3404350"/>
            </a:xfrm>
            <a:prstGeom prst="rect">
              <a:avLst/>
            </a:prstGeom>
          </p:spPr>
        </p:pic>
        <p:pic>
          <p:nvPicPr>
            <p:cNvPr id="7" name="Graphic 6" descr="Giraffe with solid fill">
              <a:extLst>
                <a:ext uri="{FF2B5EF4-FFF2-40B4-BE49-F238E27FC236}">
                  <a16:creationId xmlns:a16="http://schemas.microsoft.com/office/drawing/2014/main" id="{FBE9F045-1156-40F2-9468-25B405691E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5381238" y="2931522"/>
              <a:ext cx="3672139" cy="3672139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E0A99A8-58BE-4AB8-8603-2FDF6F725D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/>
          </p:blipFill>
          <p:spPr bwMode="auto">
            <a:xfrm>
              <a:off x="814953" y="1645850"/>
              <a:ext cx="3866206" cy="41801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12319</TotalTime>
  <Words>900</Words>
  <Application>Microsoft Office PowerPoint</Application>
  <PresentationFormat>On-screen Show (4:3)</PresentationFormat>
  <Paragraphs>101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Office Theme</vt:lpstr>
      <vt:lpstr>A Day at the Circus</vt:lpstr>
      <vt:lpstr>Introducing Soft c and g and dge</vt:lpstr>
      <vt:lpstr>Circus of Words Soft c</vt:lpstr>
      <vt:lpstr>Circus of Words Soft g</vt:lpstr>
      <vt:lpstr>Circus of Words dge</vt:lpstr>
      <vt:lpstr>Big Top Sight Word Review</vt:lpstr>
      <vt:lpstr>Magic Sight Word Memory</vt:lpstr>
      <vt:lpstr>Fancy 5 Finger Retell 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214</cp:revision>
  <dcterms:created xsi:type="dcterms:W3CDTF">2012-04-20T18:25:02Z</dcterms:created>
  <dcterms:modified xsi:type="dcterms:W3CDTF">2021-08-09T14:52:49Z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B766A01A-6BDB-462F-B8E6-E971CA8A1B1D</vt:lpwstr>
  </property>
  <property fmtid="{D5CDD505-2E9C-101B-9397-08002B2CF9AE}" pid="3" name="ArticulatePath">
    <vt:lpwstr>ELA 1_Module 4_AP</vt:lpwstr>
  </property>
</Properties>
</file>