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3.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344" r:id="rId2"/>
    <p:sldId id="345" r:id="rId3"/>
    <p:sldId id="354" r:id="rId4"/>
    <p:sldId id="362" r:id="rId5"/>
    <p:sldId id="363" r:id="rId6"/>
    <p:sldId id="349" r:id="rId7"/>
    <p:sldId id="361" r:id="rId8"/>
    <p:sldId id="351" r:id="rId9"/>
    <p:sldId id="352" r:id="rId10"/>
  </p:sldIdLst>
  <p:sldSz cx="9144000" cy="6858000" type="screen4x3"/>
  <p:notesSz cx="6858000" cy="9144000"/>
  <p:custDataLst>
    <p:tags r:id="rId12"/>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A0FE"/>
    <a:srgbClr val="FF99CC"/>
    <a:srgbClr val="283B80"/>
    <a:srgbClr val="3B7ABE"/>
    <a:srgbClr val="E94909"/>
    <a:srgbClr val="FF9627"/>
    <a:srgbClr val="9D6D54"/>
    <a:srgbClr val="182C6F"/>
    <a:srgbClr val="D60093"/>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4C2F83-BDE5-477D-8939-263861676128}" v="2" dt="2021-07-14T20:06:25.07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06" autoAdjust="0"/>
    <p:restoredTop sz="47681" autoAdjust="0"/>
  </p:normalViewPr>
  <p:slideViewPr>
    <p:cSldViewPr snapToGrid="0" snapToObjects="1">
      <p:cViewPr varScale="1">
        <p:scale>
          <a:sx n="54" d="100"/>
          <a:sy n="54" d="100"/>
        </p:scale>
        <p:origin x="3402" y="72"/>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A8D203-957B-4E0D-BFEF-AC11BFDF7A2F}" type="datetimeFigureOut">
              <a:rPr lang="en-US" smtClean="0"/>
              <a:t>8/6/2021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13B794-5A4F-4F47-9EB8-2D6C2FE8DF19}" type="slidenum">
              <a:rPr lang="en-US" smtClean="0"/>
              <a:t>‹#›</a:t>
            </a:fld>
            <a:endParaRPr lang="en-US"/>
          </a:p>
        </p:txBody>
      </p:sp>
    </p:spTree>
    <p:extLst>
      <p:ext uri="{BB962C8B-B14F-4D97-AF65-F5344CB8AC3E}">
        <p14:creationId xmlns:p14="http://schemas.microsoft.com/office/powerpoint/2010/main" val="688666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Say, “Today we are going to buzz through our words and review the short o sound, sight words, and a 5 finger retell of the story “Bug’s Stuff”. </a:t>
            </a:r>
          </a:p>
        </p:txBody>
      </p:sp>
      <p:sp>
        <p:nvSpPr>
          <p:cNvPr id="4" name="Slide Number Placeholder 3"/>
          <p:cNvSpPr>
            <a:spLocks noGrp="1"/>
          </p:cNvSpPr>
          <p:nvPr>
            <p:ph type="sldNum" sz="quarter" idx="5"/>
          </p:nvPr>
        </p:nvSpPr>
        <p:spPr/>
        <p:txBody>
          <a:bodyPr/>
          <a:lstStyle/>
          <a:p>
            <a:fld id="{1813B794-5A4F-4F47-9EB8-2D6C2FE8DF19}" type="slidenum">
              <a:rPr lang="en-US" smtClean="0"/>
              <a:t>1</a:t>
            </a:fld>
            <a:endParaRPr lang="en-US"/>
          </a:p>
        </p:txBody>
      </p:sp>
    </p:spTree>
    <p:extLst>
      <p:ext uri="{BB962C8B-B14F-4D97-AF65-F5344CB8AC3E}">
        <p14:creationId xmlns:p14="http://schemas.microsoft.com/office/powerpoint/2010/main" val="18934047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letter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Uu</a:t>
            </a:r>
            <a:r>
              <a:rPr lang="en-US" sz="1800" b="0" dirty="0">
                <a:effectLst/>
                <a:latin typeface="Comic Sans MS" panose="030F0702030302020204" pitchFamily="66" charset="0"/>
                <a:ea typeface="Calibri" panose="020F0502020204030204" pitchFamily="34" charset="0"/>
                <a:cs typeface="Calibri" panose="020F0502020204030204" pitchFamily="34" charset="0"/>
              </a:rPr>
              <a:t>. Tell the students “This is the letter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Uu</a:t>
            </a:r>
            <a:r>
              <a:rPr lang="en-US" sz="1800" b="0" dirty="0">
                <a:effectLst/>
                <a:latin typeface="Comic Sans MS" panose="030F0702030302020204" pitchFamily="66" charset="0"/>
                <a:ea typeface="Calibri" panose="020F0502020204030204" pitchFamily="34" charset="0"/>
                <a:cs typeface="Calibri" panose="020F0502020204030204" pitchFamily="34" charset="0"/>
              </a:rPr>
              <a:t>.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Uu</a:t>
            </a:r>
            <a:r>
              <a:rPr lang="en-US" sz="1800" b="0" dirty="0">
                <a:effectLst/>
                <a:latin typeface="Comic Sans MS" panose="030F0702030302020204" pitchFamily="66" charset="0"/>
                <a:ea typeface="Calibri" panose="020F0502020204030204" pitchFamily="34" charset="0"/>
                <a:cs typeface="Calibri" panose="020F0502020204030204" pitchFamily="34" charset="0"/>
              </a:rPr>
              <a:t> says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uhhh</a:t>
            </a:r>
            <a:r>
              <a:rPr lang="en-US" sz="1800" b="0" dirty="0">
                <a:effectLst/>
                <a:latin typeface="Comic Sans MS" panose="030F0702030302020204" pitchFamily="66" charset="0"/>
                <a:ea typeface="Calibri" panose="020F0502020204030204" pitchFamily="34" charset="0"/>
                <a:cs typeface="Calibri" panose="020F0502020204030204" pitchFamily="34" charset="0"/>
              </a:rPr>
              <a:t>”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picture of an umbrella. Say “This is an umbrella. umbrella has the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uhhh</a:t>
            </a:r>
            <a:r>
              <a:rPr lang="en-US" sz="1800" b="0" dirty="0">
                <a:effectLst/>
                <a:latin typeface="Comic Sans MS" panose="030F0702030302020204" pitchFamily="66" charset="0"/>
                <a:ea typeface="Calibri" panose="020F0502020204030204" pitchFamily="34" charset="0"/>
                <a:cs typeface="Calibri" panose="020F0502020204030204" pitchFamily="34" charset="0"/>
              </a:rPr>
              <a:t> sound in it”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word umbrella. Say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Uu</a:t>
            </a:r>
            <a:r>
              <a:rPr lang="en-US" sz="1800" b="0" dirty="0">
                <a:effectLst/>
                <a:latin typeface="Comic Sans MS" panose="030F0702030302020204" pitchFamily="66" charset="0"/>
                <a:ea typeface="Calibri" panose="020F0502020204030204" pitchFamily="34" charset="0"/>
                <a:cs typeface="Calibri" panose="020F0502020204030204" pitchFamily="34" charset="0"/>
              </a:rPr>
              <a:t> says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uhhh</a:t>
            </a:r>
            <a:r>
              <a:rPr lang="en-US" sz="1800" b="0" dirty="0">
                <a:effectLst/>
                <a:latin typeface="Comic Sans MS" panose="030F0702030302020204" pitchFamily="66" charset="0"/>
                <a:ea typeface="Calibri" panose="020F0502020204030204" pitchFamily="34" charset="0"/>
                <a:cs typeface="Calibri" panose="020F0502020204030204" pitchFamily="34" charset="0"/>
              </a:rPr>
              <a:t>, umbrella. </a:t>
            </a:r>
            <a:endParaRPr lang="en-US" b="0" dirty="0"/>
          </a:p>
          <a:p>
            <a:endParaRPr lang="en-US" b="0" dirty="0"/>
          </a:p>
          <a:p>
            <a:endParaRPr lang="en-US" dirty="0"/>
          </a:p>
          <a:p>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2</a:t>
            </a:fld>
            <a:endParaRPr lang="en-US"/>
          </a:p>
        </p:txBody>
      </p:sp>
    </p:spTree>
    <p:extLst>
      <p:ext uri="{BB962C8B-B14F-4D97-AF65-F5344CB8AC3E}">
        <p14:creationId xmlns:p14="http://schemas.microsoft.com/office/powerpoint/2010/main" val="9045381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picture of the pin and the word with missing letters. </a:t>
            </a:r>
          </a:p>
          <a:p>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Say, “Look at the picture. What is this a picture of? Yes, it’s a bug. Which combination of letters would I use to fill in the blanks to make the correct word? </a:t>
            </a:r>
          </a:p>
          <a:p>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ug. “That’s right! What word did you build? Correct! You built bug.”</a:t>
            </a:r>
          </a:p>
        </p:txBody>
      </p:sp>
      <p:sp>
        <p:nvSpPr>
          <p:cNvPr id="4" name="Slide Number Placeholder 3"/>
          <p:cNvSpPr>
            <a:spLocks noGrp="1"/>
          </p:cNvSpPr>
          <p:nvPr>
            <p:ph type="sldNum" sz="quarter" idx="5"/>
          </p:nvPr>
        </p:nvSpPr>
        <p:spPr/>
        <p:txBody>
          <a:bodyPr/>
          <a:lstStyle/>
          <a:p>
            <a:fld id="{1813B794-5A4F-4F47-9EB8-2D6C2FE8DF19}" type="slidenum">
              <a:rPr lang="en-US" smtClean="0"/>
              <a:t>3</a:t>
            </a:fld>
            <a:endParaRPr lang="en-US"/>
          </a:p>
        </p:txBody>
      </p:sp>
    </p:spTree>
    <p:extLst>
      <p:ext uri="{BB962C8B-B14F-4D97-AF65-F5344CB8AC3E}">
        <p14:creationId xmlns:p14="http://schemas.microsoft.com/office/powerpoint/2010/main" val="11080800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picture of the pin and the word with missing letters. </a:t>
            </a:r>
          </a:p>
          <a:p>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Say, “Look at the picture. What is this a picture of? Yes, it’s a tub. Which combination of letters would I use to fill in the blanks to make the correct word? </a:t>
            </a:r>
          </a:p>
          <a:p>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ub</a:t>
            </a:r>
            <a:r>
              <a:rPr lang="en-US" sz="1800" b="0" dirty="0">
                <a:effectLst/>
                <a:latin typeface="Comic Sans MS" panose="030F0702030302020204" pitchFamily="66" charset="0"/>
                <a:ea typeface="Calibri" panose="020F0502020204030204" pitchFamily="34" charset="0"/>
                <a:cs typeface="Calibri" panose="020F0502020204030204" pitchFamily="34" charset="0"/>
              </a:rPr>
              <a:t>. “That’s right! What word did you build? Correct! You built tub.”</a:t>
            </a:r>
          </a:p>
        </p:txBody>
      </p:sp>
      <p:sp>
        <p:nvSpPr>
          <p:cNvPr id="4" name="Slide Number Placeholder 3"/>
          <p:cNvSpPr>
            <a:spLocks noGrp="1"/>
          </p:cNvSpPr>
          <p:nvPr>
            <p:ph type="sldNum" sz="quarter" idx="5"/>
          </p:nvPr>
        </p:nvSpPr>
        <p:spPr/>
        <p:txBody>
          <a:bodyPr/>
          <a:lstStyle/>
          <a:p>
            <a:fld id="{1813B794-5A4F-4F47-9EB8-2D6C2FE8DF19}" type="slidenum">
              <a:rPr lang="en-US" smtClean="0"/>
              <a:t>4</a:t>
            </a:fld>
            <a:endParaRPr lang="en-US"/>
          </a:p>
        </p:txBody>
      </p:sp>
    </p:spTree>
    <p:extLst>
      <p:ext uri="{BB962C8B-B14F-4D97-AF65-F5344CB8AC3E}">
        <p14:creationId xmlns:p14="http://schemas.microsoft.com/office/powerpoint/2010/main" val="3921229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picture of the pin and the word with missing letters. </a:t>
            </a:r>
          </a:p>
          <a:p>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Say, “Look at the picture. What is this a picture of? Yes, it’s a person running. Which combination of letters would I use to fill in the blanks to make the correct word? </a:t>
            </a:r>
          </a:p>
          <a:p>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un. “That’s right! What word did you build? Correct! You built run.”</a:t>
            </a:r>
          </a:p>
        </p:txBody>
      </p:sp>
      <p:sp>
        <p:nvSpPr>
          <p:cNvPr id="4" name="Slide Number Placeholder 3"/>
          <p:cNvSpPr>
            <a:spLocks noGrp="1"/>
          </p:cNvSpPr>
          <p:nvPr>
            <p:ph type="sldNum" sz="quarter" idx="5"/>
          </p:nvPr>
        </p:nvSpPr>
        <p:spPr/>
        <p:txBody>
          <a:bodyPr/>
          <a:lstStyle/>
          <a:p>
            <a:fld id="{1813B794-5A4F-4F47-9EB8-2D6C2FE8DF19}" type="slidenum">
              <a:rPr lang="en-US" smtClean="0"/>
              <a:t>5</a:t>
            </a:fld>
            <a:endParaRPr lang="en-US"/>
          </a:p>
        </p:txBody>
      </p:sp>
    </p:spTree>
    <p:extLst>
      <p:ext uri="{BB962C8B-B14F-4D97-AF65-F5344CB8AC3E}">
        <p14:creationId xmlns:p14="http://schemas.microsoft.com/office/powerpoint/2010/main" val="19389302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sight words. Say, “I’ll say the sight word and you repeat it after me.”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Say, “by” Student repeats by. </a:t>
            </a:r>
          </a:p>
          <a:p>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Say, “know” Student repeats know. </a:t>
            </a:r>
          </a:p>
          <a:p>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Say, “thank” Student repeats thank. </a:t>
            </a:r>
          </a:p>
          <a:p>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Say, “carry” Student repeats carry</a:t>
            </a:r>
            <a:endParaRPr lang="en-US" b="0" dirty="0"/>
          </a:p>
        </p:txBody>
      </p:sp>
      <p:sp>
        <p:nvSpPr>
          <p:cNvPr id="4" name="Slide Number Placeholder 3"/>
          <p:cNvSpPr>
            <a:spLocks noGrp="1"/>
          </p:cNvSpPr>
          <p:nvPr>
            <p:ph type="sldNum" sz="quarter" idx="5"/>
          </p:nvPr>
        </p:nvSpPr>
        <p:spPr/>
        <p:txBody>
          <a:bodyPr/>
          <a:lstStyle/>
          <a:p>
            <a:fld id="{1813B794-5A4F-4F47-9EB8-2D6C2FE8DF19}" type="slidenum">
              <a:rPr lang="en-US" smtClean="0"/>
              <a:t>6</a:t>
            </a:fld>
            <a:endParaRPr lang="en-US"/>
          </a:p>
        </p:txBody>
      </p:sp>
    </p:spTree>
    <p:extLst>
      <p:ext uri="{BB962C8B-B14F-4D97-AF65-F5344CB8AC3E}">
        <p14:creationId xmlns:p14="http://schemas.microsoft.com/office/powerpoint/2010/main" val="34547443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sight words on the bugs. Say, “I am going to say a sight word. You are to tell me the color bug that has that sight word in it.”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“thank” Student will tell you the color of the bug with the sight word thank in it. If the student is correct click the word thank to splat it. If the student is wrong have them try again.</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“by” Student will tell you the color of the bug with the sight word by in it. If the student is correct click the word by to splat it. If the student is wrong have them try again.</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Say, “know” Student will tell you the color of the bug with the sight word know in it. If the student is correct click the word know to splat it. If the student is wrong have them try again.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effectLst/>
              <a:latin typeface="Comic Sans MS" panose="030F0702030302020204" pitchFamily="66"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effectLst/>
                <a:latin typeface="Comic Sans MS" panose="030F0702030302020204" pitchFamily="66" charset="0"/>
                <a:ea typeface="Calibri" panose="020F0502020204030204" pitchFamily="34" charset="0"/>
                <a:cs typeface="Calibri" panose="020F0502020204030204" pitchFamily="34" charset="0"/>
              </a:rPr>
              <a:t>Say, “carry” Student will tell you the color of the bug with the sight word carry in it. If the student is correct click the word carry to splat it. If the student is wrong have them try again.</a:t>
            </a:r>
            <a:endParaRPr lang="en-US" b="0" dirty="0"/>
          </a:p>
        </p:txBody>
      </p:sp>
      <p:sp>
        <p:nvSpPr>
          <p:cNvPr id="4" name="Slide Number Placeholder 3"/>
          <p:cNvSpPr>
            <a:spLocks noGrp="1"/>
          </p:cNvSpPr>
          <p:nvPr>
            <p:ph type="sldNum" sz="quarter" idx="5"/>
          </p:nvPr>
        </p:nvSpPr>
        <p:spPr/>
        <p:txBody>
          <a:bodyPr/>
          <a:lstStyle/>
          <a:p>
            <a:fld id="{1813B794-5A4F-4F47-9EB8-2D6C2FE8DF19}" type="slidenum">
              <a:rPr lang="en-US" smtClean="0"/>
              <a:t>7</a:t>
            </a:fld>
            <a:endParaRPr lang="en-US"/>
          </a:p>
        </p:txBody>
      </p:sp>
    </p:spTree>
    <p:extLst>
      <p:ext uri="{BB962C8B-B14F-4D97-AF65-F5344CB8AC3E}">
        <p14:creationId xmlns:p14="http://schemas.microsoft.com/office/powerpoint/2010/main" val="19912014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chart and bug. Say, “Look at the 5 finger retell chart. Use the chart to help you retell the story </a:t>
            </a:r>
            <a:r>
              <a:rPr lang="en-US" sz="1800" b="0" u="sng" dirty="0">
                <a:effectLst/>
                <a:latin typeface="Comic Sans MS" panose="030F0702030302020204" pitchFamily="66" charset="0"/>
                <a:ea typeface="Calibri" panose="020F0502020204030204" pitchFamily="34" charset="0"/>
                <a:cs typeface="Calibri" panose="020F0502020204030204" pitchFamily="34" charset="0"/>
              </a:rPr>
              <a:t>Bug’s Stuff</a:t>
            </a:r>
            <a:r>
              <a:rPr lang="en-US" sz="1800" b="0" dirty="0">
                <a:effectLst/>
                <a:latin typeface="Comic Sans MS" panose="030F0702030302020204" pitchFamily="66" charset="0"/>
                <a:ea typeface="Calibri" panose="020F0502020204030204" pitchFamily="34" charset="0"/>
                <a:cs typeface="Calibri" panose="020F0502020204030204" pitchFamily="34" charset="0"/>
              </a:rPr>
              <a:t>.”</a:t>
            </a:r>
          </a:p>
          <a:p>
            <a:endParaRPr lang="en-US" sz="1200" b="0" dirty="0">
              <a:effectLst/>
              <a:latin typeface="Comic Sans MS" panose="030F0702030302020204" pitchFamily="66" charset="0"/>
              <a:ea typeface="Calibri" panose="020F0502020204030204" pitchFamily="34" charset="0"/>
              <a:cs typeface="Calibri" panose="020F0502020204030204" pitchFamily="34"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Say, “Hold up your thumb, tell me the characters.”</a:t>
            </a:r>
          </a:p>
          <a:p>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Say, “Hold up your pointer, tell me the setting.”</a:t>
            </a:r>
          </a:p>
          <a:p>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Say, “Hold up your tall finger, tell me the problem.”  </a:t>
            </a:r>
          </a:p>
          <a:p>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Say, “Hold up your ring finger, tell me the events.”</a:t>
            </a:r>
          </a:p>
          <a:p>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Say, “Hold up your little finger, tell me the ending/solution.”</a:t>
            </a:r>
          </a:p>
          <a:p>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Say, “Make a heart with your fingers, what does this story remind you of?</a:t>
            </a:r>
            <a:endParaRPr lang="en-US" b="0" dirty="0"/>
          </a:p>
        </p:txBody>
      </p:sp>
      <p:sp>
        <p:nvSpPr>
          <p:cNvPr id="4" name="Slide Number Placeholder 3"/>
          <p:cNvSpPr>
            <a:spLocks noGrp="1"/>
          </p:cNvSpPr>
          <p:nvPr>
            <p:ph type="sldNum" sz="quarter" idx="5"/>
          </p:nvPr>
        </p:nvSpPr>
        <p:spPr/>
        <p:txBody>
          <a:bodyPr/>
          <a:lstStyle/>
          <a:p>
            <a:fld id="{1813B794-5A4F-4F47-9EB8-2D6C2FE8DF19}" type="slidenum">
              <a:rPr lang="en-US" smtClean="0"/>
              <a:t>8</a:t>
            </a:fld>
            <a:endParaRPr lang="en-US"/>
          </a:p>
        </p:txBody>
      </p:sp>
    </p:spTree>
    <p:extLst>
      <p:ext uri="{BB962C8B-B14F-4D97-AF65-F5344CB8AC3E}">
        <p14:creationId xmlns:p14="http://schemas.microsoft.com/office/powerpoint/2010/main" val="12430962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9</a:t>
            </a:fld>
            <a:endParaRPr lang="en-US"/>
          </a:p>
        </p:txBody>
      </p:sp>
    </p:spTree>
    <p:extLst>
      <p:ext uri="{BB962C8B-B14F-4D97-AF65-F5344CB8AC3E}">
        <p14:creationId xmlns:p14="http://schemas.microsoft.com/office/powerpoint/2010/main" val="4161536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6C3037-0BF7-5C43-B4C6-7CEA18ED8560}" type="datetimeFigureOut">
              <a:rPr lang="en-US" smtClean="0"/>
              <a:t>8/6/2021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384619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522024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329245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405138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6C3037-0BF7-5C43-B4C6-7CEA18ED8560}" type="datetimeFigureOut">
              <a:rPr lang="en-US" smtClean="0"/>
              <a:t>8/6/2021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670158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6C3037-0BF7-5C43-B4C6-7CEA18ED8560}" type="datetimeFigureOut">
              <a:rPr lang="en-US" smtClean="0"/>
              <a:t>8/6/2021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42635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6C3037-0BF7-5C43-B4C6-7CEA18ED8560}" type="datetimeFigureOut">
              <a:rPr lang="en-US" smtClean="0"/>
              <a:t>8/6/2021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23600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6C3037-0BF7-5C43-B4C6-7CEA18ED8560}" type="datetimeFigureOut">
              <a:rPr lang="en-US" smtClean="0"/>
              <a:t>8/6/2021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807458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C3037-0BF7-5C43-B4C6-7CEA18ED8560}" type="datetimeFigureOut">
              <a:rPr lang="en-US" smtClean="0"/>
              <a:t>8/6/2021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110805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8/6/2021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786281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8/6/2021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030092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7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5/2012</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pic>
        <p:nvPicPr>
          <p:cNvPr id="7" name="Picture 6" descr="sign_pic.jp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378957" y="6126163"/>
            <a:ext cx="469245" cy="595311"/>
          </a:xfrm>
          <a:prstGeom prst="rect">
            <a:avLst/>
          </a:prstGeom>
        </p:spPr>
      </p:pic>
      <p:sp>
        <p:nvSpPr>
          <p:cNvPr id="9" name="Rectangle 8"/>
          <p:cNvSpPr/>
          <p:nvPr userDrawn="1"/>
        </p:nvSpPr>
        <p:spPr>
          <a:xfrm>
            <a:off x="6364853" y="6413698"/>
            <a:ext cx="2089494" cy="307777"/>
          </a:xfrm>
          <a:prstGeom prst="rect">
            <a:avLst/>
          </a:prstGeom>
        </p:spPr>
        <p:txBody>
          <a:bodyPr wrap="square">
            <a:spAutoFit/>
          </a:bodyPr>
          <a:lstStyle/>
          <a:p>
            <a:pPr algn="l"/>
            <a:r>
              <a:rPr lang="en-US" sz="1400" dirty="0">
                <a:solidFill>
                  <a:schemeClr val="bg1">
                    <a:lumMod val="65000"/>
                  </a:schemeClr>
                </a:solidFill>
              </a:rPr>
              <a:t>HOST: MOLLY ENOCKSON </a:t>
            </a:r>
          </a:p>
        </p:txBody>
      </p:sp>
    </p:spTree>
    <p:extLst>
      <p:ext uri="{BB962C8B-B14F-4D97-AF65-F5344CB8AC3E}">
        <p14:creationId xmlns:p14="http://schemas.microsoft.com/office/powerpoint/2010/main" val="1540261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rgbClr val="182C6F"/>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3B7ABE"/>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3B7ABE"/>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3B7ABE"/>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3B7ABE"/>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3B7ABE"/>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6.sv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8.sv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10.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8" Type="http://schemas.openxmlformats.org/officeDocument/2006/relationships/image" Target="../media/image16.svg"/><Relationship Id="rId13" Type="http://schemas.openxmlformats.org/officeDocument/2006/relationships/image" Target="../media/image21.sv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image" Target="../media/image20.svg"/><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image" Target="../media/image14.svg"/><Relationship Id="rId11" Type="http://schemas.openxmlformats.org/officeDocument/2006/relationships/image" Target="../media/image19.png"/><Relationship Id="rId5" Type="http://schemas.openxmlformats.org/officeDocument/2006/relationships/image" Target="../media/image13.png"/><Relationship Id="rId10" Type="http://schemas.openxmlformats.org/officeDocument/2006/relationships/image" Target="../media/image18.svg"/><Relationship Id="rId4" Type="http://schemas.openxmlformats.org/officeDocument/2006/relationships/image" Target="../media/image12.svg"/><Relationship Id="rId9" Type="http://schemas.openxmlformats.org/officeDocument/2006/relationships/image" Target="../media/image17.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tags" Target="../tags/tag3.xml"/><Relationship Id="rId5" Type="http://schemas.openxmlformats.org/officeDocument/2006/relationships/image" Target="../media/image23.png"/><Relationship Id="rId4" Type="http://schemas.openxmlformats.org/officeDocument/2006/relationships/image" Target="../media/image22.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a:xfrm>
            <a:off x="300446" y="1829660"/>
            <a:ext cx="8543108" cy="1470025"/>
          </a:xfrm>
        </p:spPr>
        <p:txBody>
          <a:bodyPr>
            <a:normAutofit fontScale="90000"/>
          </a:bodyPr>
          <a:lstStyle/>
          <a:p>
            <a:pPr marL="0" marR="0">
              <a:lnSpc>
                <a:spcPct val="115000"/>
              </a:lnSpc>
              <a:spcBef>
                <a:spcPts val="0"/>
              </a:spcBef>
              <a:spcAft>
                <a:spcPts val="1000"/>
              </a:spcAft>
            </a:pPr>
            <a:r>
              <a:rPr lang="en-US" sz="6000" b="1" dirty="0">
                <a:effectLst/>
                <a:latin typeface="Comic Sans MS" panose="030F0702030302020204" pitchFamily="66" charset="0"/>
                <a:ea typeface="Calibri" panose="020F0502020204030204" pitchFamily="34" charset="0"/>
                <a:cs typeface="Calibri" panose="020F0502020204030204" pitchFamily="34" charset="0"/>
              </a:rPr>
              <a:t>Buzz Through Y</a:t>
            </a:r>
            <a:r>
              <a:rPr lang="en-US" sz="4000" dirty="0">
                <a:effectLst/>
                <a:latin typeface="Calibri" panose="020F0502020204030204" pitchFamily="34" charset="0"/>
                <a:ea typeface="Calibri" panose="020F0502020204030204" pitchFamily="34" charset="0"/>
                <a:cs typeface="Times New Roman" panose="02020603050405020304" pitchFamily="18" charset="0"/>
              </a:rPr>
              <a:t> </a:t>
            </a:r>
            <a:r>
              <a:rPr lang="en-US" sz="6000" b="1" dirty="0">
                <a:effectLst/>
                <a:latin typeface="Comic Sans MS" panose="030F0702030302020204" pitchFamily="66" charset="0"/>
                <a:ea typeface="Calibri" panose="020F0502020204030204" pitchFamily="34" charset="0"/>
                <a:cs typeface="Calibri" panose="020F0502020204030204" pitchFamily="34" charset="0"/>
              </a:rPr>
              <a:t>our Words</a:t>
            </a:r>
            <a:br>
              <a:rPr lang="en-US" sz="6000" dirty="0">
                <a:effectLst/>
                <a:latin typeface="Calibri" panose="020F0502020204030204" pitchFamily="34" charset="0"/>
                <a:ea typeface="Calibri" panose="020F0502020204030204" pitchFamily="34" charset="0"/>
                <a:cs typeface="Times New Roman" panose="02020603050405020304" pitchFamily="18" charset="0"/>
              </a:rPr>
            </a:br>
            <a:r>
              <a:rPr lang="en-US" sz="4000" dirty="0">
                <a:effectLst/>
                <a:latin typeface="Calibri" panose="020F0502020204030204" pitchFamily="34" charset="0"/>
                <a:ea typeface="Calibri" panose="020F0502020204030204" pitchFamily="34" charset="0"/>
                <a:cs typeface="Times New Roman" panose="02020603050405020304" pitchFamily="18" charset="0"/>
              </a:rPr>
              <a:t> </a:t>
            </a: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a:xfrm>
            <a:off x="1371600" y="3523480"/>
            <a:ext cx="6400800" cy="1752600"/>
          </a:xfrm>
        </p:spPr>
        <p:txBody>
          <a:bodyPr>
            <a:normAutofit/>
          </a:bodyPr>
          <a:lstStyle/>
          <a:p>
            <a:pPr marR="0" lvl="0">
              <a:lnSpc>
                <a:spcPct val="115000"/>
              </a:lnSpc>
              <a:spcBef>
                <a:spcPts val="0"/>
              </a:spcBef>
              <a:spcAft>
                <a:spcPts val="1000"/>
              </a:spcAft>
            </a:pPr>
            <a:r>
              <a:rPr lang="en-US" sz="4000" b="1" dirty="0">
                <a:effectLst/>
                <a:latin typeface="Comic Sans MS" panose="030F0702030302020204" pitchFamily="66" charset="0"/>
                <a:ea typeface="Calibri" panose="020F0502020204030204" pitchFamily="34" charset="0"/>
                <a:cs typeface="Calibri" panose="020F0502020204030204" pitchFamily="34" charset="0"/>
              </a:rPr>
              <a:t>Sight Word Bug Splat</a:t>
            </a:r>
            <a:endParaRPr lang="en-US" sz="4000" dirty="0">
              <a:latin typeface="Comic Sans MS" panose="030F0902030302020204" pitchFamily="66" charset="0"/>
            </a:endParaRPr>
          </a:p>
        </p:txBody>
      </p:sp>
    </p:spTree>
    <p:custDataLst>
      <p:tags r:id="rId1"/>
    </p:custDataLst>
    <p:extLst>
      <p:ext uri="{BB962C8B-B14F-4D97-AF65-F5344CB8AC3E}">
        <p14:creationId xmlns:p14="http://schemas.microsoft.com/office/powerpoint/2010/main" val="3328551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717C2-5DBC-4E59-8BB3-763F8AC63E22}"/>
              </a:ext>
            </a:extLst>
          </p:cNvPr>
          <p:cNvSpPr>
            <a:spLocks noGrp="1"/>
          </p:cNvSpPr>
          <p:nvPr>
            <p:ph type="title"/>
          </p:nvPr>
        </p:nvSpPr>
        <p:spPr>
          <a:xfrm>
            <a:off x="457200" y="433985"/>
            <a:ext cx="8686800" cy="1143000"/>
          </a:xfrm>
        </p:spPr>
        <p:txBody>
          <a:bodyPr>
            <a:normAutofit fontScale="90000"/>
          </a:bodyPr>
          <a:lstStyle/>
          <a:p>
            <a:r>
              <a:rPr lang="en-US" dirty="0">
                <a:latin typeface="Comic Sans MS" panose="030F0702030302020204" pitchFamily="66" charset="0"/>
              </a:rPr>
              <a:t>Short </a:t>
            </a:r>
            <a:r>
              <a:rPr lang="en-US" dirty="0" err="1">
                <a:latin typeface="Comic Sans MS" panose="030F0702030302020204" pitchFamily="66" charset="0"/>
              </a:rPr>
              <a:t>i</a:t>
            </a:r>
            <a:r>
              <a:rPr lang="en-US" dirty="0">
                <a:latin typeface="Comic Sans MS" panose="030F0702030302020204" pitchFamily="66" charset="0"/>
              </a:rPr>
              <a:t> Review</a:t>
            </a:r>
            <a:br>
              <a:rPr lang="en-US" dirty="0">
                <a:latin typeface="Comic Sans MS" panose="030F0702030302020204" pitchFamily="66" charset="0"/>
              </a:rPr>
            </a:br>
            <a:endParaRPr lang="en-US" dirty="0">
              <a:latin typeface="Comic Sans MS" panose="030F0702030302020204" pitchFamily="66" charset="0"/>
            </a:endParaRPr>
          </a:p>
        </p:txBody>
      </p:sp>
      <p:sp>
        <p:nvSpPr>
          <p:cNvPr id="18" name="TextBox 17">
            <a:extLst>
              <a:ext uri="{FF2B5EF4-FFF2-40B4-BE49-F238E27FC236}">
                <a16:creationId xmlns:a16="http://schemas.microsoft.com/office/drawing/2014/main" id="{B3354BDA-6432-4C27-9F87-E738C4F202C2}"/>
              </a:ext>
            </a:extLst>
          </p:cNvPr>
          <p:cNvSpPr txBox="1"/>
          <p:nvPr/>
        </p:nvSpPr>
        <p:spPr>
          <a:xfrm>
            <a:off x="4768948" y="2828835"/>
            <a:ext cx="3917852" cy="1200329"/>
          </a:xfrm>
          <a:prstGeom prst="rect">
            <a:avLst/>
          </a:prstGeom>
          <a:noFill/>
        </p:spPr>
        <p:txBody>
          <a:bodyPr wrap="square" rtlCol="0">
            <a:spAutoFit/>
          </a:bodyPr>
          <a:lstStyle/>
          <a:p>
            <a:pPr algn="ctr"/>
            <a:r>
              <a:rPr lang="en-US" sz="7200" dirty="0">
                <a:solidFill>
                  <a:srgbClr val="283B80"/>
                </a:solidFill>
                <a:latin typeface="Comic Sans MS" panose="030F0702030302020204" pitchFamily="66" charset="0"/>
              </a:rPr>
              <a:t>umbrella</a:t>
            </a:r>
          </a:p>
        </p:txBody>
      </p:sp>
      <p:sp>
        <p:nvSpPr>
          <p:cNvPr id="20" name="TextBox 19">
            <a:extLst>
              <a:ext uri="{FF2B5EF4-FFF2-40B4-BE49-F238E27FC236}">
                <a16:creationId xmlns:a16="http://schemas.microsoft.com/office/drawing/2014/main" id="{19272655-959A-463F-A8ED-322E59C7AF18}"/>
              </a:ext>
            </a:extLst>
          </p:cNvPr>
          <p:cNvSpPr txBox="1"/>
          <p:nvPr/>
        </p:nvSpPr>
        <p:spPr>
          <a:xfrm>
            <a:off x="1916050" y="1311801"/>
            <a:ext cx="1962615" cy="1569660"/>
          </a:xfrm>
          <a:prstGeom prst="rect">
            <a:avLst/>
          </a:prstGeom>
          <a:noFill/>
        </p:spPr>
        <p:txBody>
          <a:bodyPr wrap="square" rtlCol="0">
            <a:spAutoFit/>
          </a:bodyPr>
          <a:lstStyle/>
          <a:p>
            <a:r>
              <a:rPr lang="en-US" sz="9600" dirty="0" err="1">
                <a:solidFill>
                  <a:srgbClr val="283B80"/>
                </a:solidFill>
                <a:latin typeface="Comic Sans MS" panose="030F0702030302020204" pitchFamily="66" charset="0"/>
              </a:rPr>
              <a:t>Uu</a:t>
            </a:r>
            <a:endParaRPr lang="en-US" sz="9600" dirty="0">
              <a:solidFill>
                <a:srgbClr val="283B80"/>
              </a:solidFill>
              <a:latin typeface="Comic Sans MS" panose="030F0702030302020204" pitchFamily="66" charset="0"/>
            </a:endParaRPr>
          </a:p>
        </p:txBody>
      </p:sp>
      <p:pic>
        <p:nvPicPr>
          <p:cNvPr id="4" name="Graphic 3" descr="Umbrella with solid fill">
            <a:extLst>
              <a:ext uri="{FF2B5EF4-FFF2-40B4-BE49-F238E27FC236}">
                <a16:creationId xmlns:a16="http://schemas.microsoft.com/office/drawing/2014/main" id="{A586BA77-763E-4363-828D-323C185E2D63}"/>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282225" y="2861491"/>
            <a:ext cx="3230263" cy="3230263"/>
          </a:xfrm>
          <a:prstGeom prst="rect">
            <a:avLst/>
          </a:prstGeom>
        </p:spPr>
      </p:pic>
    </p:spTree>
    <p:extLst>
      <p:ext uri="{BB962C8B-B14F-4D97-AF65-F5344CB8AC3E}">
        <p14:creationId xmlns:p14="http://schemas.microsoft.com/office/powerpoint/2010/main" val="619120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457200" y="356714"/>
            <a:ext cx="8229600" cy="1143000"/>
          </a:xfrm>
        </p:spPr>
        <p:txBody>
          <a:bodyPr>
            <a:normAutofit fontScale="90000"/>
          </a:bodyPr>
          <a:lstStyle/>
          <a:p>
            <a:r>
              <a:rPr lang="en-US" dirty="0">
                <a:latin typeface="Comic Sans MS" panose="030F0702030302020204" pitchFamily="66" charset="0"/>
              </a:rPr>
              <a:t>Word Building Short u </a:t>
            </a:r>
            <a:br>
              <a:rPr lang="en-US" dirty="0">
                <a:latin typeface="Comic Sans MS" panose="030F0702030302020204" pitchFamily="66" charset="0"/>
              </a:rPr>
            </a:br>
            <a:endParaRPr lang="en-US" dirty="0">
              <a:latin typeface="Comic Sans MS" panose="030F0702030302020204" pitchFamily="66" charset="0"/>
            </a:endParaRPr>
          </a:p>
        </p:txBody>
      </p:sp>
      <p:pic>
        <p:nvPicPr>
          <p:cNvPr id="5" name="Graphic 4" descr="Bug with solid fill">
            <a:extLst>
              <a:ext uri="{FF2B5EF4-FFF2-40B4-BE49-F238E27FC236}">
                <a16:creationId xmlns:a16="http://schemas.microsoft.com/office/drawing/2014/main" id="{BD539FB5-320A-4718-B478-3B3D634BF1AF}"/>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822959" y="1273627"/>
            <a:ext cx="2390504" cy="2390504"/>
          </a:xfrm>
          <a:prstGeom prst="rect">
            <a:avLst/>
          </a:prstGeom>
        </p:spPr>
      </p:pic>
      <p:sp>
        <p:nvSpPr>
          <p:cNvPr id="7" name="TextBox 6">
            <a:extLst>
              <a:ext uri="{FF2B5EF4-FFF2-40B4-BE49-F238E27FC236}">
                <a16:creationId xmlns:a16="http://schemas.microsoft.com/office/drawing/2014/main" id="{3C43F190-6D97-4AC4-ADC8-CA43DE1FB13C}"/>
              </a:ext>
            </a:extLst>
          </p:cNvPr>
          <p:cNvSpPr txBox="1"/>
          <p:nvPr/>
        </p:nvSpPr>
        <p:spPr>
          <a:xfrm>
            <a:off x="3683726" y="1499714"/>
            <a:ext cx="4637315" cy="1323439"/>
          </a:xfrm>
          <a:prstGeom prst="rect">
            <a:avLst/>
          </a:prstGeom>
          <a:noFill/>
        </p:spPr>
        <p:txBody>
          <a:bodyPr wrap="square" rtlCol="0">
            <a:spAutoFit/>
          </a:bodyPr>
          <a:lstStyle/>
          <a:p>
            <a:r>
              <a:rPr lang="en-US" sz="8000" dirty="0">
                <a:latin typeface="Comic Sans MS" panose="030F0702030302020204" pitchFamily="66" charset="0"/>
              </a:rPr>
              <a:t>b _ _</a:t>
            </a:r>
          </a:p>
        </p:txBody>
      </p:sp>
      <p:sp>
        <p:nvSpPr>
          <p:cNvPr id="8" name="TextBox 7">
            <a:extLst>
              <a:ext uri="{FF2B5EF4-FFF2-40B4-BE49-F238E27FC236}">
                <a16:creationId xmlns:a16="http://schemas.microsoft.com/office/drawing/2014/main" id="{6AB82326-50B1-4A99-94AE-12AF13EDD856}"/>
              </a:ext>
            </a:extLst>
          </p:cNvPr>
          <p:cNvSpPr txBox="1"/>
          <p:nvPr/>
        </p:nvSpPr>
        <p:spPr>
          <a:xfrm>
            <a:off x="320039" y="4922653"/>
            <a:ext cx="8660673" cy="1323439"/>
          </a:xfrm>
          <a:prstGeom prst="rect">
            <a:avLst/>
          </a:prstGeom>
          <a:noFill/>
        </p:spPr>
        <p:txBody>
          <a:bodyPr wrap="square" rtlCol="0">
            <a:spAutoFit/>
          </a:bodyPr>
          <a:lstStyle/>
          <a:p>
            <a:r>
              <a:rPr lang="en-US" sz="8000" dirty="0">
                <a:latin typeface="Comic Sans MS" panose="030F0702030302020204" pitchFamily="66" charset="0"/>
              </a:rPr>
              <a:t>un   ug    </a:t>
            </a:r>
            <a:r>
              <a:rPr lang="en-US" sz="8000" dirty="0" err="1">
                <a:latin typeface="Comic Sans MS" panose="030F0702030302020204" pitchFamily="66" charset="0"/>
              </a:rPr>
              <a:t>ut</a:t>
            </a:r>
            <a:r>
              <a:rPr lang="en-US" sz="8000" dirty="0">
                <a:latin typeface="Comic Sans MS" panose="030F0702030302020204" pitchFamily="66" charset="0"/>
              </a:rPr>
              <a:t>     </a:t>
            </a:r>
            <a:r>
              <a:rPr lang="en-US" sz="8000" dirty="0" err="1">
                <a:latin typeface="Comic Sans MS" panose="030F0702030302020204" pitchFamily="66" charset="0"/>
              </a:rPr>
              <a:t>ub</a:t>
            </a:r>
            <a:endParaRPr lang="en-US" sz="8000" dirty="0">
              <a:latin typeface="Comic Sans MS" panose="030F0702030302020204" pitchFamily="66" charset="0"/>
            </a:endParaRPr>
          </a:p>
        </p:txBody>
      </p:sp>
      <p:sp>
        <p:nvSpPr>
          <p:cNvPr id="10" name="TextBox 9">
            <a:extLst>
              <a:ext uri="{FF2B5EF4-FFF2-40B4-BE49-F238E27FC236}">
                <a16:creationId xmlns:a16="http://schemas.microsoft.com/office/drawing/2014/main" id="{80A19374-D577-49CB-8AD9-009D6956016F}"/>
              </a:ext>
            </a:extLst>
          </p:cNvPr>
          <p:cNvSpPr txBox="1"/>
          <p:nvPr/>
        </p:nvSpPr>
        <p:spPr>
          <a:xfrm>
            <a:off x="4650376" y="1499714"/>
            <a:ext cx="679270" cy="1323439"/>
          </a:xfrm>
          <a:prstGeom prst="rect">
            <a:avLst/>
          </a:prstGeom>
          <a:noFill/>
        </p:spPr>
        <p:txBody>
          <a:bodyPr wrap="square" rtlCol="0">
            <a:spAutoFit/>
          </a:bodyPr>
          <a:lstStyle/>
          <a:p>
            <a:r>
              <a:rPr lang="en-US" sz="8000" dirty="0">
                <a:solidFill>
                  <a:srgbClr val="FF0000"/>
                </a:solidFill>
                <a:latin typeface="Comic Sans MS" panose="030F0702030302020204" pitchFamily="66" charset="0"/>
              </a:rPr>
              <a:t>u</a:t>
            </a:r>
          </a:p>
        </p:txBody>
      </p:sp>
      <p:sp>
        <p:nvSpPr>
          <p:cNvPr id="12" name="TextBox 11">
            <a:extLst>
              <a:ext uri="{FF2B5EF4-FFF2-40B4-BE49-F238E27FC236}">
                <a16:creationId xmlns:a16="http://schemas.microsoft.com/office/drawing/2014/main" id="{BAC34B14-6ACB-4A94-B03F-8AE6BCBA0173}"/>
              </a:ext>
            </a:extLst>
          </p:cNvPr>
          <p:cNvSpPr txBox="1"/>
          <p:nvPr/>
        </p:nvSpPr>
        <p:spPr>
          <a:xfrm>
            <a:off x="5617026" y="1498533"/>
            <a:ext cx="679270" cy="1323439"/>
          </a:xfrm>
          <a:prstGeom prst="rect">
            <a:avLst/>
          </a:prstGeom>
          <a:noFill/>
        </p:spPr>
        <p:txBody>
          <a:bodyPr wrap="square" rtlCol="0">
            <a:spAutoFit/>
          </a:bodyPr>
          <a:lstStyle/>
          <a:p>
            <a:r>
              <a:rPr lang="en-US" sz="8000" dirty="0">
                <a:solidFill>
                  <a:srgbClr val="FF0000"/>
                </a:solidFill>
                <a:latin typeface="Comic Sans MS" panose="030F0702030302020204" pitchFamily="66" charset="0"/>
              </a:rPr>
              <a:t>g</a:t>
            </a:r>
          </a:p>
        </p:txBody>
      </p:sp>
    </p:spTree>
    <p:extLst>
      <p:ext uri="{BB962C8B-B14F-4D97-AF65-F5344CB8AC3E}">
        <p14:creationId xmlns:p14="http://schemas.microsoft.com/office/powerpoint/2010/main" val="2449235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457200" y="356714"/>
            <a:ext cx="8229600" cy="1143000"/>
          </a:xfrm>
        </p:spPr>
        <p:txBody>
          <a:bodyPr>
            <a:normAutofit fontScale="90000"/>
          </a:bodyPr>
          <a:lstStyle/>
          <a:p>
            <a:r>
              <a:rPr lang="en-US" dirty="0">
                <a:latin typeface="Comic Sans MS" panose="030F0702030302020204" pitchFamily="66" charset="0"/>
              </a:rPr>
              <a:t>Let’s Build Short u Words! </a:t>
            </a:r>
            <a:br>
              <a:rPr lang="en-US" dirty="0">
                <a:latin typeface="Comic Sans MS" panose="030F0702030302020204" pitchFamily="66" charset="0"/>
              </a:rPr>
            </a:br>
            <a:endParaRPr lang="en-US" dirty="0">
              <a:latin typeface="Comic Sans MS" panose="030F0702030302020204" pitchFamily="66" charset="0"/>
            </a:endParaRPr>
          </a:p>
        </p:txBody>
      </p:sp>
      <p:pic>
        <p:nvPicPr>
          <p:cNvPr id="5" name="Graphic 4" descr="Bathtub outline">
            <a:extLst>
              <a:ext uri="{FF2B5EF4-FFF2-40B4-BE49-F238E27FC236}">
                <a16:creationId xmlns:a16="http://schemas.microsoft.com/office/drawing/2014/main" id="{BD539FB5-320A-4718-B478-3B3D634BF1AF}"/>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822959" y="1273627"/>
            <a:ext cx="2769322" cy="2769322"/>
          </a:xfrm>
          <a:prstGeom prst="rect">
            <a:avLst/>
          </a:prstGeom>
        </p:spPr>
      </p:pic>
      <p:sp>
        <p:nvSpPr>
          <p:cNvPr id="7" name="TextBox 6">
            <a:extLst>
              <a:ext uri="{FF2B5EF4-FFF2-40B4-BE49-F238E27FC236}">
                <a16:creationId xmlns:a16="http://schemas.microsoft.com/office/drawing/2014/main" id="{3C43F190-6D97-4AC4-ADC8-CA43DE1FB13C}"/>
              </a:ext>
            </a:extLst>
          </p:cNvPr>
          <p:cNvSpPr txBox="1"/>
          <p:nvPr/>
        </p:nvSpPr>
        <p:spPr>
          <a:xfrm>
            <a:off x="3683726" y="1499714"/>
            <a:ext cx="4637315" cy="1323439"/>
          </a:xfrm>
          <a:prstGeom prst="rect">
            <a:avLst/>
          </a:prstGeom>
          <a:noFill/>
        </p:spPr>
        <p:txBody>
          <a:bodyPr wrap="square" rtlCol="0">
            <a:spAutoFit/>
          </a:bodyPr>
          <a:lstStyle/>
          <a:p>
            <a:r>
              <a:rPr lang="en-US" sz="8000" dirty="0">
                <a:latin typeface="Comic Sans MS" panose="030F0702030302020204" pitchFamily="66" charset="0"/>
              </a:rPr>
              <a:t>t _ _</a:t>
            </a:r>
          </a:p>
        </p:txBody>
      </p:sp>
      <p:sp>
        <p:nvSpPr>
          <p:cNvPr id="8" name="TextBox 7">
            <a:extLst>
              <a:ext uri="{FF2B5EF4-FFF2-40B4-BE49-F238E27FC236}">
                <a16:creationId xmlns:a16="http://schemas.microsoft.com/office/drawing/2014/main" id="{6AB82326-50B1-4A99-94AE-12AF13EDD856}"/>
              </a:ext>
            </a:extLst>
          </p:cNvPr>
          <p:cNvSpPr txBox="1"/>
          <p:nvPr/>
        </p:nvSpPr>
        <p:spPr>
          <a:xfrm>
            <a:off x="320039" y="4922653"/>
            <a:ext cx="8660673" cy="1323439"/>
          </a:xfrm>
          <a:prstGeom prst="rect">
            <a:avLst/>
          </a:prstGeom>
          <a:noFill/>
        </p:spPr>
        <p:txBody>
          <a:bodyPr wrap="square" rtlCol="0">
            <a:spAutoFit/>
          </a:bodyPr>
          <a:lstStyle/>
          <a:p>
            <a:r>
              <a:rPr lang="en-US" sz="8000" dirty="0">
                <a:latin typeface="Comic Sans MS" panose="030F0702030302020204" pitchFamily="66" charset="0"/>
              </a:rPr>
              <a:t>un   ug    </a:t>
            </a:r>
            <a:r>
              <a:rPr lang="en-US" sz="8000" dirty="0" err="1">
                <a:latin typeface="Comic Sans MS" panose="030F0702030302020204" pitchFamily="66" charset="0"/>
              </a:rPr>
              <a:t>ut</a:t>
            </a:r>
            <a:r>
              <a:rPr lang="en-US" sz="8000" dirty="0">
                <a:latin typeface="Comic Sans MS" panose="030F0702030302020204" pitchFamily="66" charset="0"/>
              </a:rPr>
              <a:t>     </a:t>
            </a:r>
            <a:r>
              <a:rPr lang="en-US" sz="8000" dirty="0" err="1">
                <a:latin typeface="Comic Sans MS" panose="030F0702030302020204" pitchFamily="66" charset="0"/>
              </a:rPr>
              <a:t>ub</a:t>
            </a:r>
            <a:endParaRPr lang="en-US" sz="8000" dirty="0">
              <a:latin typeface="Comic Sans MS" panose="030F0702030302020204" pitchFamily="66" charset="0"/>
            </a:endParaRPr>
          </a:p>
        </p:txBody>
      </p:sp>
      <p:sp>
        <p:nvSpPr>
          <p:cNvPr id="10" name="TextBox 9">
            <a:extLst>
              <a:ext uri="{FF2B5EF4-FFF2-40B4-BE49-F238E27FC236}">
                <a16:creationId xmlns:a16="http://schemas.microsoft.com/office/drawing/2014/main" id="{80A19374-D577-49CB-8AD9-009D6956016F}"/>
              </a:ext>
            </a:extLst>
          </p:cNvPr>
          <p:cNvSpPr txBox="1"/>
          <p:nvPr/>
        </p:nvSpPr>
        <p:spPr>
          <a:xfrm>
            <a:off x="4650376" y="1499714"/>
            <a:ext cx="679270" cy="1323439"/>
          </a:xfrm>
          <a:prstGeom prst="rect">
            <a:avLst/>
          </a:prstGeom>
          <a:noFill/>
        </p:spPr>
        <p:txBody>
          <a:bodyPr wrap="square" rtlCol="0">
            <a:spAutoFit/>
          </a:bodyPr>
          <a:lstStyle/>
          <a:p>
            <a:r>
              <a:rPr lang="en-US" sz="8000" dirty="0">
                <a:solidFill>
                  <a:srgbClr val="FF0000"/>
                </a:solidFill>
                <a:latin typeface="Comic Sans MS" panose="030F0702030302020204" pitchFamily="66" charset="0"/>
              </a:rPr>
              <a:t>u</a:t>
            </a:r>
          </a:p>
        </p:txBody>
      </p:sp>
      <p:sp>
        <p:nvSpPr>
          <p:cNvPr id="12" name="TextBox 11">
            <a:extLst>
              <a:ext uri="{FF2B5EF4-FFF2-40B4-BE49-F238E27FC236}">
                <a16:creationId xmlns:a16="http://schemas.microsoft.com/office/drawing/2014/main" id="{BAC34B14-6ACB-4A94-B03F-8AE6BCBA0173}"/>
              </a:ext>
            </a:extLst>
          </p:cNvPr>
          <p:cNvSpPr txBox="1"/>
          <p:nvPr/>
        </p:nvSpPr>
        <p:spPr>
          <a:xfrm>
            <a:off x="5617026" y="1498533"/>
            <a:ext cx="679270" cy="1323439"/>
          </a:xfrm>
          <a:prstGeom prst="rect">
            <a:avLst/>
          </a:prstGeom>
          <a:noFill/>
        </p:spPr>
        <p:txBody>
          <a:bodyPr wrap="square" rtlCol="0">
            <a:spAutoFit/>
          </a:bodyPr>
          <a:lstStyle/>
          <a:p>
            <a:r>
              <a:rPr lang="en-US" sz="8000" dirty="0">
                <a:solidFill>
                  <a:srgbClr val="FF0000"/>
                </a:solidFill>
                <a:latin typeface="Comic Sans MS" panose="030F0702030302020204" pitchFamily="66" charset="0"/>
              </a:rPr>
              <a:t>b</a:t>
            </a:r>
          </a:p>
        </p:txBody>
      </p:sp>
    </p:spTree>
    <p:extLst>
      <p:ext uri="{BB962C8B-B14F-4D97-AF65-F5344CB8AC3E}">
        <p14:creationId xmlns:p14="http://schemas.microsoft.com/office/powerpoint/2010/main" val="1718714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457200" y="356714"/>
            <a:ext cx="8229600" cy="1143000"/>
          </a:xfrm>
        </p:spPr>
        <p:txBody>
          <a:bodyPr>
            <a:normAutofit fontScale="90000"/>
          </a:bodyPr>
          <a:lstStyle/>
          <a:p>
            <a:r>
              <a:rPr lang="en-US" dirty="0">
                <a:latin typeface="Comic Sans MS" panose="030F0702030302020204" pitchFamily="66" charset="0"/>
              </a:rPr>
              <a:t>Can you Build short u Words?</a:t>
            </a:r>
            <a:br>
              <a:rPr lang="en-US" dirty="0">
                <a:latin typeface="Comic Sans MS" panose="030F0702030302020204" pitchFamily="66" charset="0"/>
              </a:rPr>
            </a:br>
            <a:endParaRPr lang="en-US" dirty="0">
              <a:latin typeface="Comic Sans MS" panose="030F0702030302020204" pitchFamily="66" charset="0"/>
            </a:endParaRPr>
          </a:p>
        </p:txBody>
      </p:sp>
      <p:pic>
        <p:nvPicPr>
          <p:cNvPr id="5" name="Graphic 4" descr="Run with solid fill">
            <a:extLst>
              <a:ext uri="{FF2B5EF4-FFF2-40B4-BE49-F238E27FC236}">
                <a16:creationId xmlns:a16="http://schemas.microsoft.com/office/drawing/2014/main" id="{BD539FB5-320A-4718-B478-3B3D634BF1AF}"/>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822958" y="1273626"/>
            <a:ext cx="2573387" cy="2573387"/>
          </a:xfrm>
          <a:prstGeom prst="rect">
            <a:avLst/>
          </a:prstGeom>
        </p:spPr>
      </p:pic>
      <p:sp>
        <p:nvSpPr>
          <p:cNvPr id="7" name="TextBox 6">
            <a:extLst>
              <a:ext uri="{FF2B5EF4-FFF2-40B4-BE49-F238E27FC236}">
                <a16:creationId xmlns:a16="http://schemas.microsoft.com/office/drawing/2014/main" id="{3C43F190-6D97-4AC4-ADC8-CA43DE1FB13C}"/>
              </a:ext>
            </a:extLst>
          </p:cNvPr>
          <p:cNvSpPr txBox="1"/>
          <p:nvPr/>
        </p:nvSpPr>
        <p:spPr>
          <a:xfrm>
            <a:off x="3683726" y="1499714"/>
            <a:ext cx="4637315" cy="1323439"/>
          </a:xfrm>
          <a:prstGeom prst="rect">
            <a:avLst/>
          </a:prstGeom>
          <a:noFill/>
        </p:spPr>
        <p:txBody>
          <a:bodyPr wrap="square" rtlCol="0">
            <a:spAutoFit/>
          </a:bodyPr>
          <a:lstStyle/>
          <a:p>
            <a:r>
              <a:rPr lang="en-US" sz="8000" dirty="0">
                <a:latin typeface="Comic Sans MS" panose="030F0702030302020204" pitchFamily="66" charset="0"/>
              </a:rPr>
              <a:t>r _ _</a:t>
            </a:r>
          </a:p>
        </p:txBody>
      </p:sp>
      <p:sp>
        <p:nvSpPr>
          <p:cNvPr id="8" name="TextBox 7">
            <a:extLst>
              <a:ext uri="{FF2B5EF4-FFF2-40B4-BE49-F238E27FC236}">
                <a16:creationId xmlns:a16="http://schemas.microsoft.com/office/drawing/2014/main" id="{6AB82326-50B1-4A99-94AE-12AF13EDD856}"/>
              </a:ext>
            </a:extLst>
          </p:cNvPr>
          <p:cNvSpPr txBox="1"/>
          <p:nvPr/>
        </p:nvSpPr>
        <p:spPr>
          <a:xfrm>
            <a:off x="320039" y="4922653"/>
            <a:ext cx="8660673" cy="1323439"/>
          </a:xfrm>
          <a:prstGeom prst="rect">
            <a:avLst/>
          </a:prstGeom>
          <a:noFill/>
        </p:spPr>
        <p:txBody>
          <a:bodyPr wrap="square" rtlCol="0">
            <a:spAutoFit/>
          </a:bodyPr>
          <a:lstStyle/>
          <a:p>
            <a:r>
              <a:rPr lang="en-US" sz="8000" dirty="0">
                <a:latin typeface="Comic Sans MS" panose="030F0702030302020204" pitchFamily="66" charset="0"/>
              </a:rPr>
              <a:t>un   ug    </a:t>
            </a:r>
            <a:r>
              <a:rPr lang="en-US" sz="8000" dirty="0" err="1">
                <a:latin typeface="Comic Sans MS" panose="030F0702030302020204" pitchFamily="66" charset="0"/>
              </a:rPr>
              <a:t>ut</a:t>
            </a:r>
            <a:r>
              <a:rPr lang="en-US" sz="8000" dirty="0">
                <a:latin typeface="Comic Sans MS" panose="030F0702030302020204" pitchFamily="66" charset="0"/>
              </a:rPr>
              <a:t>     </a:t>
            </a:r>
            <a:r>
              <a:rPr lang="en-US" sz="8000" dirty="0" err="1">
                <a:latin typeface="Comic Sans MS" panose="030F0702030302020204" pitchFamily="66" charset="0"/>
              </a:rPr>
              <a:t>ub</a:t>
            </a:r>
            <a:endParaRPr lang="en-US" sz="8000" dirty="0">
              <a:latin typeface="Comic Sans MS" panose="030F0702030302020204" pitchFamily="66" charset="0"/>
            </a:endParaRPr>
          </a:p>
        </p:txBody>
      </p:sp>
      <p:sp>
        <p:nvSpPr>
          <p:cNvPr id="10" name="TextBox 9">
            <a:extLst>
              <a:ext uri="{FF2B5EF4-FFF2-40B4-BE49-F238E27FC236}">
                <a16:creationId xmlns:a16="http://schemas.microsoft.com/office/drawing/2014/main" id="{80A19374-D577-49CB-8AD9-009D6956016F}"/>
              </a:ext>
            </a:extLst>
          </p:cNvPr>
          <p:cNvSpPr txBox="1"/>
          <p:nvPr/>
        </p:nvSpPr>
        <p:spPr>
          <a:xfrm>
            <a:off x="4650376" y="1499714"/>
            <a:ext cx="679270" cy="1323439"/>
          </a:xfrm>
          <a:prstGeom prst="rect">
            <a:avLst/>
          </a:prstGeom>
          <a:noFill/>
        </p:spPr>
        <p:txBody>
          <a:bodyPr wrap="square" rtlCol="0">
            <a:spAutoFit/>
          </a:bodyPr>
          <a:lstStyle/>
          <a:p>
            <a:r>
              <a:rPr lang="en-US" sz="8000" dirty="0">
                <a:solidFill>
                  <a:srgbClr val="FF0000"/>
                </a:solidFill>
                <a:latin typeface="Comic Sans MS" panose="030F0702030302020204" pitchFamily="66" charset="0"/>
              </a:rPr>
              <a:t>u</a:t>
            </a:r>
          </a:p>
        </p:txBody>
      </p:sp>
      <p:sp>
        <p:nvSpPr>
          <p:cNvPr id="12" name="TextBox 11">
            <a:extLst>
              <a:ext uri="{FF2B5EF4-FFF2-40B4-BE49-F238E27FC236}">
                <a16:creationId xmlns:a16="http://schemas.microsoft.com/office/drawing/2014/main" id="{BAC34B14-6ACB-4A94-B03F-8AE6BCBA0173}"/>
              </a:ext>
            </a:extLst>
          </p:cNvPr>
          <p:cNvSpPr txBox="1"/>
          <p:nvPr/>
        </p:nvSpPr>
        <p:spPr>
          <a:xfrm>
            <a:off x="5617026" y="1498533"/>
            <a:ext cx="679270" cy="1323439"/>
          </a:xfrm>
          <a:prstGeom prst="rect">
            <a:avLst/>
          </a:prstGeom>
          <a:noFill/>
        </p:spPr>
        <p:txBody>
          <a:bodyPr wrap="square" rtlCol="0">
            <a:spAutoFit/>
          </a:bodyPr>
          <a:lstStyle/>
          <a:p>
            <a:r>
              <a:rPr lang="en-US" sz="8000" dirty="0">
                <a:solidFill>
                  <a:srgbClr val="FF0000"/>
                </a:solidFill>
                <a:latin typeface="Comic Sans MS" panose="030F0702030302020204" pitchFamily="66" charset="0"/>
              </a:rPr>
              <a:t>n</a:t>
            </a:r>
          </a:p>
        </p:txBody>
      </p:sp>
    </p:spTree>
    <p:extLst>
      <p:ext uri="{BB962C8B-B14F-4D97-AF65-F5344CB8AC3E}">
        <p14:creationId xmlns:p14="http://schemas.microsoft.com/office/powerpoint/2010/main" val="1370547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p:txBody>
          <a:bodyPr>
            <a:normAutofit/>
          </a:bodyPr>
          <a:lstStyle/>
          <a:p>
            <a:r>
              <a:rPr lang="en-US" dirty="0">
                <a:latin typeface="Comic Sans MS" panose="030F0702030302020204" pitchFamily="66" charset="0"/>
              </a:rPr>
              <a:t>Sight Word Echo</a:t>
            </a:r>
          </a:p>
        </p:txBody>
      </p:sp>
      <p:sp>
        <p:nvSpPr>
          <p:cNvPr id="3" name="TextBox 2">
            <a:extLst>
              <a:ext uri="{FF2B5EF4-FFF2-40B4-BE49-F238E27FC236}">
                <a16:creationId xmlns:a16="http://schemas.microsoft.com/office/drawing/2014/main" id="{804ABEE5-A0C4-4787-B264-7C171C26C722}"/>
              </a:ext>
            </a:extLst>
          </p:cNvPr>
          <p:cNvSpPr txBox="1"/>
          <p:nvPr/>
        </p:nvSpPr>
        <p:spPr>
          <a:xfrm>
            <a:off x="2079703" y="1914540"/>
            <a:ext cx="3624146" cy="1569660"/>
          </a:xfrm>
          <a:prstGeom prst="rect">
            <a:avLst/>
          </a:prstGeom>
          <a:noFill/>
        </p:spPr>
        <p:txBody>
          <a:bodyPr wrap="square" rtlCol="0">
            <a:spAutoFit/>
          </a:bodyPr>
          <a:lstStyle/>
          <a:p>
            <a:r>
              <a:rPr lang="en-US" sz="9600" dirty="0">
                <a:latin typeface="Comic Sans MS" panose="030F0702030302020204" pitchFamily="66" charset="0"/>
              </a:rPr>
              <a:t>by</a:t>
            </a:r>
          </a:p>
        </p:txBody>
      </p:sp>
      <p:sp>
        <p:nvSpPr>
          <p:cNvPr id="5" name="TextBox 4">
            <a:extLst>
              <a:ext uri="{FF2B5EF4-FFF2-40B4-BE49-F238E27FC236}">
                <a16:creationId xmlns:a16="http://schemas.microsoft.com/office/drawing/2014/main" id="{6DA12F86-56F3-4846-994C-5117A2B77573}"/>
              </a:ext>
            </a:extLst>
          </p:cNvPr>
          <p:cNvSpPr txBox="1"/>
          <p:nvPr/>
        </p:nvSpPr>
        <p:spPr>
          <a:xfrm>
            <a:off x="947854" y="3798856"/>
            <a:ext cx="3624146" cy="1569660"/>
          </a:xfrm>
          <a:prstGeom prst="rect">
            <a:avLst/>
          </a:prstGeom>
          <a:noFill/>
        </p:spPr>
        <p:txBody>
          <a:bodyPr wrap="square" rtlCol="0">
            <a:spAutoFit/>
          </a:bodyPr>
          <a:lstStyle/>
          <a:p>
            <a:r>
              <a:rPr lang="en-US" sz="9600" dirty="0">
                <a:latin typeface="Comic Sans MS" panose="030F0702030302020204" pitchFamily="66" charset="0"/>
              </a:rPr>
              <a:t>thank</a:t>
            </a:r>
          </a:p>
        </p:txBody>
      </p:sp>
      <p:sp>
        <p:nvSpPr>
          <p:cNvPr id="6" name="TextBox 5">
            <a:extLst>
              <a:ext uri="{FF2B5EF4-FFF2-40B4-BE49-F238E27FC236}">
                <a16:creationId xmlns:a16="http://schemas.microsoft.com/office/drawing/2014/main" id="{B8CF860A-BB47-44A1-9902-8BB70E73F886}"/>
              </a:ext>
            </a:extLst>
          </p:cNvPr>
          <p:cNvSpPr txBox="1"/>
          <p:nvPr/>
        </p:nvSpPr>
        <p:spPr>
          <a:xfrm>
            <a:off x="4808088" y="1804071"/>
            <a:ext cx="3624146" cy="1569660"/>
          </a:xfrm>
          <a:prstGeom prst="rect">
            <a:avLst/>
          </a:prstGeom>
          <a:noFill/>
        </p:spPr>
        <p:txBody>
          <a:bodyPr wrap="square" rtlCol="0">
            <a:spAutoFit/>
          </a:bodyPr>
          <a:lstStyle/>
          <a:p>
            <a:r>
              <a:rPr lang="en-US" sz="9600" dirty="0">
                <a:latin typeface="Comic Sans MS" panose="030F0702030302020204" pitchFamily="66" charset="0"/>
              </a:rPr>
              <a:t>know</a:t>
            </a:r>
          </a:p>
        </p:txBody>
      </p:sp>
      <p:sp>
        <p:nvSpPr>
          <p:cNvPr id="7" name="TextBox 6">
            <a:extLst>
              <a:ext uri="{FF2B5EF4-FFF2-40B4-BE49-F238E27FC236}">
                <a16:creationId xmlns:a16="http://schemas.microsoft.com/office/drawing/2014/main" id="{20CF09A5-0A72-4814-89ED-091D92CF0051}"/>
              </a:ext>
            </a:extLst>
          </p:cNvPr>
          <p:cNvSpPr txBox="1"/>
          <p:nvPr/>
        </p:nvSpPr>
        <p:spPr>
          <a:xfrm>
            <a:off x="5062654" y="3760164"/>
            <a:ext cx="3624146" cy="1569660"/>
          </a:xfrm>
          <a:prstGeom prst="rect">
            <a:avLst/>
          </a:prstGeom>
          <a:noFill/>
        </p:spPr>
        <p:txBody>
          <a:bodyPr wrap="square" rtlCol="0">
            <a:spAutoFit/>
          </a:bodyPr>
          <a:lstStyle/>
          <a:p>
            <a:r>
              <a:rPr lang="en-US" sz="9600" dirty="0">
                <a:latin typeface="Comic Sans MS" panose="030F0702030302020204" pitchFamily="66" charset="0"/>
              </a:rPr>
              <a:t>carry</a:t>
            </a:r>
          </a:p>
        </p:txBody>
      </p:sp>
    </p:spTree>
    <p:extLst>
      <p:ext uri="{BB962C8B-B14F-4D97-AF65-F5344CB8AC3E}">
        <p14:creationId xmlns:p14="http://schemas.microsoft.com/office/powerpoint/2010/main" val="1089271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a:xfrm>
            <a:off x="457200" y="-38871"/>
            <a:ext cx="8229600" cy="1143000"/>
          </a:xfrm>
        </p:spPr>
        <p:txBody>
          <a:bodyPr>
            <a:normAutofit/>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Sight Word Bug Splat</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6" name="Graphic 45" descr="Bug with solid fill">
            <a:extLst>
              <a:ext uri="{FF2B5EF4-FFF2-40B4-BE49-F238E27FC236}">
                <a16:creationId xmlns:a16="http://schemas.microsoft.com/office/drawing/2014/main" id="{56AF7129-59C9-4987-BB08-AA2154F9B9C5}"/>
              </a:ext>
            </a:extLst>
          </p:cNvPr>
          <p:cNvPicPr>
            <a:picLocks noChangeAspect="1"/>
          </p:cNvPicPr>
          <p:nvPr/>
        </p:nvPicPr>
        <p:blipFill>
          <a:blip r:embed="rId3">
            <a:extLst>
              <a:ext uri="{96DAC541-7B7A-43D3-8B79-37D633B846F1}">
                <asvg:svgBlip xmlns:asvg="http://schemas.microsoft.com/office/drawing/2016/SVG/main" r:embed="rId4"/>
              </a:ext>
            </a:extLst>
          </a:blip>
          <a:srcRect/>
          <a:stretch>
            <a:fillRect/>
          </a:stretch>
        </p:blipFill>
        <p:spPr>
          <a:xfrm>
            <a:off x="1478278" y="1440338"/>
            <a:ext cx="2495009" cy="2495009"/>
          </a:xfrm>
          <a:custGeom>
            <a:avLst/>
            <a:gdLst/>
            <a:ahLst/>
            <a:cxnLst/>
            <a:rect l="l" t="t" r="r" b="b"/>
            <a:pathLst>
              <a:path w="2495009" h="2495009">
                <a:moveTo>
                  <a:pt x="1106235" y="1205360"/>
                </a:moveTo>
                <a:cubicBezTo>
                  <a:pt x="1126625" y="1205360"/>
                  <a:pt x="1142847" y="1213396"/>
                  <a:pt x="1154902" y="1229470"/>
                </a:cubicBezTo>
                <a:cubicBezTo>
                  <a:pt x="1166064" y="1244353"/>
                  <a:pt x="1171645" y="1262882"/>
                  <a:pt x="1171645" y="1285057"/>
                </a:cubicBezTo>
                <a:cubicBezTo>
                  <a:pt x="1171645" y="1307679"/>
                  <a:pt x="1164725" y="1326580"/>
                  <a:pt x="1150884" y="1341761"/>
                </a:cubicBezTo>
                <a:cubicBezTo>
                  <a:pt x="1137043" y="1356941"/>
                  <a:pt x="1119332" y="1364531"/>
                  <a:pt x="1097752" y="1364531"/>
                </a:cubicBezTo>
                <a:cubicBezTo>
                  <a:pt x="1086292" y="1364531"/>
                  <a:pt x="1075949" y="1363117"/>
                  <a:pt x="1066721" y="1360290"/>
                </a:cubicBezTo>
                <a:cubicBezTo>
                  <a:pt x="1053773" y="1355230"/>
                  <a:pt x="1043727" y="1351062"/>
                  <a:pt x="1036584" y="1347788"/>
                </a:cubicBezTo>
                <a:lnTo>
                  <a:pt x="1036360" y="1311176"/>
                </a:lnTo>
                <a:lnTo>
                  <a:pt x="1036137" y="1276351"/>
                </a:lnTo>
                <a:lnTo>
                  <a:pt x="1036584" y="1237730"/>
                </a:lnTo>
                <a:cubicBezTo>
                  <a:pt x="1051764" y="1226419"/>
                  <a:pt x="1062480" y="1219052"/>
                  <a:pt x="1068730" y="1215629"/>
                </a:cubicBezTo>
                <a:cubicBezTo>
                  <a:pt x="1081530" y="1208783"/>
                  <a:pt x="1094031" y="1205360"/>
                  <a:pt x="1106235" y="1205360"/>
                </a:cubicBezTo>
                <a:close/>
                <a:moveTo>
                  <a:pt x="1434550" y="1165399"/>
                </a:moveTo>
                <a:cubicBezTo>
                  <a:pt x="1426811" y="1165399"/>
                  <a:pt x="1420560" y="1169566"/>
                  <a:pt x="1415798" y="1177901"/>
                </a:cubicBezTo>
                <a:cubicBezTo>
                  <a:pt x="1404784" y="1197100"/>
                  <a:pt x="1393325" y="1220019"/>
                  <a:pt x="1381418" y="1246659"/>
                </a:cubicBezTo>
                <a:lnTo>
                  <a:pt x="1348378" y="1323678"/>
                </a:lnTo>
                <a:cubicBezTo>
                  <a:pt x="1319357" y="1258789"/>
                  <a:pt x="1292196" y="1208783"/>
                  <a:pt x="1266895" y="1173659"/>
                </a:cubicBezTo>
                <a:cubicBezTo>
                  <a:pt x="1263174" y="1168450"/>
                  <a:pt x="1257891" y="1165846"/>
                  <a:pt x="1251045" y="1165846"/>
                </a:cubicBezTo>
                <a:cubicBezTo>
                  <a:pt x="1245241" y="1165846"/>
                  <a:pt x="1239994" y="1168153"/>
                  <a:pt x="1235306" y="1172766"/>
                </a:cubicBezTo>
                <a:cubicBezTo>
                  <a:pt x="1230618" y="1177380"/>
                  <a:pt x="1228274" y="1182738"/>
                  <a:pt x="1228274" y="1188840"/>
                </a:cubicBezTo>
                <a:cubicBezTo>
                  <a:pt x="1228274" y="1193453"/>
                  <a:pt x="1230283" y="1199183"/>
                  <a:pt x="1234302" y="1206029"/>
                </a:cubicBezTo>
                <a:lnTo>
                  <a:pt x="1244348" y="1222326"/>
                </a:lnTo>
                <a:lnTo>
                  <a:pt x="1324268" y="1376140"/>
                </a:lnTo>
                <a:cubicBezTo>
                  <a:pt x="1292121" y="1447429"/>
                  <a:pt x="1276048" y="1490514"/>
                  <a:pt x="1276048" y="1505397"/>
                </a:cubicBezTo>
                <a:cubicBezTo>
                  <a:pt x="1276048" y="1511499"/>
                  <a:pt x="1278318" y="1516596"/>
                  <a:pt x="1282857" y="1520689"/>
                </a:cubicBezTo>
                <a:cubicBezTo>
                  <a:pt x="1287396" y="1524782"/>
                  <a:pt x="1292791" y="1526828"/>
                  <a:pt x="1299042" y="1526828"/>
                </a:cubicBezTo>
                <a:cubicBezTo>
                  <a:pt x="1308567" y="1526828"/>
                  <a:pt x="1315264" y="1521471"/>
                  <a:pt x="1319134" y="1510755"/>
                </a:cubicBezTo>
                <a:lnTo>
                  <a:pt x="1333868" y="1467446"/>
                </a:lnTo>
                <a:cubicBezTo>
                  <a:pt x="1343988" y="1440062"/>
                  <a:pt x="1358573" y="1406054"/>
                  <a:pt x="1377623" y="1365424"/>
                </a:cubicBezTo>
                <a:lnTo>
                  <a:pt x="1454865" y="1198439"/>
                </a:lnTo>
                <a:cubicBezTo>
                  <a:pt x="1456800" y="1194272"/>
                  <a:pt x="1457767" y="1190551"/>
                  <a:pt x="1457767" y="1187277"/>
                </a:cubicBezTo>
                <a:cubicBezTo>
                  <a:pt x="1457767" y="1181324"/>
                  <a:pt x="1455423" y="1176189"/>
                  <a:pt x="1450735" y="1171873"/>
                </a:cubicBezTo>
                <a:cubicBezTo>
                  <a:pt x="1446047" y="1167557"/>
                  <a:pt x="1440652" y="1165399"/>
                  <a:pt x="1434550" y="1165399"/>
                </a:cubicBezTo>
                <a:close/>
                <a:moveTo>
                  <a:pt x="1022966" y="1045965"/>
                </a:moveTo>
                <a:cubicBezTo>
                  <a:pt x="1014334" y="1045965"/>
                  <a:pt x="1007562" y="1050504"/>
                  <a:pt x="1002651" y="1059582"/>
                </a:cubicBezTo>
                <a:cubicBezTo>
                  <a:pt x="998930" y="1066726"/>
                  <a:pt x="997070" y="1074763"/>
                  <a:pt x="997070" y="1083693"/>
                </a:cubicBezTo>
                <a:cubicBezTo>
                  <a:pt x="997070" y="1094706"/>
                  <a:pt x="996995" y="1115356"/>
                  <a:pt x="996846" y="1145642"/>
                </a:cubicBezTo>
                <a:cubicBezTo>
                  <a:pt x="996698" y="1175929"/>
                  <a:pt x="996623" y="1196504"/>
                  <a:pt x="996623" y="1207369"/>
                </a:cubicBezTo>
                <a:cubicBezTo>
                  <a:pt x="996623" y="1223145"/>
                  <a:pt x="997032" y="1246771"/>
                  <a:pt x="997851" y="1278248"/>
                </a:cubicBezTo>
                <a:cubicBezTo>
                  <a:pt x="998670" y="1309725"/>
                  <a:pt x="999079" y="1333352"/>
                  <a:pt x="999079" y="1349128"/>
                </a:cubicBezTo>
                <a:cubicBezTo>
                  <a:pt x="999079" y="1352997"/>
                  <a:pt x="998893" y="1358727"/>
                  <a:pt x="998521" y="1366317"/>
                </a:cubicBezTo>
                <a:cubicBezTo>
                  <a:pt x="998149" y="1373907"/>
                  <a:pt x="997963" y="1379637"/>
                  <a:pt x="997963" y="1383507"/>
                </a:cubicBezTo>
                <a:cubicBezTo>
                  <a:pt x="997963" y="1389460"/>
                  <a:pt x="999935" y="1394409"/>
                  <a:pt x="1003879" y="1398352"/>
                </a:cubicBezTo>
                <a:cubicBezTo>
                  <a:pt x="1007823" y="1402296"/>
                  <a:pt x="1012622" y="1404268"/>
                  <a:pt x="1018278" y="1404268"/>
                </a:cubicBezTo>
                <a:cubicBezTo>
                  <a:pt x="1025124" y="1404268"/>
                  <a:pt x="1030928" y="1400697"/>
                  <a:pt x="1035691" y="1393553"/>
                </a:cubicBezTo>
                <a:cubicBezTo>
                  <a:pt x="1054294" y="1402482"/>
                  <a:pt x="1074981" y="1406947"/>
                  <a:pt x="1097752" y="1406947"/>
                </a:cubicBezTo>
                <a:cubicBezTo>
                  <a:pt x="1130345" y="1406947"/>
                  <a:pt x="1157581" y="1395115"/>
                  <a:pt x="1179459" y="1371452"/>
                </a:cubicBezTo>
                <a:cubicBezTo>
                  <a:pt x="1201336" y="1347788"/>
                  <a:pt x="1212275" y="1318990"/>
                  <a:pt x="1212275" y="1285057"/>
                </a:cubicBezTo>
                <a:cubicBezTo>
                  <a:pt x="1212275" y="1251422"/>
                  <a:pt x="1202899" y="1223070"/>
                  <a:pt x="1184147" y="1200002"/>
                </a:cubicBezTo>
                <a:cubicBezTo>
                  <a:pt x="1164204" y="1175445"/>
                  <a:pt x="1138233" y="1163167"/>
                  <a:pt x="1106235" y="1163167"/>
                </a:cubicBezTo>
                <a:cubicBezTo>
                  <a:pt x="1095966" y="1163167"/>
                  <a:pt x="1084990" y="1165362"/>
                  <a:pt x="1073307" y="1169752"/>
                </a:cubicBezTo>
                <a:cubicBezTo>
                  <a:pt x="1061624" y="1174143"/>
                  <a:pt x="1049308" y="1180729"/>
                  <a:pt x="1036360" y="1189509"/>
                </a:cubicBezTo>
                <a:lnTo>
                  <a:pt x="1036807" y="1132583"/>
                </a:lnTo>
                <a:lnTo>
                  <a:pt x="1037477" y="1083693"/>
                </a:lnTo>
                <a:cubicBezTo>
                  <a:pt x="1037477" y="1081609"/>
                  <a:pt x="1037849" y="1078558"/>
                  <a:pt x="1038593" y="1074540"/>
                </a:cubicBezTo>
                <a:cubicBezTo>
                  <a:pt x="1039337" y="1070521"/>
                  <a:pt x="1039709" y="1067470"/>
                  <a:pt x="1039709" y="1065387"/>
                </a:cubicBezTo>
                <a:cubicBezTo>
                  <a:pt x="1039709" y="1052439"/>
                  <a:pt x="1034128" y="1045965"/>
                  <a:pt x="1022966" y="1045965"/>
                </a:cubicBezTo>
                <a:close/>
                <a:moveTo>
                  <a:pt x="0" y="0"/>
                </a:moveTo>
                <a:lnTo>
                  <a:pt x="2495009" y="0"/>
                </a:lnTo>
                <a:lnTo>
                  <a:pt x="2495009" y="2495009"/>
                </a:lnTo>
                <a:lnTo>
                  <a:pt x="0" y="2495009"/>
                </a:lnTo>
                <a:close/>
              </a:path>
            </a:pathLst>
          </a:custGeom>
        </p:spPr>
      </p:pic>
      <p:pic>
        <p:nvPicPr>
          <p:cNvPr id="48" name="Graphic 47" descr="Bug with solid fill">
            <a:extLst>
              <a:ext uri="{FF2B5EF4-FFF2-40B4-BE49-F238E27FC236}">
                <a16:creationId xmlns:a16="http://schemas.microsoft.com/office/drawing/2014/main" id="{91274D04-BBE7-4277-8A51-35D90C03B06B}"/>
              </a:ext>
            </a:extLst>
          </p:cNvPr>
          <p:cNvPicPr>
            <a:picLocks noChangeAspect="1"/>
          </p:cNvPicPr>
          <p:nvPr/>
        </p:nvPicPr>
        <p:blipFill>
          <a:blip r:embed="rId5">
            <a:extLst>
              <a:ext uri="{96DAC541-7B7A-43D3-8B79-37D633B846F1}">
                <asvg:svgBlip xmlns:asvg="http://schemas.microsoft.com/office/drawing/2016/SVG/main" r:embed="rId6"/>
              </a:ext>
            </a:extLst>
          </a:blip>
          <a:srcRect/>
          <a:stretch>
            <a:fillRect/>
          </a:stretch>
        </p:blipFill>
        <p:spPr>
          <a:xfrm>
            <a:off x="1478278" y="3873137"/>
            <a:ext cx="2495009" cy="2495009"/>
          </a:xfrm>
          <a:custGeom>
            <a:avLst/>
            <a:gdLst/>
            <a:ahLst/>
            <a:cxnLst/>
            <a:rect l="l" t="t" r="r" b="b"/>
            <a:pathLst>
              <a:path w="2495009" h="2495009">
                <a:moveTo>
                  <a:pt x="1255558" y="1266712"/>
                </a:moveTo>
                <a:cubicBezTo>
                  <a:pt x="1257394" y="1266712"/>
                  <a:pt x="1259832" y="1267228"/>
                  <a:pt x="1262872" y="1268260"/>
                </a:cubicBezTo>
                <a:cubicBezTo>
                  <a:pt x="1265912" y="1269293"/>
                  <a:pt x="1269555" y="1270899"/>
                  <a:pt x="1273799" y="1273079"/>
                </a:cubicBezTo>
                <a:cubicBezTo>
                  <a:pt x="1272537" y="1279618"/>
                  <a:pt x="1271591" y="1285784"/>
                  <a:pt x="1270960" y="1291578"/>
                </a:cubicBezTo>
                <a:cubicBezTo>
                  <a:pt x="1270329" y="1297371"/>
                  <a:pt x="1270013" y="1302734"/>
                  <a:pt x="1270013" y="1307667"/>
                </a:cubicBezTo>
                <a:cubicBezTo>
                  <a:pt x="1270013" y="1322811"/>
                  <a:pt x="1271849" y="1345583"/>
                  <a:pt x="1275520" y="1375984"/>
                </a:cubicBezTo>
                <a:cubicBezTo>
                  <a:pt x="1268063" y="1382523"/>
                  <a:pt x="1262270" y="1386883"/>
                  <a:pt x="1258140" y="1389062"/>
                </a:cubicBezTo>
                <a:cubicBezTo>
                  <a:pt x="1250453" y="1393078"/>
                  <a:pt x="1241104" y="1395085"/>
                  <a:pt x="1230090" y="1395085"/>
                </a:cubicBezTo>
                <a:cubicBezTo>
                  <a:pt x="1216783" y="1395085"/>
                  <a:pt x="1206802" y="1390382"/>
                  <a:pt x="1200148" y="1380974"/>
                </a:cubicBezTo>
                <a:cubicBezTo>
                  <a:pt x="1193494" y="1371567"/>
                  <a:pt x="1190167" y="1357457"/>
                  <a:pt x="1190167" y="1338642"/>
                </a:cubicBezTo>
                <a:cubicBezTo>
                  <a:pt x="1190167" y="1319713"/>
                  <a:pt x="1196620" y="1302992"/>
                  <a:pt x="1209526" y="1288480"/>
                </a:cubicBezTo>
                <a:cubicBezTo>
                  <a:pt x="1222433" y="1273968"/>
                  <a:pt x="1237777" y="1266712"/>
                  <a:pt x="1255558" y="1266712"/>
                </a:cubicBezTo>
                <a:close/>
                <a:moveTo>
                  <a:pt x="1253321" y="1236253"/>
                </a:moveTo>
                <a:cubicBezTo>
                  <a:pt x="1226821" y="1236253"/>
                  <a:pt x="1204020" y="1246119"/>
                  <a:pt x="1184919" y="1265851"/>
                </a:cubicBezTo>
                <a:cubicBezTo>
                  <a:pt x="1165817" y="1285583"/>
                  <a:pt x="1156267" y="1309331"/>
                  <a:pt x="1156267" y="1337093"/>
                </a:cubicBezTo>
                <a:cubicBezTo>
                  <a:pt x="1156267" y="1366462"/>
                  <a:pt x="1162060" y="1388259"/>
                  <a:pt x="1173647" y="1402485"/>
                </a:cubicBezTo>
                <a:cubicBezTo>
                  <a:pt x="1185922" y="1417628"/>
                  <a:pt x="1205482" y="1425200"/>
                  <a:pt x="1232327" y="1425200"/>
                </a:cubicBezTo>
                <a:cubicBezTo>
                  <a:pt x="1237949" y="1425200"/>
                  <a:pt x="1244947" y="1423680"/>
                  <a:pt x="1253321" y="1420639"/>
                </a:cubicBezTo>
                <a:cubicBezTo>
                  <a:pt x="1261696" y="1417599"/>
                  <a:pt x="1271390" y="1413097"/>
                  <a:pt x="1282403" y="1407131"/>
                </a:cubicBezTo>
                <a:cubicBezTo>
                  <a:pt x="1284927" y="1410802"/>
                  <a:pt x="1288770" y="1414989"/>
                  <a:pt x="1293933" y="1419693"/>
                </a:cubicBezTo>
                <a:cubicBezTo>
                  <a:pt x="1299669" y="1424741"/>
                  <a:pt x="1303627" y="1427265"/>
                  <a:pt x="1305807" y="1427265"/>
                </a:cubicBezTo>
                <a:cubicBezTo>
                  <a:pt x="1310051" y="1427265"/>
                  <a:pt x="1313780" y="1425773"/>
                  <a:pt x="1316992" y="1422791"/>
                </a:cubicBezTo>
                <a:cubicBezTo>
                  <a:pt x="1320204" y="1419808"/>
                  <a:pt x="1321810" y="1416022"/>
                  <a:pt x="1321810" y="1411433"/>
                </a:cubicBezTo>
                <a:lnTo>
                  <a:pt x="1320778" y="1408508"/>
                </a:lnTo>
                <a:cubicBezTo>
                  <a:pt x="1318942" y="1404492"/>
                  <a:pt x="1317623" y="1401452"/>
                  <a:pt x="1316820" y="1399387"/>
                </a:cubicBezTo>
                <a:cubicBezTo>
                  <a:pt x="1310740" y="1384244"/>
                  <a:pt x="1307126" y="1374149"/>
                  <a:pt x="1305979" y="1369101"/>
                </a:cubicBezTo>
                <a:cubicBezTo>
                  <a:pt x="1303914" y="1360841"/>
                  <a:pt x="1302939" y="1349598"/>
                  <a:pt x="1303053" y="1335373"/>
                </a:cubicBezTo>
                <a:cubicBezTo>
                  <a:pt x="1303168" y="1319770"/>
                  <a:pt x="1303541" y="1306979"/>
                  <a:pt x="1304172" y="1296998"/>
                </a:cubicBezTo>
                <a:cubicBezTo>
                  <a:pt x="1304803" y="1287017"/>
                  <a:pt x="1305692" y="1279847"/>
                  <a:pt x="1306839" y="1275488"/>
                </a:cubicBezTo>
                <a:cubicBezTo>
                  <a:pt x="1309133" y="1273079"/>
                  <a:pt x="1310281" y="1270325"/>
                  <a:pt x="1310281" y="1267228"/>
                </a:cubicBezTo>
                <a:cubicBezTo>
                  <a:pt x="1310281" y="1258165"/>
                  <a:pt x="1302480" y="1250421"/>
                  <a:pt x="1286878" y="1243997"/>
                </a:cubicBezTo>
                <a:cubicBezTo>
                  <a:pt x="1274488" y="1238834"/>
                  <a:pt x="1263302" y="1236253"/>
                  <a:pt x="1253321" y="1236253"/>
                </a:cubicBezTo>
                <a:close/>
                <a:moveTo>
                  <a:pt x="1370626" y="1227993"/>
                </a:moveTo>
                <a:cubicBezTo>
                  <a:pt x="1365808" y="1227993"/>
                  <a:pt x="1361764" y="1229571"/>
                  <a:pt x="1358494" y="1232725"/>
                </a:cubicBezTo>
                <a:cubicBezTo>
                  <a:pt x="1355224" y="1235880"/>
                  <a:pt x="1353590" y="1239924"/>
                  <a:pt x="1353590" y="1244857"/>
                </a:cubicBezTo>
                <a:cubicBezTo>
                  <a:pt x="1353590" y="1248528"/>
                  <a:pt x="1353790" y="1253978"/>
                  <a:pt x="1354192" y="1261205"/>
                </a:cubicBezTo>
                <a:cubicBezTo>
                  <a:pt x="1354594" y="1268433"/>
                  <a:pt x="1354794" y="1273882"/>
                  <a:pt x="1354794" y="1277553"/>
                </a:cubicBezTo>
                <a:cubicBezTo>
                  <a:pt x="1354794" y="1289369"/>
                  <a:pt x="1353963" y="1305746"/>
                  <a:pt x="1352299" y="1326682"/>
                </a:cubicBezTo>
                <a:cubicBezTo>
                  <a:pt x="1350636" y="1347619"/>
                  <a:pt x="1349804" y="1363996"/>
                  <a:pt x="1349804" y="1375812"/>
                </a:cubicBezTo>
                <a:cubicBezTo>
                  <a:pt x="1349804" y="1379254"/>
                  <a:pt x="1350177" y="1384416"/>
                  <a:pt x="1350922" y="1391299"/>
                </a:cubicBezTo>
                <a:cubicBezTo>
                  <a:pt x="1351668" y="1398183"/>
                  <a:pt x="1352041" y="1403345"/>
                  <a:pt x="1352041" y="1406787"/>
                </a:cubicBezTo>
                <a:cubicBezTo>
                  <a:pt x="1352041" y="1411949"/>
                  <a:pt x="1353590" y="1416137"/>
                  <a:pt x="1356687" y="1419349"/>
                </a:cubicBezTo>
                <a:cubicBezTo>
                  <a:pt x="1359785" y="1422561"/>
                  <a:pt x="1363857" y="1424167"/>
                  <a:pt x="1368905" y="1424167"/>
                </a:cubicBezTo>
                <a:cubicBezTo>
                  <a:pt x="1373838" y="1424167"/>
                  <a:pt x="1377882" y="1422561"/>
                  <a:pt x="1381037" y="1419349"/>
                </a:cubicBezTo>
                <a:cubicBezTo>
                  <a:pt x="1384192" y="1416137"/>
                  <a:pt x="1385769" y="1411949"/>
                  <a:pt x="1385769" y="1406787"/>
                </a:cubicBezTo>
                <a:cubicBezTo>
                  <a:pt x="1385769" y="1403345"/>
                  <a:pt x="1385425" y="1398183"/>
                  <a:pt x="1384737" y="1391299"/>
                </a:cubicBezTo>
                <a:cubicBezTo>
                  <a:pt x="1384048" y="1384416"/>
                  <a:pt x="1383704" y="1379254"/>
                  <a:pt x="1383704" y="1375812"/>
                </a:cubicBezTo>
                <a:cubicBezTo>
                  <a:pt x="1383704" y="1370420"/>
                  <a:pt x="1384048" y="1364856"/>
                  <a:pt x="1384737" y="1359120"/>
                </a:cubicBezTo>
                <a:cubicBezTo>
                  <a:pt x="1385540" y="1352351"/>
                  <a:pt x="1386056" y="1346730"/>
                  <a:pt x="1386285" y="1342256"/>
                </a:cubicBezTo>
                <a:cubicBezTo>
                  <a:pt x="1392251" y="1321032"/>
                  <a:pt x="1400511" y="1303480"/>
                  <a:pt x="1411065" y="1289599"/>
                </a:cubicBezTo>
                <a:cubicBezTo>
                  <a:pt x="1422767" y="1274341"/>
                  <a:pt x="1435042" y="1266712"/>
                  <a:pt x="1447891" y="1266712"/>
                </a:cubicBezTo>
                <a:cubicBezTo>
                  <a:pt x="1457069" y="1266712"/>
                  <a:pt x="1461658" y="1279102"/>
                  <a:pt x="1461658" y="1303882"/>
                </a:cubicBezTo>
                <a:cubicBezTo>
                  <a:pt x="1461658" y="1307094"/>
                  <a:pt x="1461457" y="1312543"/>
                  <a:pt x="1461055" y="1320229"/>
                </a:cubicBezTo>
                <a:cubicBezTo>
                  <a:pt x="1460654" y="1327916"/>
                  <a:pt x="1460453" y="1333365"/>
                  <a:pt x="1460453" y="1336577"/>
                </a:cubicBezTo>
                <a:cubicBezTo>
                  <a:pt x="1460453" y="1348279"/>
                  <a:pt x="1461256" y="1360841"/>
                  <a:pt x="1462862" y="1374263"/>
                </a:cubicBezTo>
                <a:lnTo>
                  <a:pt x="1467680" y="1411949"/>
                </a:lnTo>
                <a:cubicBezTo>
                  <a:pt x="1468942" y="1422733"/>
                  <a:pt x="1474506" y="1428125"/>
                  <a:pt x="1484372" y="1428125"/>
                </a:cubicBezTo>
                <a:cubicBezTo>
                  <a:pt x="1489305" y="1428125"/>
                  <a:pt x="1493407" y="1426548"/>
                  <a:pt x="1496676" y="1423393"/>
                </a:cubicBezTo>
                <a:cubicBezTo>
                  <a:pt x="1499946" y="1420238"/>
                  <a:pt x="1501581" y="1416137"/>
                  <a:pt x="1501581" y="1411089"/>
                </a:cubicBezTo>
                <a:cubicBezTo>
                  <a:pt x="1501581" y="1401682"/>
                  <a:pt x="1500347" y="1389435"/>
                  <a:pt x="1497881" y="1374349"/>
                </a:cubicBezTo>
                <a:cubicBezTo>
                  <a:pt x="1495414" y="1359263"/>
                  <a:pt x="1494181" y="1346960"/>
                  <a:pt x="1494181" y="1337438"/>
                </a:cubicBezTo>
                <a:lnTo>
                  <a:pt x="1494353" y="1321434"/>
                </a:lnTo>
                <a:lnTo>
                  <a:pt x="1494353" y="1304054"/>
                </a:lnTo>
                <a:cubicBezTo>
                  <a:pt x="1493894" y="1282945"/>
                  <a:pt x="1491198" y="1266999"/>
                  <a:pt x="1486265" y="1256215"/>
                </a:cubicBezTo>
                <a:cubicBezTo>
                  <a:pt x="1479038" y="1240039"/>
                  <a:pt x="1466246" y="1231951"/>
                  <a:pt x="1447891" y="1231951"/>
                </a:cubicBezTo>
                <a:cubicBezTo>
                  <a:pt x="1427585" y="1231951"/>
                  <a:pt x="1407796" y="1244800"/>
                  <a:pt x="1388522" y="1270498"/>
                </a:cubicBezTo>
                <a:lnTo>
                  <a:pt x="1388006" y="1250364"/>
                </a:lnTo>
                <a:cubicBezTo>
                  <a:pt x="1386974" y="1235450"/>
                  <a:pt x="1381180" y="1227993"/>
                  <a:pt x="1370626" y="1227993"/>
                </a:cubicBezTo>
                <a:close/>
                <a:moveTo>
                  <a:pt x="865043" y="1175508"/>
                </a:moveTo>
                <a:cubicBezTo>
                  <a:pt x="860224" y="1175508"/>
                  <a:pt x="856152" y="1177085"/>
                  <a:pt x="852825" y="1180240"/>
                </a:cubicBezTo>
                <a:cubicBezTo>
                  <a:pt x="849498" y="1183395"/>
                  <a:pt x="847835" y="1187382"/>
                  <a:pt x="847835" y="1192200"/>
                </a:cubicBezTo>
                <a:cubicBezTo>
                  <a:pt x="847835" y="1196559"/>
                  <a:pt x="848093" y="1203643"/>
                  <a:pt x="848609" y="1213452"/>
                </a:cubicBezTo>
                <a:cubicBezTo>
                  <a:pt x="849125" y="1223261"/>
                  <a:pt x="849383" y="1231091"/>
                  <a:pt x="849383" y="1236941"/>
                </a:cubicBezTo>
                <a:lnTo>
                  <a:pt x="813246" y="1234016"/>
                </a:lnTo>
                <a:cubicBezTo>
                  <a:pt x="808428" y="1234016"/>
                  <a:pt x="804470" y="1235679"/>
                  <a:pt x="801372" y="1239006"/>
                </a:cubicBezTo>
                <a:cubicBezTo>
                  <a:pt x="798275" y="1242333"/>
                  <a:pt x="796726" y="1246521"/>
                  <a:pt x="796726" y="1251568"/>
                </a:cubicBezTo>
                <a:cubicBezTo>
                  <a:pt x="796726" y="1261549"/>
                  <a:pt x="801831" y="1267228"/>
                  <a:pt x="812041" y="1268605"/>
                </a:cubicBezTo>
                <a:cubicBezTo>
                  <a:pt x="829135" y="1270211"/>
                  <a:pt x="841869" y="1271186"/>
                  <a:pt x="850244" y="1271530"/>
                </a:cubicBezTo>
                <a:lnTo>
                  <a:pt x="853685" y="1372026"/>
                </a:lnTo>
                <a:cubicBezTo>
                  <a:pt x="853685" y="1376386"/>
                  <a:pt x="853513" y="1382925"/>
                  <a:pt x="853169" y="1391644"/>
                </a:cubicBezTo>
                <a:cubicBezTo>
                  <a:pt x="852825" y="1400362"/>
                  <a:pt x="852653" y="1406902"/>
                  <a:pt x="852653" y="1411261"/>
                </a:cubicBezTo>
                <a:cubicBezTo>
                  <a:pt x="852653" y="1415735"/>
                  <a:pt x="854345" y="1419464"/>
                  <a:pt x="857729" y="1422446"/>
                </a:cubicBezTo>
                <a:cubicBezTo>
                  <a:pt x="861114" y="1425429"/>
                  <a:pt x="865100" y="1426921"/>
                  <a:pt x="869689" y="1426921"/>
                </a:cubicBezTo>
                <a:cubicBezTo>
                  <a:pt x="882194" y="1426921"/>
                  <a:pt x="888217" y="1414358"/>
                  <a:pt x="887758" y="1389234"/>
                </a:cubicBezTo>
                <a:lnTo>
                  <a:pt x="887586" y="1380458"/>
                </a:lnTo>
                <a:lnTo>
                  <a:pt x="887414" y="1372887"/>
                </a:lnTo>
                <a:lnTo>
                  <a:pt x="884144" y="1271186"/>
                </a:lnTo>
                <a:cubicBezTo>
                  <a:pt x="897107" y="1269465"/>
                  <a:pt x="904909" y="1268605"/>
                  <a:pt x="907547" y="1268605"/>
                </a:cubicBezTo>
                <a:cubicBezTo>
                  <a:pt x="909956" y="1268605"/>
                  <a:pt x="912796" y="1268719"/>
                  <a:pt x="916065" y="1268949"/>
                </a:cubicBezTo>
                <a:cubicBezTo>
                  <a:pt x="919335" y="1269178"/>
                  <a:pt x="922174" y="1269293"/>
                  <a:pt x="924583" y="1269293"/>
                </a:cubicBezTo>
                <a:cubicBezTo>
                  <a:pt x="929516" y="1269293"/>
                  <a:pt x="933560" y="1267658"/>
                  <a:pt x="936715" y="1264389"/>
                </a:cubicBezTo>
                <a:cubicBezTo>
                  <a:pt x="939870" y="1261119"/>
                  <a:pt x="941447" y="1256960"/>
                  <a:pt x="941447" y="1251913"/>
                </a:cubicBezTo>
                <a:cubicBezTo>
                  <a:pt x="941447" y="1243423"/>
                  <a:pt x="937948" y="1238031"/>
                  <a:pt x="930950" y="1235737"/>
                </a:cubicBezTo>
                <a:cubicBezTo>
                  <a:pt x="927279" y="1234590"/>
                  <a:pt x="919478" y="1234016"/>
                  <a:pt x="907547" y="1234016"/>
                </a:cubicBezTo>
                <a:cubicBezTo>
                  <a:pt x="905482" y="1234016"/>
                  <a:pt x="897337" y="1234934"/>
                  <a:pt x="883111" y="1236769"/>
                </a:cubicBezTo>
                <a:lnTo>
                  <a:pt x="883284" y="1226100"/>
                </a:lnTo>
                <a:lnTo>
                  <a:pt x="883628" y="1216119"/>
                </a:lnTo>
                <a:cubicBezTo>
                  <a:pt x="883628" y="1210154"/>
                  <a:pt x="883456" y="1205049"/>
                  <a:pt x="883111" y="1200804"/>
                </a:cubicBezTo>
                <a:cubicBezTo>
                  <a:pt x="881391" y="1183940"/>
                  <a:pt x="875368" y="1175508"/>
                  <a:pt x="865043" y="1175508"/>
                </a:cubicBezTo>
                <a:close/>
                <a:moveTo>
                  <a:pt x="992035" y="1140231"/>
                </a:moveTo>
                <a:cubicBezTo>
                  <a:pt x="987217" y="1140231"/>
                  <a:pt x="983144" y="1141808"/>
                  <a:pt x="979817" y="1144963"/>
                </a:cubicBezTo>
                <a:cubicBezTo>
                  <a:pt x="976490" y="1148118"/>
                  <a:pt x="974827" y="1152105"/>
                  <a:pt x="974827" y="1156923"/>
                </a:cubicBezTo>
                <a:cubicBezTo>
                  <a:pt x="974827" y="1162544"/>
                  <a:pt x="975372" y="1167965"/>
                  <a:pt x="976462" y="1173185"/>
                </a:cubicBezTo>
                <a:cubicBezTo>
                  <a:pt x="977551" y="1178405"/>
                  <a:pt x="978096" y="1183940"/>
                  <a:pt x="978096" y="1189791"/>
                </a:cubicBezTo>
                <a:cubicBezTo>
                  <a:pt x="978096" y="1194724"/>
                  <a:pt x="977695" y="1204303"/>
                  <a:pt x="976892" y="1218529"/>
                </a:cubicBezTo>
                <a:lnTo>
                  <a:pt x="976376" y="1345009"/>
                </a:lnTo>
                <a:lnTo>
                  <a:pt x="975859" y="1370477"/>
                </a:lnTo>
                <a:cubicBezTo>
                  <a:pt x="975515" y="1384359"/>
                  <a:pt x="974884" y="1392733"/>
                  <a:pt x="973966" y="1395601"/>
                </a:cubicBezTo>
                <a:cubicBezTo>
                  <a:pt x="972934" y="1399043"/>
                  <a:pt x="972418" y="1401567"/>
                  <a:pt x="972418" y="1403173"/>
                </a:cubicBezTo>
                <a:cubicBezTo>
                  <a:pt x="972418" y="1407762"/>
                  <a:pt x="974196" y="1411663"/>
                  <a:pt x="977752" y="1414875"/>
                </a:cubicBezTo>
                <a:cubicBezTo>
                  <a:pt x="981309" y="1418087"/>
                  <a:pt x="985439" y="1419693"/>
                  <a:pt x="990142" y="1419693"/>
                </a:cubicBezTo>
                <a:cubicBezTo>
                  <a:pt x="996911" y="1419693"/>
                  <a:pt x="1001901" y="1416137"/>
                  <a:pt x="1005113" y="1409024"/>
                </a:cubicBezTo>
                <a:cubicBezTo>
                  <a:pt x="1008784" y="1400993"/>
                  <a:pt x="1010620" y="1375124"/>
                  <a:pt x="1010620" y="1331415"/>
                </a:cubicBezTo>
                <a:cubicBezTo>
                  <a:pt x="1020830" y="1312371"/>
                  <a:pt x="1028861" y="1299465"/>
                  <a:pt x="1034711" y="1292696"/>
                </a:cubicBezTo>
                <a:cubicBezTo>
                  <a:pt x="1046184" y="1279503"/>
                  <a:pt x="1059205" y="1272907"/>
                  <a:pt x="1073774" y="1272907"/>
                </a:cubicBezTo>
                <a:cubicBezTo>
                  <a:pt x="1084558" y="1272907"/>
                  <a:pt x="1089950" y="1283691"/>
                  <a:pt x="1089950" y="1305258"/>
                </a:cubicBezTo>
                <a:cubicBezTo>
                  <a:pt x="1089950" y="1308241"/>
                  <a:pt x="1089807" y="1312772"/>
                  <a:pt x="1089520" y="1318853"/>
                </a:cubicBezTo>
                <a:cubicBezTo>
                  <a:pt x="1089233" y="1324933"/>
                  <a:pt x="1089090" y="1329464"/>
                  <a:pt x="1089090" y="1332447"/>
                </a:cubicBezTo>
                <a:cubicBezTo>
                  <a:pt x="1089090" y="1343116"/>
                  <a:pt x="1090122" y="1356768"/>
                  <a:pt x="1092187" y="1373403"/>
                </a:cubicBezTo>
                <a:cubicBezTo>
                  <a:pt x="1094367" y="1390726"/>
                  <a:pt x="1096776" y="1404091"/>
                  <a:pt x="1099415" y="1413498"/>
                </a:cubicBezTo>
                <a:cubicBezTo>
                  <a:pt x="1101938" y="1422217"/>
                  <a:pt x="1107273" y="1426576"/>
                  <a:pt x="1115418" y="1426576"/>
                </a:cubicBezTo>
                <a:cubicBezTo>
                  <a:pt x="1120237" y="1426576"/>
                  <a:pt x="1124366" y="1424999"/>
                  <a:pt x="1127808" y="1421844"/>
                </a:cubicBezTo>
                <a:cubicBezTo>
                  <a:pt x="1131250" y="1418689"/>
                  <a:pt x="1132971" y="1414760"/>
                  <a:pt x="1132971" y="1410056"/>
                </a:cubicBezTo>
                <a:cubicBezTo>
                  <a:pt x="1132971" y="1408680"/>
                  <a:pt x="1132741" y="1407016"/>
                  <a:pt x="1132282" y="1405066"/>
                </a:cubicBezTo>
                <a:cubicBezTo>
                  <a:pt x="1129988" y="1394856"/>
                  <a:pt x="1128038" y="1383039"/>
                  <a:pt x="1126431" y="1369617"/>
                </a:cubicBezTo>
                <a:lnTo>
                  <a:pt x="1122990" y="1333824"/>
                </a:lnTo>
                <a:lnTo>
                  <a:pt x="1121613" y="1300956"/>
                </a:lnTo>
                <a:cubicBezTo>
                  <a:pt x="1120925" y="1280306"/>
                  <a:pt x="1118057" y="1265622"/>
                  <a:pt x="1113009" y="1256903"/>
                </a:cubicBezTo>
                <a:cubicBezTo>
                  <a:pt x="1105896" y="1244513"/>
                  <a:pt x="1092818" y="1238318"/>
                  <a:pt x="1073774" y="1238318"/>
                </a:cubicBezTo>
                <a:cubicBezTo>
                  <a:pt x="1061728" y="1238318"/>
                  <a:pt x="1050342" y="1241444"/>
                  <a:pt x="1039616" y="1247697"/>
                </a:cubicBezTo>
                <a:cubicBezTo>
                  <a:pt x="1028889" y="1253949"/>
                  <a:pt x="1018823" y="1263385"/>
                  <a:pt x="1009415" y="1276004"/>
                </a:cubicBezTo>
                <a:lnTo>
                  <a:pt x="1009243" y="1260861"/>
                </a:lnTo>
                <a:cubicBezTo>
                  <a:pt x="1009129" y="1248242"/>
                  <a:pt x="1009415" y="1235679"/>
                  <a:pt x="1010104" y="1223175"/>
                </a:cubicBezTo>
                <a:cubicBezTo>
                  <a:pt x="1010907" y="1210097"/>
                  <a:pt x="1011308" y="1197535"/>
                  <a:pt x="1011308" y="1185489"/>
                </a:cubicBezTo>
                <a:cubicBezTo>
                  <a:pt x="1011308" y="1176540"/>
                  <a:pt x="1010390" y="1166502"/>
                  <a:pt x="1008555" y="1155374"/>
                </a:cubicBezTo>
                <a:cubicBezTo>
                  <a:pt x="1006949" y="1145279"/>
                  <a:pt x="1001442" y="1140231"/>
                  <a:pt x="992035" y="1140231"/>
                </a:cubicBezTo>
                <a:close/>
                <a:moveTo>
                  <a:pt x="1558312" y="1139887"/>
                </a:moveTo>
                <a:cubicBezTo>
                  <a:pt x="1553379" y="1139887"/>
                  <a:pt x="1549335" y="1141493"/>
                  <a:pt x="1546180" y="1144705"/>
                </a:cubicBezTo>
                <a:cubicBezTo>
                  <a:pt x="1543025" y="1147917"/>
                  <a:pt x="1541448" y="1152105"/>
                  <a:pt x="1541448" y="1157267"/>
                </a:cubicBezTo>
                <a:cubicBezTo>
                  <a:pt x="1541448" y="1162430"/>
                  <a:pt x="1541706" y="1168510"/>
                  <a:pt x="1542222" y="1175508"/>
                </a:cubicBezTo>
                <a:cubicBezTo>
                  <a:pt x="1542739" y="1182506"/>
                  <a:pt x="1542997" y="1188586"/>
                  <a:pt x="1542997" y="1193749"/>
                </a:cubicBezTo>
                <a:cubicBezTo>
                  <a:pt x="1542997" y="1210957"/>
                  <a:pt x="1542739" y="1230775"/>
                  <a:pt x="1542222" y="1253203"/>
                </a:cubicBezTo>
                <a:cubicBezTo>
                  <a:pt x="1541706" y="1275631"/>
                  <a:pt x="1541448" y="1295564"/>
                  <a:pt x="1541448" y="1313002"/>
                </a:cubicBezTo>
                <a:cubicBezTo>
                  <a:pt x="1541448" y="1322524"/>
                  <a:pt x="1540788" y="1336778"/>
                  <a:pt x="1539469" y="1355764"/>
                </a:cubicBezTo>
                <a:cubicBezTo>
                  <a:pt x="1538150" y="1374751"/>
                  <a:pt x="1537490" y="1389005"/>
                  <a:pt x="1537490" y="1398527"/>
                </a:cubicBezTo>
                <a:cubicBezTo>
                  <a:pt x="1537490" y="1414129"/>
                  <a:pt x="1543284" y="1421930"/>
                  <a:pt x="1554870" y="1421930"/>
                </a:cubicBezTo>
                <a:cubicBezTo>
                  <a:pt x="1559803" y="1421930"/>
                  <a:pt x="1563847" y="1420324"/>
                  <a:pt x="1567002" y="1417112"/>
                </a:cubicBezTo>
                <a:cubicBezTo>
                  <a:pt x="1570157" y="1413900"/>
                  <a:pt x="1571735" y="1409712"/>
                  <a:pt x="1571735" y="1404550"/>
                </a:cubicBezTo>
                <a:cubicBezTo>
                  <a:pt x="1571735" y="1387686"/>
                  <a:pt x="1572366" y="1370363"/>
                  <a:pt x="1573627" y="1352581"/>
                </a:cubicBezTo>
                <a:cubicBezTo>
                  <a:pt x="1587623" y="1343059"/>
                  <a:pt x="1597948" y="1335659"/>
                  <a:pt x="1604602" y="1330382"/>
                </a:cubicBezTo>
                <a:lnTo>
                  <a:pt x="1635061" y="1371854"/>
                </a:lnTo>
                <a:cubicBezTo>
                  <a:pt x="1647107" y="1387686"/>
                  <a:pt x="1656112" y="1401395"/>
                  <a:pt x="1662078" y="1412982"/>
                </a:cubicBezTo>
                <a:cubicBezTo>
                  <a:pt x="1665520" y="1419636"/>
                  <a:pt x="1670395" y="1422963"/>
                  <a:pt x="1676705" y="1422963"/>
                </a:cubicBezTo>
                <a:cubicBezTo>
                  <a:pt x="1681408" y="1422963"/>
                  <a:pt x="1685567" y="1421299"/>
                  <a:pt x="1689181" y="1417972"/>
                </a:cubicBezTo>
                <a:cubicBezTo>
                  <a:pt x="1692795" y="1414645"/>
                  <a:pt x="1694601" y="1410687"/>
                  <a:pt x="1694601" y="1406099"/>
                </a:cubicBezTo>
                <a:cubicBezTo>
                  <a:pt x="1694601" y="1398871"/>
                  <a:pt x="1685825" y="1383269"/>
                  <a:pt x="1668273" y="1359292"/>
                </a:cubicBezTo>
                <a:lnTo>
                  <a:pt x="1630759" y="1308184"/>
                </a:lnTo>
                <a:cubicBezTo>
                  <a:pt x="1651409" y="1289255"/>
                  <a:pt x="1668789" y="1271530"/>
                  <a:pt x="1682900" y="1255010"/>
                </a:cubicBezTo>
                <a:cubicBezTo>
                  <a:pt x="1686227" y="1251224"/>
                  <a:pt x="1687890" y="1247381"/>
                  <a:pt x="1687890" y="1243481"/>
                </a:cubicBezTo>
                <a:cubicBezTo>
                  <a:pt x="1687890" y="1238777"/>
                  <a:pt x="1686083" y="1234647"/>
                  <a:pt x="1682470" y="1231091"/>
                </a:cubicBezTo>
                <a:cubicBezTo>
                  <a:pt x="1678856" y="1227534"/>
                  <a:pt x="1674812" y="1225756"/>
                  <a:pt x="1670338" y="1225756"/>
                </a:cubicBezTo>
                <a:cubicBezTo>
                  <a:pt x="1665978" y="1225756"/>
                  <a:pt x="1661906" y="1227706"/>
                  <a:pt x="1658120" y="1231607"/>
                </a:cubicBezTo>
                <a:lnTo>
                  <a:pt x="1620262" y="1270670"/>
                </a:lnTo>
                <a:cubicBezTo>
                  <a:pt x="1605807" y="1284895"/>
                  <a:pt x="1590778" y="1297973"/>
                  <a:pt x="1575176" y="1309904"/>
                </a:cubicBezTo>
                <a:cubicBezTo>
                  <a:pt x="1574947" y="1289943"/>
                  <a:pt x="1575119" y="1269981"/>
                  <a:pt x="1575692" y="1250020"/>
                </a:cubicBezTo>
                <a:lnTo>
                  <a:pt x="1576897" y="1194609"/>
                </a:lnTo>
                <a:cubicBezTo>
                  <a:pt x="1576897" y="1189332"/>
                  <a:pt x="1576610" y="1183108"/>
                  <a:pt x="1576037" y="1175938"/>
                </a:cubicBezTo>
                <a:cubicBezTo>
                  <a:pt x="1575463" y="1168768"/>
                  <a:pt x="1575176" y="1162544"/>
                  <a:pt x="1575176" y="1157267"/>
                </a:cubicBezTo>
                <a:cubicBezTo>
                  <a:pt x="1575176" y="1152105"/>
                  <a:pt x="1573599" y="1147917"/>
                  <a:pt x="1570444" y="1144705"/>
                </a:cubicBezTo>
                <a:cubicBezTo>
                  <a:pt x="1567289" y="1141493"/>
                  <a:pt x="1563245" y="1139887"/>
                  <a:pt x="1558312" y="1139887"/>
                </a:cubicBezTo>
                <a:close/>
                <a:moveTo>
                  <a:pt x="0" y="0"/>
                </a:moveTo>
                <a:lnTo>
                  <a:pt x="2495009" y="0"/>
                </a:lnTo>
                <a:lnTo>
                  <a:pt x="2495009" y="2495009"/>
                </a:lnTo>
                <a:lnTo>
                  <a:pt x="0" y="2495009"/>
                </a:lnTo>
                <a:close/>
              </a:path>
            </a:pathLst>
          </a:custGeom>
        </p:spPr>
      </p:pic>
      <p:pic>
        <p:nvPicPr>
          <p:cNvPr id="49" name="Graphic 48" descr="Bug with solid fill">
            <a:extLst>
              <a:ext uri="{FF2B5EF4-FFF2-40B4-BE49-F238E27FC236}">
                <a16:creationId xmlns:a16="http://schemas.microsoft.com/office/drawing/2014/main" id="{E22FE7C7-6C99-43A9-AABE-63D7B3D29F8C}"/>
              </a:ext>
            </a:extLst>
          </p:cNvPr>
          <p:cNvPicPr>
            <a:picLocks noChangeAspect="1"/>
          </p:cNvPicPr>
          <p:nvPr/>
        </p:nvPicPr>
        <p:blipFill>
          <a:blip r:embed="rId7">
            <a:extLst>
              <a:ext uri="{96DAC541-7B7A-43D3-8B79-37D633B846F1}">
                <asvg:svgBlip xmlns:asvg="http://schemas.microsoft.com/office/drawing/2016/SVG/main" r:embed="rId8"/>
              </a:ext>
            </a:extLst>
          </a:blip>
          <a:srcRect/>
          <a:stretch>
            <a:fillRect/>
          </a:stretch>
        </p:blipFill>
        <p:spPr>
          <a:xfrm>
            <a:off x="4915988" y="4010297"/>
            <a:ext cx="2495009" cy="2495009"/>
          </a:xfrm>
          <a:custGeom>
            <a:avLst/>
            <a:gdLst/>
            <a:ahLst/>
            <a:cxnLst/>
            <a:rect l="l" t="t" r="r" b="b"/>
            <a:pathLst>
              <a:path w="2495009" h="2495009">
                <a:moveTo>
                  <a:pt x="862336" y="1189223"/>
                </a:moveTo>
                <a:cubicBezTo>
                  <a:pt x="875929" y="1189223"/>
                  <a:pt x="886744" y="1194581"/>
                  <a:pt x="894781" y="1205297"/>
                </a:cubicBezTo>
                <a:cubicBezTo>
                  <a:pt x="902222" y="1215219"/>
                  <a:pt x="905943" y="1227571"/>
                  <a:pt x="905943" y="1242355"/>
                </a:cubicBezTo>
                <a:cubicBezTo>
                  <a:pt x="905943" y="1257436"/>
                  <a:pt x="901329" y="1270037"/>
                  <a:pt x="892102" y="1280157"/>
                </a:cubicBezTo>
                <a:cubicBezTo>
                  <a:pt x="882874" y="1290278"/>
                  <a:pt x="871067" y="1295338"/>
                  <a:pt x="856681" y="1295338"/>
                </a:cubicBezTo>
                <a:cubicBezTo>
                  <a:pt x="849041" y="1295338"/>
                  <a:pt x="842145" y="1294395"/>
                  <a:pt x="835993" y="1292510"/>
                </a:cubicBezTo>
                <a:cubicBezTo>
                  <a:pt x="827361" y="1289136"/>
                  <a:pt x="820664" y="1286358"/>
                  <a:pt x="815902" y="1284176"/>
                </a:cubicBezTo>
                <a:lnTo>
                  <a:pt x="815753" y="1259768"/>
                </a:lnTo>
                <a:lnTo>
                  <a:pt x="815604" y="1236551"/>
                </a:lnTo>
                <a:lnTo>
                  <a:pt x="815902" y="1210803"/>
                </a:lnTo>
                <a:cubicBezTo>
                  <a:pt x="826022" y="1203263"/>
                  <a:pt x="833166" y="1198351"/>
                  <a:pt x="837333" y="1196069"/>
                </a:cubicBezTo>
                <a:cubicBezTo>
                  <a:pt x="845866" y="1191505"/>
                  <a:pt x="854200" y="1189223"/>
                  <a:pt x="862336" y="1189223"/>
                </a:cubicBezTo>
                <a:close/>
                <a:moveTo>
                  <a:pt x="1490837" y="1188628"/>
                </a:moveTo>
                <a:cubicBezTo>
                  <a:pt x="1506216" y="1188628"/>
                  <a:pt x="1518172" y="1192597"/>
                  <a:pt x="1526705" y="1200534"/>
                </a:cubicBezTo>
                <a:cubicBezTo>
                  <a:pt x="1519065" y="1206983"/>
                  <a:pt x="1506266" y="1214574"/>
                  <a:pt x="1488307" y="1223305"/>
                </a:cubicBezTo>
                <a:lnTo>
                  <a:pt x="1442617" y="1245034"/>
                </a:lnTo>
                <a:cubicBezTo>
                  <a:pt x="1446586" y="1226182"/>
                  <a:pt x="1452588" y="1212068"/>
                  <a:pt x="1460625" y="1202692"/>
                </a:cubicBezTo>
                <a:cubicBezTo>
                  <a:pt x="1468662" y="1193316"/>
                  <a:pt x="1478733" y="1188628"/>
                  <a:pt x="1490837" y="1188628"/>
                </a:cubicBezTo>
                <a:close/>
                <a:moveTo>
                  <a:pt x="1033637" y="1188628"/>
                </a:moveTo>
                <a:cubicBezTo>
                  <a:pt x="1049016" y="1188628"/>
                  <a:pt x="1060972" y="1192597"/>
                  <a:pt x="1069505" y="1200534"/>
                </a:cubicBezTo>
                <a:cubicBezTo>
                  <a:pt x="1061865" y="1206983"/>
                  <a:pt x="1049066" y="1214574"/>
                  <a:pt x="1031107" y="1223305"/>
                </a:cubicBezTo>
                <a:lnTo>
                  <a:pt x="985417" y="1245034"/>
                </a:lnTo>
                <a:cubicBezTo>
                  <a:pt x="989386" y="1226182"/>
                  <a:pt x="995388" y="1212068"/>
                  <a:pt x="1003425" y="1202692"/>
                </a:cubicBezTo>
                <a:cubicBezTo>
                  <a:pt x="1011462" y="1193316"/>
                  <a:pt x="1021533" y="1188628"/>
                  <a:pt x="1033637" y="1188628"/>
                </a:cubicBezTo>
                <a:close/>
                <a:moveTo>
                  <a:pt x="1490837" y="1161839"/>
                </a:moveTo>
                <a:cubicBezTo>
                  <a:pt x="1468116" y="1161839"/>
                  <a:pt x="1449959" y="1171364"/>
                  <a:pt x="1436366" y="1190414"/>
                </a:cubicBezTo>
                <a:cubicBezTo>
                  <a:pt x="1423865" y="1207876"/>
                  <a:pt x="1417614" y="1229506"/>
                  <a:pt x="1417614" y="1255303"/>
                </a:cubicBezTo>
                <a:cubicBezTo>
                  <a:pt x="1417614" y="1277627"/>
                  <a:pt x="1425204" y="1294990"/>
                  <a:pt x="1440384" y="1307393"/>
                </a:cubicBezTo>
                <a:cubicBezTo>
                  <a:pt x="1454275" y="1318604"/>
                  <a:pt x="1472432" y="1324210"/>
                  <a:pt x="1494856" y="1324210"/>
                </a:cubicBezTo>
                <a:cubicBezTo>
                  <a:pt x="1509242" y="1324210"/>
                  <a:pt x="1524026" y="1320837"/>
                  <a:pt x="1539206" y="1314090"/>
                </a:cubicBezTo>
                <a:cubicBezTo>
                  <a:pt x="1556967" y="1306153"/>
                  <a:pt x="1565847" y="1296677"/>
                  <a:pt x="1565847" y="1285664"/>
                </a:cubicBezTo>
                <a:cubicBezTo>
                  <a:pt x="1565847" y="1282191"/>
                  <a:pt x="1564482" y="1279140"/>
                  <a:pt x="1561754" y="1276511"/>
                </a:cubicBezTo>
                <a:cubicBezTo>
                  <a:pt x="1559025" y="1273882"/>
                  <a:pt x="1555925" y="1272567"/>
                  <a:pt x="1552452" y="1272567"/>
                </a:cubicBezTo>
                <a:cubicBezTo>
                  <a:pt x="1548583" y="1272567"/>
                  <a:pt x="1544961" y="1275221"/>
                  <a:pt x="1541588" y="1280529"/>
                </a:cubicBezTo>
                <a:cubicBezTo>
                  <a:pt x="1538214" y="1285837"/>
                  <a:pt x="1530674" y="1290129"/>
                  <a:pt x="1518966" y="1293403"/>
                </a:cubicBezTo>
                <a:cubicBezTo>
                  <a:pt x="1509738" y="1295983"/>
                  <a:pt x="1501702" y="1297272"/>
                  <a:pt x="1494856" y="1297272"/>
                </a:cubicBezTo>
                <a:cubicBezTo>
                  <a:pt x="1483842" y="1297272"/>
                  <a:pt x="1474193" y="1295189"/>
                  <a:pt x="1465909" y="1291022"/>
                </a:cubicBezTo>
                <a:cubicBezTo>
                  <a:pt x="1457624" y="1286854"/>
                  <a:pt x="1450703" y="1280653"/>
                  <a:pt x="1445147" y="1272418"/>
                </a:cubicBezTo>
                <a:lnTo>
                  <a:pt x="1501999" y="1245480"/>
                </a:lnTo>
                <a:cubicBezTo>
                  <a:pt x="1518073" y="1237940"/>
                  <a:pt x="1528590" y="1232383"/>
                  <a:pt x="1533551" y="1228812"/>
                </a:cubicBezTo>
                <a:cubicBezTo>
                  <a:pt x="1544763" y="1220676"/>
                  <a:pt x="1550368" y="1211647"/>
                  <a:pt x="1550368" y="1201725"/>
                </a:cubicBezTo>
                <a:cubicBezTo>
                  <a:pt x="1550368" y="1187537"/>
                  <a:pt x="1543969" y="1177019"/>
                  <a:pt x="1531170" y="1170173"/>
                </a:cubicBezTo>
                <a:cubicBezTo>
                  <a:pt x="1520752" y="1164617"/>
                  <a:pt x="1507308" y="1161839"/>
                  <a:pt x="1490837" y="1161839"/>
                </a:cubicBezTo>
                <a:close/>
                <a:moveTo>
                  <a:pt x="1033637" y="1161839"/>
                </a:moveTo>
                <a:cubicBezTo>
                  <a:pt x="1010916" y="1161839"/>
                  <a:pt x="992759" y="1171364"/>
                  <a:pt x="979166" y="1190414"/>
                </a:cubicBezTo>
                <a:cubicBezTo>
                  <a:pt x="966665" y="1207876"/>
                  <a:pt x="960414" y="1229506"/>
                  <a:pt x="960414" y="1255303"/>
                </a:cubicBezTo>
                <a:cubicBezTo>
                  <a:pt x="960414" y="1277627"/>
                  <a:pt x="968004" y="1294990"/>
                  <a:pt x="983184" y="1307393"/>
                </a:cubicBezTo>
                <a:cubicBezTo>
                  <a:pt x="997075" y="1318604"/>
                  <a:pt x="1015232" y="1324210"/>
                  <a:pt x="1037656" y="1324210"/>
                </a:cubicBezTo>
                <a:cubicBezTo>
                  <a:pt x="1052042" y="1324210"/>
                  <a:pt x="1066826" y="1320837"/>
                  <a:pt x="1082006" y="1314090"/>
                </a:cubicBezTo>
                <a:cubicBezTo>
                  <a:pt x="1099766" y="1306153"/>
                  <a:pt x="1108647" y="1296677"/>
                  <a:pt x="1108647" y="1285664"/>
                </a:cubicBezTo>
                <a:cubicBezTo>
                  <a:pt x="1108647" y="1282191"/>
                  <a:pt x="1107282" y="1279140"/>
                  <a:pt x="1104554" y="1276511"/>
                </a:cubicBezTo>
                <a:cubicBezTo>
                  <a:pt x="1101825" y="1273882"/>
                  <a:pt x="1098725" y="1272567"/>
                  <a:pt x="1095252" y="1272567"/>
                </a:cubicBezTo>
                <a:cubicBezTo>
                  <a:pt x="1091383" y="1272567"/>
                  <a:pt x="1087761" y="1275221"/>
                  <a:pt x="1084388" y="1280529"/>
                </a:cubicBezTo>
                <a:cubicBezTo>
                  <a:pt x="1081014" y="1285837"/>
                  <a:pt x="1073474" y="1290129"/>
                  <a:pt x="1061766" y="1293403"/>
                </a:cubicBezTo>
                <a:cubicBezTo>
                  <a:pt x="1052538" y="1295983"/>
                  <a:pt x="1044502" y="1297272"/>
                  <a:pt x="1037656" y="1297272"/>
                </a:cubicBezTo>
                <a:cubicBezTo>
                  <a:pt x="1026642" y="1297272"/>
                  <a:pt x="1016993" y="1295189"/>
                  <a:pt x="1008709" y="1291022"/>
                </a:cubicBezTo>
                <a:cubicBezTo>
                  <a:pt x="1000424" y="1286854"/>
                  <a:pt x="993503" y="1280653"/>
                  <a:pt x="987947" y="1272418"/>
                </a:cubicBezTo>
                <a:lnTo>
                  <a:pt x="1044799" y="1245480"/>
                </a:lnTo>
                <a:cubicBezTo>
                  <a:pt x="1060873" y="1237940"/>
                  <a:pt x="1071390" y="1232383"/>
                  <a:pt x="1076351" y="1228812"/>
                </a:cubicBezTo>
                <a:cubicBezTo>
                  <a:pt x="1087563" y="1220676"/>
                  <a:pt x="1093168" y="1211647"/>
                  <a:pt x="1093168" y="1201725"/>
                </a:cubicBezTo>
                <a:cubicBezTo>
                  <a:pt x="1093168" y="1187537"/>
                  <a:pt x="1086769" y="1177019"/>
                  <a:pt x="1073970" y="1170173"/>
                </a:cubicBezTo>
                <a:cubicBezTo>
                  <a:pt x="1063552" y="1164617"/>
                  <a:pt x="1050108" y="1161839"/>
                  <a:pt x="1033637" y="1161839"/>
                </a:cubicBezTo>
                <a:close/>
                <a:moveTo>
                  <a:pt x="1688779" y="1160499"/>
                </a:moveTo>
                <a:cubicBezTo>
                  <a:pt x="1665561" y="1160499"/>
                  <a:pt x="1644428" y="1169677"/>
                  <a:pt x="1625378" y="1188033"/>
                </a:cubicBezTo>
                <a:cubicBezTo>
                  <a:pt x="1625279" y="1171562"/>
                  <a:pt x="1620367" y="1163327"/>
                  <a:pt x="1610644" y="1163327"/>
                </a:cubicBezTo>
                <a:cubicBezTo>
                  <a:pt x="1601913" y="1163327"/>
                  <a:pt x="1597547" y="1168338"/>
                  <a:pt x="1597547" y="1178359"/>
                </a:cubicBezTo>
                <a:cubicBezTo>
                  <a:pt x="1597547" y="1181633"/>
                  <a:pt x="1597423" y="1186544"/>
                  <a:pt x="1597175" y="1193093"/>
                </a:cubicBezTo>
                <a:cubicBezTo>
                  <a:pt x="1596927" y="1199641"/>
                  <a:pt x="1596803" y="1204553"/>
                  <a:pt x="1596803" y="1207827"/>
                </a:cubicBezTo>
                <a:lnTo>
                  <a:pt x="1596803" y="1312304"/>
                </a:lnTo>
                <a:cubicBezTo>
                  <a:pt x="1596803" y="1322325"/>
                  <a:pt x="1601168" y="1327336"/>
                  <a:pt x="1609900" y="1327336"/>
                </a:cubicBezTo>
                <a:cubicBezTo>
                  <a:pt x="1619722" y="1327336"/>
                  <a:pt x="1624634" y="1322325"/>
                  <a:pt x="1624634" y="1312304"/>
                </a:cubicBezTo>
                <a:lnTo>
                  <a:pt x="1624336" y="1230746"/>
                </a:lnTo>
                <a:cubicBezTo>
                  <a:pt x="1630190" y="1217749"/>
                  <a:pt x="1637532" y="1208025"/>
                  <a:pt x="1646363" y="1201576"/>
                </a:cubicBezTo>
                <a:cubicBezTo>
                  <a:pt x="1655788" y="1194631"/>
                  <a:pt x="1668340" y="1190215"/>
                  <a:pt x="1684016" y="1188330"/>
                </a:cubicBezTo>
                <a:lnTo>
                  <a:pt x="1684463" y="1200832"/>
                </a:lnTo>
                <a:cubicBezTo>
                  <a:pt x="1684760" y="1205892"/>
                  <a:pt x="1684909" y="1209365"/>
                  <a:pt x="1684909" y="1211250"/>
                </a:cubicBezTo>
                <a:cubicBezTo>
                  <a:pt x="1684909" y="1221072"/>
                  <a:pt x="1689175" y="1225984"/>
                  <a:pt x="1697708" y="1225984"/>
                </a:cubicBezTo>
                <a:cubicBezTo>
                  <a:pt x="1706936" y="1225984"/>
                  <a:pt x="1711897" y="1219783"/>
                  <a:pt x="1712591" y="1207380"/>
                </a:cubicBezTo>
                <a:cubicBezTo>
                  <a:pt x="1712690" y="1205594"/>
                  <a:pt x="1712740" y="1202122"/>
                  <a:pt x="1712740" y="1196962"/>
                </a:cubicBezTo>
                <a:cubicBezTo>
                  <a:pt x="1712740" y="1184758"/>
                  <a:pt x="1710756" y="1175630"/>
                  <a:pt x="1706787" y="1169578"/>
                </a:cubicBezTo>
                <a:cubicBezTo>
                  <a:pt x="1702818" y="1163526"/>
                  <a:pt x="1696815" y="1160499"/>
                  <a:pt x="1688779" y="1160499"/>
                </a:cubicBezTo>
                <a:close/>
                <a:moveTo>
                  <a:pt x="1330549" y="1109451"/>
                </a:moveTo>
                <a:cubicBezTo>
                  <a:pt x="1326382" y="1109451"/>
                  <a:pt x="1322860" y="1110816"/>
                  <a:pt x="1319983" y="1113544"/>
                </a:cubicBezTo>
                <a:cubicBezTo>
                  <a:pt x="1317105" y="1116273"/>
                  <a:pt x="1315667" y="1119720"/>
                  <a:pt x="1315667" y="1123888"/>
                </a:cubicBezTo>
                <a:cubicBezTo>
                  <a:pt x="1315667" y="1127658"/>
                  <a:pt x="1315890" y="1133785"/>
                  <a:pt x="1316336" y="1142268"/>
                </a:cubicBezTo>
                <a:cubicBezTo>
                  <a:pt x="1316783" y="1150751"/>
                  <a:pt x="1317006" y="1157523"/>
                  <a:pt x="1317006" y="1162583"/>
                </a:cubicBezTo>
                <a:lnTo>
                  <a:pt x="1285752" y="1160053"/>
                </a:lnTo>
                <a:cubicBezTo>
                  <a:pt x="1281585" y="1160053"/>
                  <a:pt x="1278162" y="1161492"/>
                  <a:pt x="1275483" y="1164369"/>
                </a:cubicBezTo>
                <a:cubicBezTo>
                  <a:pt x="1272804" y="1167246"/>
                  <a:pt x="1271465" y="1170868"/>
                  <a:pt x="1271465" y="1175233"/>
                </a:cubicBezTo>
                <a:cubicBezTo>
                  <a:pt x="1271465" y="1183865"/>
                  <a:pt x="1275880" y="1188777"/>
                  <a:pt x="1284710" y="1189967"/>
                </a:cubicBezTo>
                <a:cubicBezTo>
                  <a:pt x="1299494" y="1191356"/>
                  <a:pt x="1310507" y="1192200"/>
                  <a:pt x="1317750" y="1192497"/>
                </a:cubicBezTo>
                <a:lnTo>
                  <a:pt x="1320727" y="1279413"/>
                </a:lnTo>
                <a:cubicBezTo>
                  <a:pt x="1320727" y="1283183"/>
                  <a:pt x="1320578" y="1288839"/>
                  <a:pt x="1320280" y="1296379"/>
                </a:cubicBezTo>
                <a:cubicBezTo>
                  <a:pt x="1319983" y="1303920"/>
                  <a:pt x="1319834" y="1309576"/>
                  <a:pt x="1319834" y="1313346"/>
                </a:cubicBezTo>
                <a:cubicBezTo>
                  <a:pt x="1319834" y="1317215"/>
                  <a:pt x="1321297" y="1320440"/>
                  <a:pt x="1324224" y="1323020"/>
                </a:cubicBezTo>
                <a:cubicBezTo>
                  <a:pt x="1327151" y="1325599"/>
                  <a:pt x="1330599" y="1326889"/>
                  <a:pt x="1334568" y="1326889"/>
                </a:cubicBezTo>
                <a:cubicBezTo>
                  <a:pt x="1345383" y="1326889"/>
                  <a:pt x="1350591" y="1316025"/>
                  <a:pt x="1350195" y="1294296"/>
                </a:cubicBezTo>
                <a:lnTo>
                  <a:pt x="1350046" y="1286706"/>
                </a:lnTo>
                <a:lnTo>
                  <a:pt x="1349897" y="1280157"/>
                </a:lnTo>
                <a:lnTo>
                  <a:pt x="1347069" y="1192200"/>
                </a:lnTo>
                <a:cubicBezTo>
                  <a:pt x="1358281" y="1190712"/>
                  <a:pt x="1365028" y="1189967"/>
                  <a:pt x="1367310" y="1189967"/>
                </a:cubicBezTo>
                <a:cubicBezTo>
                  <a:pt x="1369393" y="1189967"/>
                  <a:pt x="1371849" y="1190067"/>
                  <a:pt x="1374677" y="1190265"/>
                </a:cubicBezTo>
                <a:cubicBezTo>
                  <a:pt x="1377505" y="1190463"/>
                  <a:pt x="1379960" y="1190563"/>
                  <a:pt x="1382044" y="1190563"/>
                </a:cubicBezTo>
                <a:cubicBezTo>
                  <a:pt x="1386310" y="1190563"/>
                  <a:pt x="1389808" y="1189149"/>
                  <a:pt x="1392536" y="1186321"/>
                </a:cubicBezTo>
                <a:cubicBezTo>
                  <a:pt x="1395265" y="1183493"/>
                  <a:pt x="1396629" y="1179897"/>
                  <a:pt x="1396629" y="1175531"/>
                </a:cubicBezTo>
                <a:cubicBezTo>
                  <a:pt x="1396629" y="1168189"/>
                  <a:pt x="1393603" y="1163526"/>
                  <a:pt x="1387550" y="1161541"/>
                </a:cubicBezTo>
                <a:cubicBezTo>
                  <a:pt x="1384375" y="1160549"/>
                  <a:pt x="1377629" y="1160053"/>
                  <a:pt x="1367310" y="1160053"/>
                </a:cubicBezTo>
                <a:cubicBezTo>
                  <a:pt x="1365524" y="1160053"/>
                  <a:pt x="1358479" y="1160847"/>
                  <a:pt x="1346176" y="1162434"/>
                </a:cubicBezTo>
                <a:lnTo>
                  <a:pt x="1346325" y="1153207"/>
                </a:lnTo>
                <a:lnTo>
                  <a:pt x="1346623" y="1144575"/>
                </a:lnTo>
                <a:cubicBezTo>
                  <a:pt x="1346623" y="1139415"/>
                  <a:pt x="1346474" y="1135000"/>
                  <a:pt x="1346176" y="1131329"/>
                </a:cubicBezTo>
                <a:cubicBezTo>
                  <a:pt x="1344688" y="1116744"/>
                  <a:pt x="1339479" y="1109451"/>
                  <a:pt x="1330549" y="1109451"/>
                </a:cubicBezTo>
                <a:close/>
                <a:moveTo>
                  <a:pt x="1187674" y="1109451"/>
                </a:moveTo>
                <a:cubicBezTo>
                  <a:pt x="1183507" y="1109451"/>
                  <a:pt x="1179985" y="1110816"/>
                  <a:pt x="1177108" y="1113544"/>
                </a:cubicBezTo>
                <a:cubicBezTo>
                  <a:pt x="1174230" y="1116273"/>
                  <a:pt x="1172792" y="1119720"/>
                  <a:pt x="1172792" y="1123888"/>
                </a:cubicBezTo>
                <a:cubicBezTo>
                  <a:pt x="1172792" y="1127658"/>
                  <a:pt x="1173015" y="1133785"/>
                  <a:pt x="1173461" y="1142268"/>
                </a:cubicBezTo>
                <a:cubicBezTo>
                  <a:pt x="1173908" y="1150751"/>
                  <a:pt x="1174131" y="1157523"/>
                  <a:pt x="1174131" y="1162583"/>
                </a:cubicBezTo>
                <a:lnTo>
                  <a:pt x="1142877" y="1160053"/>
                </a:lnTo>
                <a:cubicBezTo>
                  <a:pt x="1138710" y="1160053"/>
                  <a:pt x="1135287" y="1161492"/>
                  <a:pt x="1132608" y="1164369"/>
                </a:cubicBezTo>
                <a:cubicBezTo>
                  <a:pt x="1129929" y="1167246"/>
                  <a:pt x="1128590" y="1170868"/>
                  <a:pt x="1128590" y="1175233"/>
                </a:cubicBezTo>
                <a:cubicBezTo>
                  <a:pt x="1128590" y="1183865"/>
                  <a:pt x="1133005" y="1188777"/>
                  <a:pt x="1141835" y="1189967"/>
                </a:cubicBezTo>
                <a:cubicBezTo>
                  <a:pt x="1156619" y="1191356"/>
                  <a:pt x="1167632" y="1192200"/>
                  <a:pt x="1174875" y="1192497"/>
                </a:cubicBezTo>
                <a:lnTo>
                  <a:pt x="1177852" y="1279413"/>
                </a:lnTo>
                <a:cubicBezTo>
                  <a:pt x="1177852" y="1283183"/>
                  <a:pt x="1177703" y="1288839"/>
                  <a:pt x="1177405" y="1296379"/>
                </a:cubicBezTo>
                <a:cubicBezTo>
                  <a:pt x="1177108" y="1303920"/>
                  <a:pt x="1176959" y="1309576"/>
                  <a:pt x="1176959" y="1313346"/>
                </a:cubicBezTo>
                <a:cubicBezTo>
                  <a:pt x="1176959" y="1317215"/>
                  <a:pt x="1178422" y="1320440"/>
                  <a:pt x="1181349" y="1323020"/>
                </a:cubicBezTo>
                <a:cubicBezTo>
                  <a:pt x="1184276" y="1325599"/>
                  <a:pt x="1187724" y="1326889"/>
                  <a:pt x="1191693" y="1326889"/>
                </a:cubicBezTo>
                <a:cubicBezTo>
                  <a:pt x="1202508" y="1326889"/>
                  <a:pt x="1207716" y="1316025"/>
                  <a:pt x="1207320" y="1294296"/>
                </a:cubicBezTo>
                <a:lnTo>
                  <a:pt x="1207171" y="1286706"/>
                </a:lnTo>
                <a:lnTo>
                  <a:pt x="1207022" y="1280157"/>
                </a:lnTo>
                <a:lnTo>
                  <a:pt x="1204194" y="1192200"/>
                </a:lnTo>
                <a:cubicBezTo>
                  <a:pt x="1215406" y="1190712"/>
                  <a:pt x="1222153" y="1189967"/>
                  <a:pt x="1224435" y="1189967"/>
                </a:cubicBezTo>
                <a:cubicBezTo>
                  <a:pt x="1226518" y="1189967"/>
                  <a:pt x="1228974" y="1190067"/>
                  <a:pt x="1231802" y="1190265"/>
                </a:cubicBezTo>
                <a:cubicBezTo>
                  <a:pt x="1234630" y="1190463"/>
                  <a:pt x="1237085" y="1190563"/>
                  <a:pt x="1239169" y="1190563"/>
                </a:cubicBezTo>
                <a:cubicBezTo>
                  <a:pt x="1243435" y="1190563"/>
                  <a:pt x="1246933" y="1189149"/>
                  <a:pt x="1249661" y="1186321"/>
                </a:cubicBezTo>
                <a:cubicBezTo>
                  <a:pt x="1252390" y="1183493"/>
                  <a:pt x="1253754" y="1179897"/>
                  <a:pt x="1253754" y="1175531"/>
                </a:cubicBezTo>
                <a:cubicBezTo>
                  <a:pt x="1253754" y="1168189"/>
                  <a:pt x="1250728" y="1163526"/>
                  <a:pt x="1244675" y="1161541"/>
                </a:cubicBezTo>
                <a:cubicBezTo>
                  <a:pt x="1241500" y="1160549"/>
                  <a:pt x="1234754" y="1160053"/>
                  <a:pt x="1224435" y="1160053"/>
                </a:cubicBezTo>
                <a:cubicBezTo>
                  <a:pt x="1222649" y="1160053"/>
                  <a:pt x="1215604" y="1160847"/>
                  <a:pt x="1203301" y="1162434"/>
                </a:cubicBezTo>
                <a:lnTo>
                  <a:pt x="1203450" y="1153207"/>
                </a:lnTo>
                <a:lnTo>
                  <a:pt x="1203748" y="1144575"/>
                </a:lnTo>
                <a:cubicBezTo>
                  <a:pt x="1203748" y="1139415"/>
                  <a:pt x="1203599" y="1135000"/>
                  <a:pt x="1203301" y="1131329"/>
                </a:cubicBezTo>
                <a:cubicBezTo>
                  <a:pt x="1201813" y="1116744"/>
                  <a:pt x="1196604" y="1109451"/>
                  <a:pt x="1187674" y="1109451"/>
                </a:cubicBezTo>
                <a:close/>
                <a:moveTo>
                  <a:pt x="806823" y="1082960"/>
                </a:moveTo>
                <a:cubicBezTo>
                  <a:pt x="801068" y="1082960"/>
                  <a:pt x="796554" y="1085986"/>
                  <a:pt x="793280" y="1092038"/>
                </a:cubicBezTo>
                <a:cubicBezTo>
                  <a:pt x="790799" y="1096801"/>
                  <a:pt x="789559" y="1102159"/>
                  <a:pt x="789559" y="1108112"/>
                </a:cubicBezTo>
                <a:cubicBezTo>
                  <a:pt x="789559" y="1115454"/>
                  <a:pt x="789509" y="1129221"/>
                  <a:pt x="789410" y="1149412"/>
                </a:cubicBezTo>
                <a:cubicBezTo>
                  <a:pt x="789311" y="1169603"/>
                  <a:pt x="789261" y="1183320"/>
                  <a:pt x="789261" y="1190563"/>
                </a:cubicBezTo>
                <a:cubicBezTo>
                  <a:pt x="789261" y="1201080"/>
                  <a:pt x="789534" y="1216831"/>
                  <a:pt x="790080" y="1237816"/>
                </a:cubicBezTo>
                <a:cubicBezTo>
                  <a:pt x="790626" y="1258800"/>
                  <a:pt x="790899" y="1274551"/>
                  <a:pt x="790899" y="1285069"/>
                </a:cubicBezTo>
                <a:cubicBezTo>
                  <a:pt x="790899" y="1287648"/>
                  <a:pt x="790775" y="1291468"/>
                  <a:pt x="790526" y="1296528"/>
                </a:cubicBezTo>
                <a:cubicBezTo>
                  <a:pt x="790278" y="1301588"/>
                  <a:pt x="790154" y="1305408"/>
                  <a:pt x="790154" y="1307988"/>
                </a:cubicBezTo>
                <a:cubicBezTo>
                  <a:pt x="790154" y="1311957"/>
                  <a:pt x="791469" y="1315256"/>
                  <a:pt x="794098" y="1317885"/>
                </a:cubicBezTo>
                <a:cubicBezTo>
                  <a:pt x="796728" y="1320514"/>
                  <a:pt x="799927" y="1321829"/>
                  <a:pt x="803698" y="1321829"/>
                </a:cubicBezTo>
                <a:cubicBezTo>
                  <a:pt x="808262" y="1321829"/>
                  <a:pt x="812131" y="1319448"/>
                  <a:pt x="815306" y="1314685"/>
                </a:cubicBezTo>
                <a:cubicBezTo>
                  <a:pt x="827709" y="1320638"/>
                  <a:pt x="841500" y="1323615"/>
                  <a:pt x="856681" y="1323615"/>
                </a:cubicBezTo>
                <a:cubicBezTo>
                  <a:pt x="878409" y="1323615"/>
                  <a:pt x="896567" y="1315727"/>
                  <a:pt x="911152" y="1299951"/>
                </a:cubicBezTo>
                <a:cubicBezTo>
                  <a:pt x="925737" y="1284176"/>
                  <a:pt x="933029" y="1264977"/>
                  <a:pt x="933029" y="1242355"/>
                </a:cubicBezTo>
                <a:cubicBezTo>
                  <a:pt x="933029" y="1219931"/>
                  <a:pt x="926779" y="1201030"/>
                  <a:pt x="914277" y="1185651"/>
                </a:cubicBezTo>
                <a:cubicBezTo>
                  <a:pt x="900982" y="1169280"/>
                  <a:pt x="883668" y="1161095"/>
                  <a:pt x="862336" y="1161095"/>
                </a:cubicBezTo>
                <a:cubicBezTo>
                  <a:pt x="855490" y="1161095"/>
                  <a:pt x="848173" y="1162558"/>
                  <a:pt x="840384" y="1165485"/>
                </a:cubicBezTo>
                <a:cubicBezTo>
                  <a:pt x="832595" y="1168412"/>
                  <a:pt x="824385" y="1172803"/>
                  <a:pt x="815753" y="1178656"/>
                </a:cubicBezTo>
                <a:lnTo>
                  <a:pt x="816051" y="1140705"/>
                </a:lnTo>
                <a:lnTo>
                  <a:pt x="816497" y="1108112"/>
                </a:lnTo>
                <a:cubicBezTo>
                  <a:pt x="816497" y="1106723"/>
                  <a:pt x="816745" y="1104689"/>
                  <a:pt x="817241" y="1102010"/>
                </a:cubicBezTo>
                <a:cubicBezTo>
                  <a:pt x="817737" y="1099331"/>
                  <a:pt x="817985" y="1097297"/>
                  <a:pt x="817985" y="1095908"/>
                </a:cubicBezTo>
                <a:cubicBezTo>
                  <a:pt x="817985" y="1087276"/>
                  <a:pt x="814265" y="1082960"/>
                  <a:pt x="806823" y="1082960"/>
                </a:cubicBezTo>
                <a:close/>
                <a:moveTo>
                  <a:pt x="0" y="0"/>
                </a:moveTo>
                <a:lnTo>
                  <a:pt x="2495009" y="0"/>
                </a:lnTo>
                <a:lnTo>
                  <a:pt x="2495009" y="2495009"/>
                </a:lnTo>
                <a:lnTo>
                  <a:pt x="0" y="2495009"/>
                </a:lnTo>
                <a:close/>
              </a:path>
            </a:pathLst>
          </a:custGeom>
        </p:spPr>
      </p:pic>
      <p:pic>
        <p:nvPicPr>
          <p:cNvPr id="47" name="Graphic 46" descr="Bug with solid fill">
            <a:extLst>
              <a:ext uri="{FF2B5EF4-FFF2-40B4-BE49-F238E27FC236}">
                <a16:creationId xmlns:a16="http://schemas.microsoft.com/office/drawing/2014/main" id="{B77763B9-5E1E-4A89-8F9C-20694BE4AB27}"/>
              </a:ext>
            </a:extLst>
          </p:cNvPr>
          <p:cNvPicPr>
            <a:picLocks noChangeAspect="1"/>
          </p:cNvPicPr>
          <p:nvPr/>
        </p:nvPicPr>
        <p:blipFill>
          <a:blip r:embed="rId9">
            <a:extLst>
              <a:ext uri="{96DAC541-7B7A-43D3-8B79-37D633B846F1}">
                <asvg:svgBlip xmlns:asvg="http://schemas.microsoft.com/office/drawing/2016/SVG/main" r:embed="rId10"/>
              </a:ext>
            </a:extLst>
          </a:blip>
          <a:srcRect/>
          <a:stretch>
            <a:fillRect/>
          </a:stretch>
        </p:blipFill>
        <p:spPr>
          <a:xfrm>
            <a:off x="4915988" y="1378128"/>
            <a:ext cx="2495009" cy="2495009"/>
          </a:xfrm>
          <a:custGeom>
            <a:avLst/>
            <a:gdLst/>
            <a:ahLst/>
            <a:cxnLst/>
            <a:rect l="l" t="t" r="r" b="b"/>
            <a:pathLst>
              <a:path w="2495009" h="2495009">
                <a:moveTo>
                  <a:pt x="1352643" y="1221472"/>
                </a:moveTo>
                <a:cubicBezTo>
                  <a:pt x="1378225" y="1221587"/>
                  <a:pt x="1390214" y="1243843"/>
                  <a:pt x="1388608" y="1288240"/>
                </a:cubicBezTo>
                <a:cubicBezTo>
                  <a:pt x="1388034" y="1304646"/>
                  <a:pt x="1382872" y="1317666"/>
                  <a:pt x="1373120" y="1327303"/>
                </a:cubicBezTo>
                <a:cubicBezTo>
                  <a:pt x="1364516" y="1336022"/>
                  <a:pt x="1354249" y="1340381"/>
                  <a:pt x="1342318" y="1340381"/>
                </a:cubicBezTo>
                <a:cubicBezTo>
                  <a:pt x="1332107" y="1340381"/>
                  <a:pt x="1323216" y="1336538"/>
                  <a:pt x="1315645" y="1328852"/>
                </a:cubicBezTo>
                <a:cubicBezTo>
                  <a:pt x="1306582" y="1319559"/>
                  <a:pt x="1302050" y="1306596"/>
                  <a:pt x="1302050" y="1289961"/>
                </a:cubicBezTo>
                <a:cubicBezTo>
                  <a:pt x="1302050" y="1273327"/>
                  <a:pt x="1305779" y="1258527"/>
                  <a:pt x="1313236" y="1245564"/>
                </a:cubicBezTo>
                <a:cubicBezTo>
                  <a:pt x="1322643" y="1229388"/>
                  <a:pt x="1335778" y="1221358"/>
                  <a:pt x="1352643" y="1221472"/>
                </a:cubicBezTo>
                <a:close/>
                <a:moveTo>
                  <a:pt x="1354880" y="1186540"/>
                </a:moveTo>
                <a:cubicBezTo>
                  <a:pt x="1326199" y="1186540"/>
                  <a:pt x="1303829" y="1198184"/>
                  <a:pt x="1287767" y="1221472"/>
                </a:cubicBezTo>
                <a:cubicBezTo>
                  <a:pt x="1274001" y="1241204"/>
                  <a:pt x="1267462" y="1264034"/>
                  <a:pt x="1268150" y="1289961"/>
                </a:cubicBezTo>
                <a:cubicBezTo>
                  <a:pt x="1268953" y="1316691"/>
                  <a:pt x="1277098" y="1337972"/>
                  <a:pt x="1292586" y="1353804"/>
                </a:cubicBezTo>
                <a:cubicBezTo>
                  <a:pt x="1306467" y="1368029"/>
                  <a:pt x="1323044" y="1375142"/>
                  <a:pt x="1342318" y="1375142"/>
                </a:cubicBezTo>
                <a:cubicBezTo>
                  <a:pt x="1366524" y="1375142"/>
                  <a:pt x="1385969" y="1364932"/>
                  <a:pt x="1400654" y="1344511"/>
                </a:cubicBezTo>
                <a:cubicBezTo>
                  <a:pt x="1413617" y="1326500"/>
                  <a:pt x="1420271" y="1304760"/>
                  <a:pt x="1420615" y="1279292"/>
                </a:cubicBezTo>
                <a:cubicBezTo>
                  <a:pt x="1420959" y="1255430"/>
                  <a:pt x="1416428" y="1235009"/>
                  <a:pt x="1407021" y="1218031"/>
                </a:cubicBezTo>
                <a:cubicBezTo>
                  <a:pt x="1395204" y="1197037"/>
                  <a:pt x="1377824" y="1186540"/>
                  <a:pt x="1354880" y="1186540"/>
                </a:cubicBezTo>
                <a:close/>
                <a:moveTo>
                  <a:pt x="1465301" y="1185851"/>
                </a:moveTo>
                <a:cubicBezTo>
                  <a:pt x="1460482" y="1185851"/>
                  <a:pt x="1456381" y="1187429"/>
                  <a:pt x="1452997" y="1190583"/>
                </a:cubicBezTo>
                <a:cubicBezTo>
                  <a:pt x="1449613" y="1193738"/>
                  <a:pt x="1447920" y="1197725"/>
                  <a:pt x="1447920" y="1202543"/>
                </a:cubicBezTo>
                <a:cubicBezTo>
                  <a:pt x="1447920" y="1209541"/>
                  <a:pt x="1448666" y="1218203"/>
                  <a:pt x="1450158" y="1228528"/>
                </a:cubicBezTo>
                <a:lnTo>
                  <a:pt x="1454288" y="1254340"/>
                </a:lnTo>
                <a:cubicBezTo>
                  <a:pt x="1458418" y="1284741"/>
                  <a:pt x="1462547" y="1308833"/>
                  <a:pt x="1466677" y="1326615"/>
                </a:cubicBezTo>
                <a:cubicBezTo>
                  <a:pt x="1474823" y="1361146"/>
                  <a:pt x="1483255" y="1378239"/>
                  <a:pt x="1491974" y="1377895"/>
                </a:cubicBezTo>
                <a:cubicBezTo>
                  <a:pt x="1499545" y="1377666"/>
                  <a:pt x="1505052" y="1374224"/>
                  <a:pt x="1508494" y="1367570"/>
                </a:cubicBezTo>
                <a:cubicBezTo>
                  <a:pt x="1511362" y="1365276"/>
                  <a:pt x="1513541" y="1361949"/>
                  <a:pt x="1515033" y="1357590"/>
                </a:cubicBezTo>
                <a:lnTo>
                  <a:pt x="1541189" y="1286520"/>
                </a:lnTo>
                <a:lnTo>
                  <a:pt x="1555300" y="1253652"/>
                </a:lnTo>
                <a:lnTo>
                  <a:pt x="1560979" y="1292026"/>
                </a:lnTo>
                <a:cubicBezTo>
                  <a:pt x="1563388" y="1309005"/>
                  <a:pt x="1565740" y="1322427"/>
                  <a:pt x="1568034" y="1332293"/>
                </a:cubicBezTo>
                <a:cubicBezTo>
                  <a:pt x="1575032" y="1363154"/>
                  <a:pt x="1584783" y="1378698"/>
                  <a:pt x="1597288" y="1378928"/>
                </a:cubicBezTo>
                <a:cubicBezTo>
                  <a:pt x="1604171" y="1379043"/>
                  <a:pt x="1609621" y="1376060"/>
                  <a:pt x="1613636" y="1369980"/>
                </a:cubicBezTo>
                <a:cubicBezTo>
                  <a:pt x="1621093" y="1358966"/>
                  <a:pt x="1626427" y="1348240"/>
                  <a:pt x="1629640" y="1337800"/>
                </a:cubicBezTo>
                <a:cubicBezTo>
                  <a:pt x="1644095" y="1290649"/>
                  <a:pt x="1655796" y="1248375"/>
                  <a:pt x="1664744" y="1210975"/>
                </a:cubicBezTo>
                <a:cubicBezTo>
                  <a:pt x="1665892" y="1206272"/>
                  <a:pt x="1666465" y="1203633"/>
                  <a:pt x="1666465" y="1203059"/>
                </a:cubicBezTo>
                <a:cubicBezTo>
                  <a:pt x="1666465" y="1198471"/>
                  <a:pt x="1664687" y="1194541"/>
                  <a:pt x="1661131" y="1191272"/>
                </a:cubicBezTo>
                <a:cubicBezTo>
                  <a:pt x="1657574" y="1188002"/>
                  <a:pt x="1653387" y="1186367"/>
                  <a:pt x="1648569" y="1186367"/>
                </a:cubicBezTo>
                <a:cubicBezTo>
                  <a:pt x="1640423" y="1186367"/>
                  <a:pt x="1635490" y="1189866"/>
                  <a:pt x="1633770" y="1196865"/>
                </a:cubicBezTo>
                <a:lnTo>
                  <a:pt x="1611571" y="1290649"/>
                </a:lnTo>
                <a:lnTo>
                  <a:pt x="1599009" y="1337456"/>
                </a:lnTo>
                <a:cubicBezTo>
                  <a:pt x="1595453" y="1321280"/>
                  <a:pt x="1591380" y="1298737"/>
                  <a:pt x="1586791" y="1269828"/>
                </a:cubicBezTo>
                <a:cubicBezTo>
                  <a:pt x="1582317" y="1241950"/>
                  <a:pt x="1578588" y="1221300"/>
                  <a:pt x="1575606" y="1207878"/>
                </a:cubicBezTo>
                <a:cubicBezTo>
                  <a:pt x="1572393" y="1193652"/>
                  <a:pt x="1566256" y="1186540"/>
                  <a:pt x="1557193" y="1186540"/>
                </a:cubicBezTo>
                <a:cubicBezTo>
                  <a:pt x="1547786" y="1186540"/>
                  <a:pt x="1541189" y="1192907"/>
                  <a:pt x="1537403" y="1205641"/>
                </a:cubicBezTo>
                <a:cubicBezTo>
                  <a:pt x="1523752" y="1251759"/>
                  <a:pt x="1510559" y="1292485"/>
                  <a:pt x="1497824" y="1327819"/>
                </a:cubicBezTo>
                <a:lnTo>
                  <a:pt x="1487672" y="1250554"/>
                </a:lnTo>
                <a:lnTo>
                  <a:pt x="1485090" y="1225258"/>
                </a:lnTo>
                <a:cubicBezTo>
                  <a:pt x="1484173" y="1215277"/>
                  <a:pt x="1482968" y="1206903"/>
                  <a:pt x="1481477" y="1200134"/>
                </a:cubicBezTo>
                <a:cubicBezTo>
                  <a:pt x="1479412" y="1190612"/>
                  <a:pt x="1474020" y="1185851"/>
                  <a:pt x="1465301" y="1185851"/>
                </a:cubicBezTo>
                <a:close/>
                <a:moveTo>
                  <a:pt x="1115052" y="1177075"/>
                </a:moveTo>
                <a:cubicBezTo>
                  <a:pt x="1110234" y="1177075"/>
                  <a:pt x="1106190" y="1178652"/>
                  <a:pt x="1102921" y="1181807"/>
                </a:cubicBezTo>
                <a:cubicBezTo>
                  <a:pt x="1099651" y="1184962"/>
                  <a:pt x="1098016" y="1189006"/>
                  <a:pt x="1098016" y="1193939"/>
                </a:cubicBezTo>
                <a:cubicBezTo>
                  <a:pt x="1098016" y="1197610"/>
                  <a:pt x="1098217" y="1203059"/>
                  <a:pt x="1098619" y="1210287"/>
                </a:cubicBezTo>
                <a:cubicBezTo>
                  <a:pt x="1099020" y="1217514"/>
                  <a:pt x="1099221" y="1222964"/>
                  <a:pt x="1099221" y="1226635"/>
                </a:cubicBezTo>
                <a:cubicBezTo>
                  <a:pt x="1099221" y="1238451"/>
                  <a:pt x="1098389" y="1254828"/>
                  <a:pt x="1096726" y="1275764"/>
                </a:cubicBezTo>
                <a:cubicBezTo>
                  <a:pt x="1095062" y="1296701"/>
                  <a:pt x="1094230" y="1313078"/>
                  <a:pt x="1094230" y="1324894"/>
                </a:cubicBezTo>
                <a:cubicBezTo>
                  <a:pt x="1094230" y="1328336"/>
                  <a:pt x="1094603" y="1333498"/>
                  <a:pt x="1095349" y="1340381"/>
                </a:cubicBezTo>
                <a:cubicBezTo>
                  <a:pt x="1096095" y="1347265"/>
                  <a:pt x="1096468" y="1352427"/>
                  <a:pt x="1096468" y="1355869"/>
                </a:cubicBezTo>
                <a:cubicBezTo>
                  <a:pt x="1096468" y="1361031"/>
                  <a:pt x="1098016" y="1365219"/>
                  <a:pt x="1101114" y="1368431"/>
                </a:cubicBezTo>
                <a:cubicBezTo>
                  <a:pt x="1104211" y="1371643"/>
                  <a:pt x="1108284" y="1373249"/>
                  <a:pt x="1113332" y="1373249"/>
                </a:cubicBezTo>
                <a:cubicBezTo>
                  <a:pt x="1118265" y="1373249"/>
                  <a:pt x="1122309" y="1371643"/>
                  <a:pt x="1125463" y="1368431"/>
                </a:cubicBezTo>
                <a:cubicBezTo>
                  <a:pt x="1128618" y="1365219"/>
                  <a:pt x="1130196" y="1361031"/>
                  <a:pt x="1130196" y="1355869"/>
                </a:cubicBezTo>
                <a:cubicBezTo>
                  <a:pt x="1130196" y="1352427"/>
                  <a:pt x="1129852" y="1347265"/>
                  <a:pt x="1129163" y="1340381"/>
                </a:cubicBezTo>
                <a:cubicBezTo>
                  <a:pt x="1128475" y="1333498"/>
                  <a:pt x="1128131" y="1328336"/>
                  <a:pt x="1128131" y="1324894"/>
                </a:cubicBezTo>
                <a:cubicBezTo>
                  <a:pt x="1128131" y="1319502"/>
                  <a:pt x="1128475" y="1313938"/>
                  <a:pt x="1129163" y="1308202"/>
                </a:cubicBezTo>
                <a:cubicBezTo>
                  <a:pt x="1129966" y="1301433"/>
                  <a:pt x="1130483" y="1295812"/>
                  <a:pt x="1130712" y="1291338"/>
                </a:cubicBezTo>
                <a:cubicBezTo>
                  <a:pt x="1136677" y="1270114"/>
                  <a:pt x="1144937" y="1252562"/>
                  <a:pt x="1155492" y="1238681"/>
                </a:cubicBezTo>
                <a:cubicBezTo>
                  <a:pt x="1167193" y="1223423"/>
                  <a:pt x="1179469" y="1215794"/>
                  <a:pt x="1192317" y="1215794"/>
                </a:cubicBezTo>
                <a:cubicBezTo>
                  <a:pt x="1201495" y="1215794"/>
                  <a:pt x="1206084" y="1228184"/>
                  <a:pt x="1206084" y="1252963"/>
                </a:cubicBezTo>
                <a:cubicBezTo>
                  <a:pt x="1206084" y="1256176"/>
                  <a:pt x="1205883" y="1261625"/>
                  <a:pt x="1205482" y="1269311"/>
                </a:cubicBezTo>
                <a:cubicBezTo>
                  <a:pt x="1205080" y="1276998"/>
                  <a:pt x="1204880" y="1282447"/>
                  <a:pt x="1204880" y="1285659"/>
                </a:cubicBezTo>
                <a:cubicBezTo>
                  <a:pt x="1204880" y="1297361"/>
                  <a:pt x="1205683" y="1309923"/>
                  <a:pt x="1207289" y="1323345"/>
                </a:cubicBezTo>
                <a:lnTo>
                  <a:pt x="1212107" y="1361031"/>
                </a:lnTo>
                <a:cubicBezTo>
                  <a:pt x="1213369" y="1371815"/>
                  <a:pt x="1218933" y="1377207"/>
                  <a:pt x="1228799" y="1377207"/>
                </a:cubicBezTo>
                <a:cubicBezTo>
                  <a:pt x="1233732" y="1377207"/>
                  <a:pt x="1237833" y="1375630"/>
                  <a:pt x="1241103" y="1372475"/>
                </a:cubicBezTo>
                <a:cubicBezTo>
                  <a:pt x="1244372" y="1369320"/>
                  <a:pt x="1246007" y="1365219"/>
                  <a:pt x="1246007" y="1360171"/>
                </a:cubicBezTo>
                <a:cubicBezTo>
                  <a:pt x="1246007" y="1350764"/>
                  <a:pt x="1244774" y="1338517"/>
                  <a:pt x="1242307" y="1323431"/>
                </a:cubicBezTo>
                <a:cubicBezTo>
                  <a:pt x="1239841" y="1308345"/>
                  <a:pt x="1238608" y="1296041"/>
                  <a:pt x="1238608" y="1286520"/>
                </a:cubicBezTo>
                <a:lnTo>
                  <a:pt x="1238780" y="1270516"/>
                </a:lnTo>
                <a:lnTo>
                  <a:pt x="1238780" y="1253135"/>
                </a:lnTo>
                <a:cubicBezTo>
                  <a:pt x="1238321" y="1232027"/>
                  <a:pt x="1235625" y="1216080"/>
                  <a:pt x="1230692" y="1205297"/>
                </a:cubicBezTo>
                <a:cubicBezTo>
                  <a:pt x="1223464" y="1189121"/>
                  <a:pt x="1210673" y="1181033"/>
                  <a:pt x="1192317" y="1181033"/>
                </a:cubicBezTo>
                <a:cubicBezTo>
                  <a:pt x="1172012" y="1181033"/>
                  <a:pt x="1152222" y="1193882"/>
                  <a:pt x="1132949" y="1219579"/>
                </a:cubicBezTo>
                <a:lnTo>
                  <a:pt x="1132433" y="1199446"/>
                </a:lnTo>
                <a:cubicBezTo>
                  <a:pt x="1131400" y="1184532"/>
                  <a:pt x="1125607" y="1177075"/>
                  <a:pt x="1115052" y="1177075"/>
                </a:cubicBezTo>
                <a:close/>
                <a:moveTo>
                  <a:pt x="921739" y="1088969"/>
                </a:moveTo>
                <a:cubicBezTo>
                  <a:pt x="916806" y="1088969"/>
                  <a:pt x="912762" y="1090575"/>
                  <a:pt x="909607" y="1093787"/>
                </a:cubicBezTo>
                <a:cubicBezTo>
                  <a:pt x="906452" y="1096999"/>
                  <a:pt x="904875" y="1101187"/>
                  <a:pt x="904875" y="1106349"/>
                </a:cubicBezTo>
                <a:cubicBezTo>
                  <a:pt x="904875" y="1111512"/>
                  <a:pt x="905133" y="1117592"/>
                  <a:pt x="905649" y="1124590"/>
                </a:cubicBezTo>
                <a:cubicBezTo>
                  <a:pt x="906165" y="1131588"/>
                  <a:pt x="906423" y="1137668"/>
                  <a:pt x="906423" y="1142831"/>
                </a:cubicBezTo>
                <a:cubicBezTo>
                  <a:pt x="906423" y="1160039"/>
                  <a:pt x="906165" y="1179857"/>
                  <a:pt x="905649" y="1202285"/>
                </a:cubicBezTo>
                <a:cubicBezTo>
                  <a:pt x="905133" y="1224713"/>
                  <a:pt x="904875" y="1244646"/>
                  <a:pt x="904875" y="1262084"/>
                </a:cubicBezTo>
                <a:cubicBezTo>
                  <a:pt x="904875" y="1271606"/>
                  <a:pt x="904215" y="1285860"/>
                  <a:pt x="902896" y="1304846"/>
                </a:cubicBezTo>
                <a:cubicBezTo>
                  <a:pt x="901576" y="1323833"/>
                  <a:pt x="900917" y="1338087"/>
                  <a:pt x="900917" y="1347609"/>
                </a:cubicBezTo>
                <a:cubicBezTo>
                  <a:pt x="900917" y="1363211"/>
                  <a:pt x="906710" y="1371012"/>
                  <a:pt x="918297" y="1371012"/>
                </a:cubicBezTo>
                <a:cubicBezTo>
                  <a:pt x="923230" y="1371012"/>
                  <a:pt x="927274" y="1369406"/>
                  <a:pt x="930429" y="1366194"/>
                </a:cubicBezTo>
                <a:cubicBezTo>
                  <a:pt x="933584" y="1362982"/>
                  <a:pt x="935161" y="1358794"/>
                  <a:pt x="935161" y="1353632"/>
                </a:cubicBezTo>
                <a:cubicBezTo>
                  <a:pt x="935161" y="1336768"/>
                  <a:pt x="935792" y="1319445"/>
                  <a:pt x="937054" y="1301663"/>
                </a:cubicBezTo>
                <a:cubicBezTo>
                  <a:pt x="951050" y="1292141"/>
                  <a:pt x="961375" y="1284741"/>
                  <a:pt x="968029" y="1279464"/>
                </a:cubicBezTo>
                <a:lnTo>
                  <a:pt x="998487" y="1320936"/>
                </a:lnTo>
                <a:cubicBezTo>
                  <a:pt x="1010533" y="1336768"/>
                  <a:pt x="1019539" y="1350477"/>
                  <a:pt x="1025504" y="1362064"/>
                </a:cubicBezTo>
                <a:cubicBezTo>
                  <a:pt x="1028946" y="1368718"/>
                  <a:pt x="1033822" y="1372045"/>
                  <a:pt x="1040131" y="1372045"/>
                </a:cubicBezTo>
                <a:cubicBezTo>
                  <a:pt x="1044835" y="1372045"/>
                  <a:pt x="1048994" y="1370381"/>
                  <a:pt x="1052607" y="1367054"/>
                </a:cubicBezTo>
                <a:cubicBezTo>
                  <a:pt x="1056221" y="1363727"/>
                  <a:pt x="1058028" y="1359769"/>
                  <a:pt x="1058028" y="1355180"/>
                </a:cubicBezTo>
                <a:cubicBezTo>
                  <a:pt x="1058028" y="1347953"/>
                  <a:pt x="1049252" y="1332351"/>
                  <a:pt x="1031699" y="1308374"/>
                </a:cubicBezTo>
                <a:lnTo>
                  <a:pt x="994185" y="1257265"/>
                </a:lnTo>
                <a:cubicBezTo>
                  <a:pt x="1014835" y="1238336"/>
                  <a:pt x="1032216" y="1220612"/>
                  <a:pt x="1046326" y="1204092"/>
                </a:cubicBezTo>
                <a:cubicBezTo>
                  <a:pt x="1049653" y="1200306"/>
                  <a:pt x="1051317" y="1196463"/>
                  <a:pt x="1051317" y="1192562"/>
                </a:cubicBezTo>
                <a:cubicBezTo>
                  <a:pt x="1051317" y="1187859"/>
                  <a:pt x="1049510" y="1183729"/>
                  <a:pt x="1045896" y="1180172"/>
                </a:cubicBezTo>
                <a:cubicBezTo>
                  <a:pt x="1042283" y="1176616"/>
                  <a:pt x="1038239" y="1174838"/>
                  <a:pt x="1033764" y="1174838"/>
                </a:cubicBezTo>
                <a:cubicBezTo>
                  <a:pt x="1029405" y="1174838"/>
                  <a:pt x="1025332" y="1176788"/>
                  <a:pt x="1021547" y="1180689"/>
                </a:cubicBezTo>
                <a:lnTo>
                  <a:pt x="983688" y="1219751"/>
                </a:lnTo>
                <a:cubicBezTo>
                  <a:pt x="969233" y="1233977"/>
                  <a:pt x="954205" y="1247055"/>
                  <a:pt x="938603" y="1258986"/>
                </a:cubicBezTo>
                <a:cubicBezTo>
                  <a:pt x="938373" y="1239025"/>
                  <a:pt x="938545" y="1219063"/>
                  <a:pt x="939119" y="1199102"/>
                </a:cubicBezTo>
                <a:lnTo>
                  <a:pt x="940324" y="1143691"/>
                </a:lnTo>
                <a:cubicBezTo>
                  <a:pt x="940324" y="1138414"/>
                  <a:pt x="940037" y="1132190"/>
                  <a:pt x="939463" y="1125020"/>
                </a:cubicBezTo>
                <a:cubicBezTo>
                  <a:pt x="938890" y="1117850"/>
                  <a:pt x="938603" y="1111626"/>
                  <a:pt x="938603" y="1106349"/>
                </a:cubicBezTo>
                <a:cubicBezTo>
                  <a:pt x="938603" y="1101187"/>
                  <a:pt x="937025" y="1096999"/>
                  <a:pt x="933870" y="1093787"/>
                </a:cubicBezTo>
                <a:cubicBezTo>
                  <a:pt x="930716" y="1090575"/>
                  <a:pt x="926672" y="1088969"/>
                  <a:pt x="921739" y="1088969"/>
                </a:cubicBezTo>
                <a:close/>
                <a:moveTo>
                  <a:pt x="0" y="0"/>
                </a:moveTo>
                <a:lnTo>
                  <a:pt x="2495009" y="0"/>
                </a:lnTo>
                <a:lnTo>
                  <a:pt x="2495009" y="2495009"/>
                </a:lnTo>
                <a:lnTo>
                  <a:pt x="0" y="2495009"/>
                </a:lnTo>
                <a:close/>
              </a:path>
            </a:pathLst>
          </a:custGeom>
        </p:spPr>
      </p:pic>
      <p:pic>
        <p:nvPicPr>
          <p:cNvPr id="8" name="Graphic 7" descr="Splash with solid fill">
            <a:extLst>
              <a:ext uri="{FF2B5EF4-FFF2-40B4-BE49-F238E27FC236}">
                <a16:creationId xmlns:a16="http://schemas.microsoft.com/office/drawing/2014/main" id="{CA5911C2-4756-45F0-9AC5-926F6251FDD9}"/>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021078" y="881277"/>
            <a:ext cx="3550922" cy="3550922"/>
          </a:xfrm>
          <a:prstGeom prst="rect">
            <a:avLst/>
          </a:prstGeom>
        </p:spPr>
      </p:pic>
      <p:pic>
        <p:nvPicPr>
          <p:cNvPr id="50" name="Graphic 49" descr="Splash with solid fill">
            <a:extLst>
              <a:ext uri="{FF2B5EF4-FFF2-40B4-BE49-F238E27FC236}">
                <a16:creationId xmlns:a16="http://schemas.microsoft.com/office/drawing/2014/main" id="{D413A72C-07E5-44AD-AD22-788801C78D76}"/>
              </a:ext>
            </a:extLst>
          </p:cNvPr>
          <p:cNvPicPr>
            <a:picLocks noChangeAspect="1"/>
          </p:cNvPicPr>
          <p:nvPr/>
        </p:nvPicPr>
        <p:blipFill>
          <a:blip r:embed="rId11">
            <a:extLst>
              <a:ext uri="{96DAC541-7B7A-43D3-8B79-37D633B846F1}">
                <asvg:svgBlip xmlns:asvg="http://schemas.microsoft.com/office/drawing/2016/SVG/main" r:embed="rId13"/>
              </a:ext>
            </a:extLst>
          </a:blip>
          <a:stretch>
            <a:fillRect/>
          </a:stretch>
        </p:blipFill>
        <p:spPr>
          <a:xfrm>
            <a:off x="4388031" y="781015"/>
            <a:ext cx="3550922" cy="3550922"/>
          </a:xfrm>
          <a:prstGeom prst="rect">
            <a:avLst/>
          </a:prstGeom>
        </p:spPr>
      </p:pic>
      <p:pic>
        <p:nvPicPr>
          <p:cNvPr id="51" name="Graphic 50" descr="Splash with solid fill">
            <a:extLst>
              <a:ext uri="{FF2B5EF4-FFF2-40B4-BE49-F238E27FC236}">
                <a16:creationId xmlns:a16="http://schemas.microsoft.com/office/drawing/2014/main" id="{9DF46465-0266-4179-8165-46C5D2C42380}"/>
              </a:ext>
            </a:extLst>
          </p:cNvPr>
          <p:cNvPicPr>
            <a:picLocks noChangeAspect="1"/>
          </p:cNvPicPr>
          <p:nvPr/>
        </p:nvPicPr>
        <p:blipFill>
          <a:blip r:embed="rId11">
            <a:extLst>
              <a:ext uri="{96DAC541-7B7A-43D3-8B79-37D633B846F1}">
                <asvg:svgBlip xmlns:asvg="http://schemas.microsoft.com/office/drawing/2016/SVG/main" r:embed="rId13"/>
              </a:ext>
            </a:extLst>
          </a:blip>
          <a:stretch>
            <a:fillRect/>
          </a:stretch>
        </p:blipFill>
        <p:spPr>
          <a:xfrm>
            <a:off x="4343401" y="3476624"/>
            <a:ext cx="3550922" cy="3550922"/>
          </a:xfrm>
          <a:prstGeom prst="rect">
            <a:avLst/>
          </a:prstGeom>
        </p:spPr>
      </p:pic>
      <p:pic>
        <p:nvPicPr>
          <p:cNvPr id="52" name="Graphic 51" descr="Splash with solid fill">
            <a:extLst>
              <a:ext uri="{FF2B5EF4-FFF2-40B4-BE49-F238E27FC236}">
                <a16:creationId xmlns:a16="http://schemas.microsoft.com/office/drawing/2014/main" id="{ECE7EECB-E9AA-457D-A567-DCBC1D177E02}"/>
              </a:ext>
            </a:extLst>
          </p:cNvPr>
          <p:cNvPicPr>
            <a:picLocks noChangeAspect="1"/>
          </p:cNvPicPr>
          <p:nvPr/>
        </p:nvPicPr>
        <p:blipFill>
          <a:blip r:embed="rId11">
            <a:extLst>
              <a:ext uri="{96DAC541-7B7A-43D3-8B79-37D633B846F1}">
                <asvg:svgBlip xmlns:asvg="http://schemas.microsoft.com/office/drawing/2016/SVG/main" r:embed="rId13"/>
              </a:ext>
            </a:extLst>
          </a:blip>
          <a:stretch>
            <a:fillRect/>
          </a:stretch>
        </p:blipFill>
        <p:spPr>
          <a:xfrm>
            <a:off x="950321" y="3524450"/>
            <a:ext cx="3550922" cy="3550922"/>
          </a:xfrm>
          <a:prstGeom prst="rect">
            <a:avLst/>
          </a:prstGeom>
        </p:spPr>
      </p:pic>
    </p:spTree>
    <p:extLst>
      <p:ext uri="{BB962C8B-B14F-4D97-AF65-F5344CB8AC3E}">
        <p14:creationId xmlns:p14="http://schemas.microsoft.com/office/powerpoint/2010/main" val="1475444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barn(inVertical)">
                                      <p:cBhvr>
                                        <p:cTn id="7" dur="500"/>
                                        <p:tgtEl>
                                          <p:spTgt spid="46"/>
                                        </p:tgtEl>
                                      </p:cBhvr>
                                    </p:animEffect>
                                  </p:childTnLst>
                                </p:cTn>
                              </p:par>
                              <p:par>
                                <p:cTn id="8" presetID="16" presetClass="entr" presetSubtype="21" fill="hold" nodeType="withEffect">
                                  <p:stCondLst>
                                    <p:cond delay="0"/>
                                  </p:stCondLst>
                                  <p:childTnLst>
                                    <p:set>
                                      <p:cBhvr>
                                        <p:cTn id="9" dur="1" fill="hold">
                                          <p:stCondLst>
                                            <p:cond delay="0"/>
                                          </p:stCondLst>
                                        </p:cTn>
                                        <p:tgtEl>
                                          <p:spTgt spid="47"/>
                                        </p:tgtEl>
                                        <p:attrNameLst>
                                          <p:attrName>style.visibility</p:attrName>
                                        </p:attrNameLst>
                                      </p:cBhvr>
                                      <p:to>
                                        <p:strVal val="visible"/>
                                      </p:to>
                                    </p:set>
                                    <p:animEffect transition="in" filter="barn(inVertical)">
                                      <p:cBhvr>
                                        <p:cTn id="10" dur="500"/>
                                        <p:tgtEl>
                                          <p:spTgt spid="47"/>
                                        </p:tgtEl>
                                      </p:cBhvr>
                                    </p:animEffect>
                                  </p:childTnLst>
                                </p:cTn>
                              </p:par>
                              <p:par>
                                <p:cTn id="11" presetID="16" presetClass="entr" presetSubtype="21" fill="hold" nodeType="withEffect">
                                  <p:stCondLst>
                                    <p:cond delay="0"/>
                                  </p:stCondLst>
                                  <p:childTnLst>
                                    <p:set>
                                      <p:cBhvr>
                                        <p:cTn id="12" dur="1" fill="hold">
                                          <p:stCondLst>
                                            <p:cond delay="0"/>
                                          </p:stCondLst>
                                        </p:cTn>
                                        <p:tgtEl>
                                          <p:spTgt spid="48"/>
                                        </p:tgtEl>
                                        <p:attrNameLst>
                                          <p:attrName>style.visibility</p:attrName>
                                        </p:attrNameLst>
                                      </p:cBhvr>
                                      <p:to>
                                        <p:strVal val="visible"/>
                                      </p:to>
                                    </p:set>
                                    <p:animEffect transition="in" filter="barn(inVertical)">
                                      <p:cBhvr>
                                        <p:cTn id="13" dur="500"/>
                                        <p:tgtEl>
                                          <p:spTgt spid="48"/>
                                        </p:tgtEl>
                                      </p:cBhvr>
                                    </p:animEffect>
                                  </p:childTnLst>
                                </p:cTn>
                              </p:par>
                              <p:par>
                                <p:cTn id="14" presetID="16" presetClass="entr" presetSubtype="21" fill="hold" nodeType="withEffect">
                                  <p:stCondLst>
                                    <p:cond delay="0"/>
                                  </p:stCondLst>
                                  <p:childTnLst>
                                    <p:set>
                                      <p:cBhvr>
                                        <p:cTn id="15" dur="1" fill="hold">
                                          <p:stCondLst>
                                            <p:cond delay="0"/>
                                          </p:stCondLst>
                                        </p:cTn>
                                        <p:tgtEl>
                                          <p:spTgt spid="49"/>
                                        </p:tgtEl>
                                        <p:attrNameLst>
                                          <p:attrName>style.visibility</p:attrName>
                                        </p:attrNameLst>
                                      </p:cBhvr>
                                      <p:to>
                                        <p:strVal val="visible"/>
                                      </p:to>
                                    </p:set>
                                    <p:animEffect transition="in" filter="barn(inVertical)">
                                      <p:cBhvr>
                                        <p:cTn id="16"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7" restart="whenNotActive" fill="hold" evtFilter="cancelBubble" nodeType="interactiveSeq">
                <p:stCondLst>
                  <p:cond evt="onClick" delay="0">
                    <p:tgtEl>
                      <p:spTgt spid="46"/>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childTnLst>
                                </p:cTn>
                              </p:par>
                            </p:childTnLst>
                          </p:cTn>
                        </p:par>
                      </p:childTnLst>
                    </p:cTn>
                  </p:par>
                </p:childTnLst>
              </p:cTn>
              <p:nextCondLst>
                <p:cond evt="onClick" delay="0">
                  <p:tgtEl>
                    <p:spTgt spid="46"/>
                  </p:tgtEl>
                </p:cond>
              </p:nextCondLst>
            </p:seq>
            <p:seq concurrent="1" nextAc="seek">
              <p:cTn id="22" restart="whenNotActive" fill="hold" evtFilter="cancelBubble" nodeType="interactiveSeq">
                <p:stCondLst>
                  <p:cond evt="onClick" delay="0">
                    <p:tgtEl>
                      <p:spTgt spid="47"/>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0"/>
                                        </p:tgtEl>
                                        <p:attrNameLst>
                                          <p:attrName>style.visibility</p:attrName>
                                        </p:attrNameLst>
                                      </p:cBhvr>
                                      <p:to>
                                        <p:strVal val="visible"/>
                                      </p:to>
                                    </p:set>
                                  </p:childTnLst>
                                </p:cTn>
                              </p:par>
                            </p:childTnLst>
                          </p:cTn>
                        </p:par>
                      </p:childTnLst>
                    </p:cTn>
                  </p:par>
                </p:childTnLst>
              </p:cTn>
              <p:nextCondLst>
                <p:cond evt="onClick" delay="0">
                  <p:tgtEl>
                    <p:spTgt spid="47"/>
                  </p:tgtEl>
                </p:cond>
              </p:nextCondLst>
            </p:seq>
            <p:seq concurrent="1" nextAc="seek">
              <p:cTn id="27" restart="whenNotActive" fill="hold" evtFilter="cancelBubble" nodeType="interactiveSeq">
                <p:stCondLst>
                  <p:cond evt="onClick" delay="0">
                    <p:tgtEl>
                      <p:spTgt spid="4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52"/>
                                        </p:tgtEl>
                                        <p:attrNameLst>
                                          <p:attrName>style.visibility</p:attrName>
                                        </p:attrNameLst>
                                      </p:cBhvr>
                                      <p:to>
                                        <p:strVal val="visible"/>
                                      </p:to>
                                    </p:set>
                                  </p:childTnLst>
                                </p:cTn>
                              </p:par>
                            </p:childTnLst>
                          </p:cTn>
                        </p:par>
                      </p:childTnLst>
                    </p:cTn>
                  </p:par>
                </p:childTnLst>
              </p:cTn>
              <p:nextCondLst>
                <p:cond evt="onClick" delay="0">
                  <p:tgtEl>
                    <p:spTgt spid="48"/>
                  </p:tgtEl>
                </p:cond>
              </p:nextCondLst>
            </p:seq>
            <p:seq concurrent="1" nextAc="seek">
              <p:cTn id="32" restart="whenNotActive" fill="hold" evtFilter="cancelBubble" nodeType="interactiveSeq">
                <p:stCondLst>
                  <p:cond evt="onClick" delay="0">
                    <p:tgtEl>
                      <p:spTgt spid="49"/>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1"/>
                                        </p:tgtEl>
                                        <p:attrNameLst>
                                          <p:attrName>style.visibility</p:attrName>
                                        </p:attrNameLst>
                                      </p:cBhvr>
                                      <p:to>
                                        <p:strVal val="visible"/>
                                      </p:to>
                                    </p:set>
                                  </p:childTnLst>
                                </p:cTn>
                              </p:par>
                            </p:childTnLst>
                          </p:cTn>
                        </p:par>
                      </p:childTnLst>
                    </p:cTn>
                  </p:par>
                </p:childTnLst>
              </p:cTn>
              <p:nextCondLst>
                <p:cond evt="onClick" delay="0">
                  <p:tgtEl>
                    <p:spTgt spid="49"/>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p:txBody>
          <a:bodyPr>
            <a:normAutofit fontScale="90000"/>
          </a:bodyPr>
          <a:lstStyle/>
          <a:p>
            <a:r>
              <a:rPr lang="en-US" dirty="0">
                <a:latin typeface="Comic Sans MS" panose="030F0702030302020204" pitchFamily="66" charset="0"/>
              </a:rPr>
              <a:t>5 Finger Retell</a:t>
            </a:r>
            <a:br>
              <a:rPr lang="en-US" dirty="0">
                <a:latin typeface="Comic Sans MS" panose="030F0702030302020204" pitchFamily="66" charset="0"/>
              </a:rPr>
            </a:br>
            <a:endParaRPr lang="en-US" dirty="0">
              <a:latin typeface="Comic Sans MS" panose="030F0702030302020204" pitchFamily="66" charset="0"/>
            </a:endParaRPr>
          </a:p>
        </p:txBody>
      </p:sp>
      <p:pic>
        <p:nvPicPr>
          <p:cNvPr id="4" name="Picture 3" descr="Hi Bee">
            <a:extLst>
              <a:ext uri="{FF2B5EF4-FFF2-40B4-BE49-F238E27FC236}">
                <a16:creationId xmlns:a16="http://schemas.microsoft.com/office/drawing/2014/main" id="{4BF66484-20A5-466D-9289-CCEF80858F3E}"/>
              </a:ext>
            </a:extLst>
          </p:cNvPr>
          <p:cNvPicPr>
            <a:picLocks noChangeAspect="1"/>
          </p:cNvPicPr>
          <p:nvPr/>
        </p:nvPicPr>
        <p:blipFill>
          <a:blip r:embed="rId4"/>
          <a:stretch>
            <a:fillRect/>
          </a:stretch>
        </p:blipFill>
        <p:spPr>
          <a:xfrm>
            <a:off x="5158648" y="1698330"/>
            <a:ext cx="3616700" cy="3616700"/>
          </a:xfrm>
          <a:prstGeom prst="rect">
            <a:avLst/>
          </a:prstGeom>
        </p:spPr>
      </p:pic>
      <p:pic>
        <p:nvPicPr>
          <p:cNvPr id="10" name="Picture 9" descr="Diagram&#10;&#10;Description automatically generated">
            <a:extLst>
              <a:ext uri="{FF2B5EF4-FFF2-40B4-BE49-F238E27FC236}">
                <a16:creationId xmlns:a16="http://schemas.microsoft.com/office/drawing/2014/main" id="{E02A4B00-18F7-4691-A868-44927A631D28}"/>
              </a:ext>
            </a:extLst>
          </p:cNvPr>
          <p:cNvPicPr>
            <a:picLocks noChangeAspect="1"/>
          </p:cNvPicPr>
          <p:nvPr/>
        </p:nvPicPr>
        <p:blipFill>
          <a:blip r:embed="rId5"/>
          <a:stretch>
            <a:fillRect/>
          </a:stretch>
        </p:blipFill>
        <p:spPr>
          <a:xfrm>
            <a:off x="754623" y="1260199"/>
            <a:ext cx="4191004" cy="4531341"/>
          </a:xfrm>
          <a:prstGeom prst="rect">
            <a:avLst/>
          </a:prstGeom>
        </p:spPr>
      </p:pic>
    </p:spTree>
    <p:custDataLst>
      <p:tags r:id="rId1"/>
    </p:custDataLst>
    <p:extLst>
      <p:ext uri="{BB962C8B-B14F-4D97-AF65-F5344CB8AC3E}">
        <p14:creationId xmlns:p14="http://schemas.microsoft.com/office/powerpoint/2010/main" val="3061882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p:txBody>
          <a:bodyPr>
            <a:normAutofit/>
          </a:bodyPr>
          <a:lstStyle/>
          <a:p>
            <a:r>
              <a:rPr lang="en-US" sz="6000" dirty="0">
                <a:latin typeface="Comic Sans MS" panose="030F0902030302020204" pitchFamily="66" charset="0"/>
              </a:rPr>
              <a:t>Q &amp; A</a:t>
            </a: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p:txBody>
          <a:bodyPr>
            <a:normAutofit/>
          </a:bodyPr>
          <a:lstStyle/>
          <a:p>
            <a:r>
              <a:rPr lang="en-US" sz="4000" dirty="0">
                <a:latin typeface="Comic Sans MS" panose="030F0902030302020204" pitchFamily="66" charset="0"/>
              </a:rPr>
              <a:t>Any Questions?</a:t>
            </a:r>
          </a:p>
        </p:txBody>
      </p:sp>
    </p:spTree>
    <p:extLst>
      <p:ext uri="{BB962C8B-B14F-4D97-AF65-F5344CB8AC3E}">
        <p14:creationId xmlns:p14="http://schemas.microsoft.com/office/powerpoint/2010/main" val="371778158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9"/>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Accelerate Ed">
      <a:dk1>
        <a:sysClr val="windowText" lastClr="000000"/>
      </a:dk1>
      <a:lt1>
        <a:sysClr val="window" lastClr="FFFFFF"/>
      </a:lt1>
      <a:dk2>
        <a:srgbClr val="464646"/>
      </a:dk2>
      <a:lt2>
        <a:srgbClr val="DEF5FA"/>
      </a:lt2>
      <a:accent1>
        <a:srgbClr val="111E5C"/>
      </a:accent1>
      <a:accent2>
        <a:srgbClr val="8AC7CE"/>
      </a:accent2>
      <a:accent3>
        <a:srgbClr val="4A2E16"/>
      </a:accent3>
      <a:accent4>
        <a:srgbClr val="39639D"/>
      </a:accent4>
      <a:accent5>
        <a:srgbClr val="C8BBAE"/>
      </a:accent5>
      <a:accent6>
        <a:srgbClr val="72BBBF"/>
      </a:accent6>
      <a:hlink>
        <a:srgbClr val="1BB752"/>
      </a:hlink>
      <a:folHlink>
        <a:srgbClr val="B5A99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Couture.thmx</Template>
  <TotalTime>12204</TotalTime>
  <Words>807</Words>
  <Application>Microsoft Office PowerPoint</Application>
  <PresentationFormat>On-screen Show (4:3)</PresentationFormat>
  <Paragraphs>91</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Comic Sans MS</vt:lpstr>
      <vt:lpstr>Office Theme</vt:lpstr>
      <vt:lpstr>Buzz Through Y our Words  </vt:lpstr>
      <vt:lpstr>Short i Review </vt:lpstr>
      <vt:lpstr>Word Building Short u  </vt:lpstr>
      <vt:lpstr>Let’s Build Short u Words!  </vt:lpstr>
      <vt:lpstr>Can you Build short u Words? </vt:lpstr>
      <vt:lpstr>Sight Word Echo</vt:lpstr>
      <vt:lpstr>Sight Word Bug Splat</vt:lpstr>
      <vt:lpstr>5 Finger Retell </vt:lpstr>
      <vt:lpstr>Q &amp; A</vt:lpstr>
    </vt:vector>
  </TitlesOfParts>
  <Company>Accelerate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Johnson</dc:creator>
  <cp:lastModifiedBy>Shawn Mahoney</cp:lastModifiedBy>
  <cp:revision>212</cp:revision>
  <dcterms:created xsi:type="dcterms:W3CDTF">2012-04-20T18:25:02Z</dcterms:created>
  <dcterms:modified xsi:type="dcterms:W3CDTF">2021-08-06T20:26:04Z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AAE7DD6B-A2D8-4845-9AD4-DDB91A7D82E0</vt:lpwstr>
  </property>
  <property fmtid="{D5CDD505-2E9C-101B-9397-08002B2CF9AE}" pid="3" name="ArticulatePath">
    <vt:lpwstr>ELA 1_Module 8_AP (1)</vt:lpwstr>
  </property>
</Properties>
</file>