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4" r:id="rId2"/>
    <p:sldId id="345" r:id="rId3"/>
    <p:sldId id="354" r:id="rId4"/>
    <p:sldId id="359" r:id="rId5"/>
    <p:sldId id="360" r:id="rId6"/>
    <p:sldId id="351" r:id="rId7"/>
    <p:sldId id="35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2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F5"/>
    <a:srgbClr val="9D6D54"/>
    <a:srgbClr val="D60093"/>
    <a:srgbClr val="FF9627"/>
    <a:srgbClr val="FCFCFC"/>
    <a:srgbClr val="182C6F"/>
    <a:srgbClr val="666699"/>
    <a:srgbClr val="3B7ABE"/>
    <a:srgbClr val="E94909"/>
    <a:srgbClr val="283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2707F-8985-4750-9CB5-F33632BDC25D}" v="4" dt="2021-07-14T20:05:34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 autoAdjust="0"/>
    <p:restoredTop sz="48794" autoAdjust="0"/>
  </p:normalViewPr>
  <p:slideViewPr>
    <p:cSldViewPr snapToGrid="0" snapToObjects="1">
      <p:cViewPr varScale="1">
        <p:scale>
          <a:sx n="55" d="100"/>
          <a:sy n="55" d="100"/>
        </p:scale>
        <p:origin x="33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 “Today we are going to review a circus of words. We will review l-blends, our sight words, and the 5 finger retell of the story “The Clown’s Flowers”.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 l-blend is when the letter </a:t>
            </a:r>
            <a:r>
              <a:rPr lang="en-US" sz="1800" b="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combines with a different letter to form one sound. There are many different l-blends.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“Listen closely as I say each l-blend and a word with that blend. After I say the l-blend and word you repeat it”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bl and picture of color blue. Say, “bl as in blue” student repeats bl as in blue.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cl and picture of a cloud. Say, “cl as in cloud” student repeats cl.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a picture of a flower. Say, “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flower” student repeats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flower.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a picture of glasses. Say, “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glasses” student repeats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glasses.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pl and a picture of a plant. Say, “pl as in plant” student repeats pl as in plant.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a picture of a slide Say, “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slide” student repeats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 in slide.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word sort chart and pictures. Say, “Can you name each picture?” Correct them if they got any incorrect. (flamingo, blocks, clock, blender, flip flops, cliff)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“We are going to sort the pictures under the correct l-blend column.”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flamingo go under? Yes! Flamingo would go under fl. Click the flamingo to move under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column. (NOTE: You must click on the picture)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blocks go under? Yes! Blocks would go under bl. Click the blocks to move under bl column.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clock go under? Yes! Clock would go under cl. Click the clock to move under cl column.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blender go under? Yes! blender would go under bl. Click the blender to move under bl column.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flip flops go under? Yes! Flip flops would go under fl. Click the flip flops to move under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column.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column would cliff go under? Yes! Cliff would go under cl. Click the cliff to move under cl column.</a:t>
            </a:r>
            <a:endParaRPr lang="en-US" sz="12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words. Say, “I’ll say the sight word and you repeat it after me.”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“as” Student repeats as.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“just” Student repeats just.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“take” Student repeats take.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“slow” Student repeats slow.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Tell the student, “You are going to practice your sight words using actions I am going to tell you the action I want you to do, show you the sight word, and then you say the word 3 times while doing the action. Are you ready?”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as. Say, “Can you read this word 3 times while doing jumping jacks.”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just. Say, “Can you read this word 3 times while spinning in a circle.”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Click to show the word take. Say, “Can you read this word 3 times while patting your head.”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Click to show the word slow. Say, “Can you read this word 3 times while blinking your eyes.”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“Look at the 5 finger retell chart. Use the chart to help you retell the story </a:t>
            </a:r>
            <a:r>
              <a:rPr lang="en-US" sz="1800" b="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Clown’s Flowers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endParaRPr lang="en-US" sz="12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thumb, tell me the characters.”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pointer, tell me the setting.”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tall finger, tell me the problem.” 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ring finger, tell me the events.”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little finger, tell me the ending/solution.”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“Make a heart with your fingers, have you ever ran into a problem like this? How did you solve it?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Circus of Words</a:t>
            </a:r>
            <a:endParaRPr lang="en-US" sz="6000" dirty="0">
              <a:latin typeface="Comic Sans MS" panose="030F09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34945"/>
            <a:ext cx="6400800" cy="1752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l-blends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9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L-blend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AA47E-374A-4A2A-A6C8-EDA9A1213690}"/>
              </a:ext>
            </a:extLst>
          </p:cNvPr>
          <p:cNvSpPr txBox="1"/>
          <p:nvPr/>
        </p:nvSpPr>
        <p:spPr>
          <a:xfrm>
            <a:off x="1550857" y="2591895"/>
            <a:ext cx="2312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omic Sans MS" panose="030F0702030302020204" pitchFamily="66" charset="0"/>
              </a:rPr>
              <a:t>bl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9D984-51CD-4D38-AE99-344A20B7C163}"/>
              </a:ext>
            </a:extLst>
          </p:cNvPr>
          <p:cNvSpPr txBox="1"/>
          <p:nvPr/>
        </p:nvSpPr>
        <p:spPr>
          <a:xfrm>
            <a:off x="1618105" y="2465479"/>
            <a:ext cx="25592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640AF-0318-495F-A2D9-485931994EAB}"/>
              </a:ext>
            </a:extLst>
          </p:cNvPr>
          <p:cNvSpPr txBox="1"/>
          <p:nvPr/>
        </p:nvSpPr>
        <p:spPr>
          <a:xfrm>
            <a:off x="1568237" y="2465479"/>
            <a:ext cx="23121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latin typeface="Comic Sans MS" panose="030F0702030302020204" pitchFamily="66" charset="0"/>
              </a:rPr>
              <a:t>gl</a:t>
            </a:r>
            <a:endParaRPr lang="en-US" sz="15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014FF-3472-43FC-A31E-6871E6BB5312}"/>
              </a:ext>
            </a:extLst>
          </p:cNvPr>
          <p:cNvSpPr txBox="1"/>
          <p:nvPr/>
        </p:nvSpPr>
        <p:spPr>
          <a:xfrm>
            <a:off x="1554791" y="2591894"/>
            <a:ext cx="2911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latin typeface="Comic Sans MS" panose="030F0702030302020204" pitchFamily="66" charset="0"/>
              </a:rPr>
              <a:t>fl</a:t>
            </a:r>
            <a:endParaRPr lang="en-US" sz="15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top with solid fill">
            <a:extLst>
              <a:ext uri="{FF2B5EF4-FFF2-40B4-BE49-F238E27FC236}">
                <a16:creationId xmlns:a16="http://schemas.microsoft.com/office/drawing/2014/main" id="{5AE80E49-765B-4741-9102-CA7199A56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619705" y="2140963"/>
            <a:ext cx="3302521" cy="33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Cloud outline">
            <a:extLst>
              <a:ext uri="{FF2B5EF4-FFF2-40B4-BE49-F238E27FC236}">
                <a16:creationId xmlns:a16="http://schemas.microsoft.com/office/drawing/2014/main" id="{57F0BE31-F512-41AD-9B40-81E2E704B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19705" y="1711596"/>
            <a:ext cx="3685797" cy="3685797"/>
          </a:xfrm>
          <a:prstGeom prst="rect">
            <a:avLst/>
          </a:prstGeom>
        </p:spPr>
      </p:pic>
      <p:pic>
        <p:nvPicPr>
          <p:cNvPr id="16" name="Graphic 15" descr="Flower without stem with solid fill">
            <a:extLst>
              <a:ext uri="{FF2B5EF4-FFF2-40B4-BE49-F238E27FC236}">
                <a16:creationId xmlns:a16="http://schemas.microsoft.com/office/drawing/2014/main" id="{C31D38F8-B4D0-4794-853F-3DDA75E3C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88806" y="1652284"/>
            <a:ext cx="3868734" cy="3868734"/>
          </a:xfrm>
          <a:prstGeom prst="rect">
            <a:avLst/>
          </a:prstGeom>
        </p:spPr>
      </p:pic>
      <p:pic>
        <p:nvPicPr>
          <p:cNvPr id="19" name="Graphic 18" descr="Glasses with solid fill">
            <a:extLst>
              <a:ext uri="{FF2B5EF4-FFF2-40B4-BE49-F238E27FC236}">
                <a16:creationId xmlns:a16="http://schemas.microsoft.com/office/drawing/2014/main" id="{DBEB51BA-CB9F-40FB-BB57-409D3C408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58272" y="2020971"/>
            <a:ext cx="3556664" cy="35566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6041905-74BB-44FC-ADE3-434219397AA1}"/>
              </a:ext>
            </a:extLst>
          </p:cNvPr>
          <p:cNvSpPr txBox="1"/>
          <p:nvPr/>
        </p:nvSpPr>
        <p:spPr>
          <a:xfrm>
            <a:off x="1600725" y="2459311"/>
            <a:ext cx="2312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omic Sans MS" panose="030F0702030302020204" pitchFamily="66" charset="0"/>
              </a:rPr>
              <a:t>pl</a:t>
            </a:r>
          </a:p>
        </p:txBody>
      </p:sp>
      <p:pic>
        <p:nvPicPr>
          <p:cNvPr id="26" name="Graphic 25" descr="Succulent with solid fill">
            <a:extLst>
              <a:ext uri="{FF2B5EF4-FFF2-40B4-BE49-F238E27FC236}">
                <a16:creationId xmlns:a16="http://schemas.microsoft.com/office/drawing/2014/main" id="{CEAF8B75-FEE7-41B8-9FA7-5276E97A10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2633" y="1665505"/>
            <a:ext cx="3556664" cy="35566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E019AD-0F37-4667-84A9-E6866F8A3F16}"/>
              </a:ext>
            </a:extLst>
          </p:cNvPr>
          <p:cNvSpPr txBox="1"/>
          <p:nvPr/>
        </p:nvSpPr>
        <p:spPr>
          <a:xfrm>
            <a:off x="1727797" y="2598974"/>
            <a:ext cx="2312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latin typeface="Comic Sans MS" panose="030F0702030302020204" pitchFamily="66" charset="0"/>
              </a:rPr>
              <a:t>sl</a:t>
            </a:r>
            <a:endParaRPr lang="en-US" sz="15000" dirty="0">
              <a:latin typeface="Comic Sans MS" panose="030F0702030302020204" pitchFamily="66" charset="0"/>
            </a:endParaRPr>
          </a:p>
        </p:txBody>
      </p:sp>
      <p:pic>
        <p:nvPicPr>
          <p:cNvPr id="29" name="Graphic 28" descr="Playground with solid fill">
            <a:extLst>
              <a:ext uri="{FF2B5EF4-FFF2-40B4-BE49-F238E27FC236}">
                <a16:creationId xmlns:a16="http://schemas.microsoft.com/office/drawing/2014/main" id="{1A5D800C-58EC-415F-B35E-AC7D31A481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32042" y="2036256"/>
            <a:ext cx="3221082" cy="3221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0" grpId="0"/>
      <p:bldP spid="10" grpId="1"/>
      <p:bldP spid="11" grpId="0"/>
      <p:bldP spid="11" grpId="1"/>
      <p:bldP spid="25" grpId="0"/>
      <p:bldP spid="25" grpId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7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L-blend Practice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17B933-639A-4E94-AF6E-DA27F2209813}"/>
              </a:ext>
            </a:extLst>
          </p:cNvPr>
          <p:cNvCxnSpPr/>
          <p:nvPr/>
        </p:nvCxnSpPr>
        <p:spPr>
          <a:xfrm>
            <a:off x="800100" y="2457450"/>
            <a:ext cx="78867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1CD75-39EB-4DC7-B0FB-B47E043EA91E}"/>
              </a:ext>
            </a:extLst>
          </p:cNvPr>
          <p:cNvCxnSpPr>
            <a:cxnSpLocks/>
          </p:cNvCxnSpPr>
          <p:nvPr/>
        </p:nvCxnSpPr>
        <p:spPr>
          <a:xfrm>
            <a:off x="3257550" y="1543050"/>
            <a:ext cx="12739" cy="36406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A914C5-4E94-4A88-BE3B-8C6AC8C9DD59}"/>
              </a:ext>
            </a:extLst>
          </p:cNvPr>
          <p:cNvCxnSpPr>
            <a:cxnSpLocks/>
          </p:cNvCxnSpPr>
          <p:nvPr/>
        </p:nvCxnSpPr>
        <p:spPr>
          <a:xfrm>
            <a:off x="6296025" y="1543050"/>
            <a:ext cx="0" cy="357187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Flamingo with solid fill">
            <a:extLst>
              <a:ext uri="{FF2B5EF4-FFF2-40B4-BE49-F238E27FC236}">
                <a16:creationId xmlns:a16="http://schemas.microsoft.com/office/drawing/2014/main" id="{11FD81ED-1E29-436D-8F20-D6BFA38B7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14" y="5098012"/>
            <a:ext cx="1600199" cy="16001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5484D2-E841-458F-9593-5525984A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859380" y="5155162"/>
            <a:ext cx="1243890" cy="14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69EB52AA-39DB-4224-918C-A5A363379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2016" y="5395427"/>
            <a:ext cx="1171571" cy="1171571"/>
          </a:xfrm>
          <a:prstGeom prst="rect">
            <a:avLst/>
          </a:prstGeom>
        </p:spPr>
      </p:pic>
      <p:pic>
        <p:nvPicPr>
          <p:cNvPr id="22" name="Graphic 21" descr="Blender outline">
            <a:extLst>
              <a:ext uri="{FF2B5EF4-FFF2-40B4-BE49-F238E27FC236}">
                <a16:creationId xmlns:a16="http://schemas.microsoft.com/office/drawing/2014/main" id="{91A80963-FFD4-4E14-949E-58E1D513D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5933" y="5326612"/>
            <a:ext cx="1371599" cy="1371599"/>
          </a:xfrm>
          <a:prstGeom prst="rect">
            <a:avLst/>
          </a:prstGeom>
        </p:spPr>
      </p:pic>
      <p:pic>
        <p:nvPicPr>
          <p:cNvPr id="24" name="Graphic 23" descr="Flip Flops with solid fill">
            <a:extLst>
              <a:ext uri="{FF2B5EF4-FFF2-40B4-BE49-F238E27FC236}">
                <a16:creationId xmlns:a16="http://schemas.microsoft.com/office/drawing/2014/main" id="{B2288C43-783F-45D3-9519-AD4FB6350D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2517" y="5355186"/>
            <a:ext cx="1171570" cy="1171570"/>
          </a:xfrm>
          <a:prstGeom prst="rect">
            <a:avLst/>
          </a:prstGeom>
        </p:spPr>
      </p:pic>
      <p:pic>
        <p:nvPicPr>
          <p:cNvPr id="26" name="Graphic 25" descr="Canyon scene with solid fill">
            <a:extLst>
              <a:ext uri="{FF2B5EF4-FFF2-40B4-BE49-F238E27FC236}">
                <a16:creationId xmlns:a16="http://schemas.microsoft.com/office/drawing/2014/main" id="{807F8073-9BA9-4DA7-9140-9AB8B178CF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43183" y="5183737"/>
            <a:ext cx="1371599" cy="1371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1C3A88-76F1-49BF-A5B1-23F30C89439E}"/>
              </a:ext>
            </a:extLst>
          </p:cNvPr>
          <p:cNvSpPr txBox="1"/>
          <p:nvPr/>
        </p:nvSpPr>
        <p:spPr>
          <a:xfrm>
            <a:off x="1085850" y="1543050"/>
            <a:ext cx="171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BC0639-3462-4792-AE8F-6C244521BE06}"/>
              </a:ext>
            </a:extLst>
          </p:cNvPr>
          <p:cNvSpPr txBox="1"/>
          <p:nvPr/>
        </p:nvSpPr>
        <p:spPr>
          <a:xfrm>
            <a:off x="6685934" y="1474941"/>
            <a:ext cx="171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Comic Sans MS" panose="030F0702030302020204" pitchFamily="66" charset="0"/>
              </a:rPr>
              <a:t>fl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00F544-9521-480C-9F7F-ADCDF452BB36}"/>
              </a:ext>
            </a:extLst>
          </p:cNvPr>
          <p:cNvSpPr txBox="1"/>
          <p:nvPr/>
        </p:nvSpPr>
        <p:spPr>
          <a:xfrm>
            <a:off x="3905251" y="1593300"/>
            <a:ext cx="171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bl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2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5347 L -0.0059 -0.05324 C -0.00277 -0.06875 -4.16667E-6 -0.08426 0.00348 -0.0993 C 0.00521 -0.10787 0.00834 -0.11574 0.00973 -0.1243 C 0.01146 -0.1368 0.01181 -0.1493 0.01285 -0.1618 C 0.01389 -0.18819 0.01511 -0.21458 0.01598 -0.24097 C 0.01719 -0.28125 0.00799 -0.3243 0.0191 -0.3618 C 0.02292 -0.37476 0.03976 -0.35833 0.05035 -0.35764 C 0.08976 -0.35555 0.12952 -0.35486 0.1691 -0.35347 C 0.28299 -0.34328 0.15938 -0.35486 0.25018 -0.34514 C 0.26476 -0.34351 0.27952 -0.34282 0.2941 -0.34097 C 0.32917 -0.33634 0.33542 -0.33449 0.36285 -0.32847 L 0.58473 -0.3368 C 0.59514 -0.3375 0.60539 -0.33912 0.61598 -0.34097 C 0.62848 -0.34328 0.6408 -0.3493 0.65348 -0.3493 L 0.7316 -0.3493 L 0.71598 -0.3493 L 0.71598 -0.34907 " pathEditMode="relative" rAng="0" ptsTypes="AAAAAAAAAAAAAAAA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4.16667E-6 0.00023 C 0.01407 -0.01435 0.03646 -0.03356 0.05053 -0.05393 C 0.09566 -0.11898 0.0375 -0.03865 0.07587 -0.10162 C 0.079 -0.10694 0.08316 -0.10949 0.08681 -0.11342 C 0.0915 -0.11944 0.09618 -0.12569 0.10122 -0.13125 C 0.11059 -0.14259 0.11737 -0.14791 0.12657 -0.16111 C 0.13403 -0.17268 0.14237 -0.1831 0.14827 -0.19699 C 0.15591 -0.2162 0.15504 -0.21666 0.16632 -0.23264 C 0.17205 -0.2412 0.17882 -0.24745 0.18438 -0.25648 C 0.1875 -0.2618 0.18872 -0.26898 0.19167 -0.2743 C 0.19827 -0.28727 0.20539 -0.29977 0.21337 -0.31018 C 0.21945 -0.31805 0.2257 -0.32569 0.23143 -0.33402 L 0.24966 -0.36365 " pathEditMode="relative" rAng="0" ptsTypes="AAAAAAAAAAAAAA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9745 L -0.00937 -0.09699 C -0.07899 -0.16412 -0.0066 -0.09166 -0.07622 -0.1706 C -0.11146 -0.21041 -0.13247 -0.21319 -0.16406 -0.28032 C -0.17413 -0.30162 -0.18403 -0.32338 -0.19444 -0.34421 C -0.20625 -0.36759 -0.23073 -0.41273 -0.23073 -0.4125 " pathEditMode="relative" rAng="0" ptsTypes="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1.11111E-6 0.00069 C -0.01858 -0.04121 -0.02691 -0.05602 -0.04219 -0.09977 C -0.04757 -0.11528 -0.05226 -0.13172 -0.05712 -0.14676 C -0.0632 -0.16482 -0.0691 -0.18195 -0.075 -0.19931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4 L -8.33333E-7 0.00116 C 0.00295 -0.0037 0.04236 -0.04236 0.05191 -0.06389 C 0.06076 -0.08402 0.07031 -0.1037 0.07639 -0.12731 L 0.08698 -0.16967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1132 L -0.03229 -0.1132 C -0.04115 -0.12153 -0.04965 -0.1301 -0.05851 -0.13797 C -0.06562 -0.14398 -0.07535 -0.14792 -0.08316 -0.15023 C -0.10208 -0.15625 -0.12118 -0.16088 -0.1401 -0.16667 C -0.1467 -0.16875 -0.15347 -0.17037 -0.16007 -0.17292 C -0.1684 -0.17593 -0.17639 -0.18056 -0.18472 -0.1831 C -0.19861 -0.18727 -0.23681 -0.19283 -0.24931 -0.19537 C -0.25764 -0.19699 -0.26562 -0.20023 -0.27396 -0.20162 C -0.28368 -0.20301 -0.2934 -0.20324 -0.30312 -0.20371 L -0.40312 -0.20556 C -0.41198 -0.20625 -0.42066 -0.20625 -0.42934 -0.20764 C -0.45677 -0.21204 -0.47587 -0.21945 -0.50174 -0.21991 L -0.65556 -0.22199 C -0.66007 -0.22269 -0.66476 -0.22315 -0.66944 -0.22408 C -0.68333 -0.22709 -0.66632 -0.22593 -0.68472 -0.22824 C -0.68733 -0.22848 -0.68993 -0.22824 -0.69236 -0.22824 " pathEditMode="relative" ptsTypes="AAAAAAAAAAAAAAA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Echo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1628079" y="180407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947854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5252225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just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F09A5-0A72-4814-89ED-091D92CF0051}"/>
              </a:ext>
            </a:extLst>
          </p:cNvPr>
          <p:cNvSpPr txBox="1"/>
          <p:nvPr/>
        </p:nvSpPr>
        <p:spPr>
          <a:xfrm>
            <a:off x="4572000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7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Echo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1628079" y="180407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947854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5252225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just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F09A5-0A72-4814-89ED-091D92CF0051}"/>
              </a:ext>
            </a:extLst>
          </p:cNvPr>
          <p:cNvSpPr txBox="1"/>
          <p:nvPr/>
        </p:nvSpPr>
        <p:spPr>
          <a:xfrm>
            <a:off x="4572000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2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 Finger Retell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Graphic 3" descr="Clown with solid fill">
            <a:extLst>
              <a:ext uri="{FF2B5EF4-FFF2-40B4-BE49-F238E27FC236}">
                <a16:creationId xmlns:a16="http://schemas.microsoft.com/office/drawing/2014/main" id="{0C7BF24E-9B33-4F42-AD55-E9AD567D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3644" y="1665760"/>
            <a:ext cx="3990530" cy="399053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2C6482-A260-4D79-8903-0A58CE34F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26" y="1235607"/>
            <a:ext cx="4057306" cy="4386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12315</TotalTime>
  <Words>839</Words>
  <Application>Microsoft Office PowerPoint</Application>
  <PresentationFormat>On-screen Show (4:3)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Circus of Words</vt:lpstr>
      <vt:lpstr>L-blend Review</vt:lpstr>
      <vt:lpstr>L-blend Practice</vt:lpstr>
      <vt:lpstr>Sight Word Echo</vt:lpstr>
      <vt:lpstr>Sight Word Echo</vt:lpstr>
      <vt:lpstr>5 Finger Retell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214</cp:revision>
  <dcterms:created xsi:type="dcterms:W3CDTF">2012-04-20T18:25:02Z</dcterms:created>
  <dcterms:modified xsi:type="dcterms:W3CDTF">2021-08-06T20:12:17Z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A2ACA53A-DA4D-457C-9265-8962926DF257</vt:lpwstr>
  </property>
  <property fmtid="{D5CDD505-2E9C-101B-9397-08002B2CF9AE}" pid="3" name="ArticulatePath">
    <vt:lpwstr>ELA 1_Module 3_AP</vt:lpwstr>
  </property>
</Properties>
</file>