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45" r:id="rId3"/>
    <p:sldId id="354" r:id="rId4"/>
    <p:sldId id="355" r:id="rId5"/>
    <p:sldId id="356" r:id="rId6"/>
    <p:sldId id="349" r:id="rId7"/>
    <p:sldId id="362" r:id="rId8"/>
    <p:sldId id="351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6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627"/>
    <a:srgbClr val="283B80"/>
    <a:srgbClr val="E94909"/>
    <a:srgbClr val="3B7ABE"/>
    <a:srgbClr val="9D6D54"/>
    <a:srgbClr val="FF99CC"/>
    <a:srgbClr val="182C6F"/>
    <a:srgbClr val="D60093"/>
    <a:srgbClr val="FCFCF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7DFE9-0A27-47A8-BCDB-AABDF52D74F6}" v="3" dt="2021-07-14T20:04:44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1206" autoAdjust="0"/>
  </p:normalViewPr>
  <p:slideViewPr>
    <p:cSldViewPr snapToGrid="0" snapToObjects="1">
      <p:cViewPr varScale="1">
        <p:scale>
          <a:sx n="58" d="100"/>
          <a:sy n="58" d="100"/>
        </p:scale>
        <p:origin x="328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jog into a jam-packed review. We will review the short o sound, sight words, and a 5 finger retell of the story “The Jog”.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learn about the short o sound.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Say,“This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is the letter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an octopus. Say “This is an octopus. Octopus has the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sound in it”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octopus. Say “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Oo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says </a:t>
            </a:r>
            <a:r>
              <a:rPr lang="en-US" sz="1800" b="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ohh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octopus.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0" dirty="0"/>
          </a:p>
          <a:p>
            <a:endParaRPr lang="en-US" b="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of these pictures?”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I spy a picture with the short o sound in the word. Can you tell me which picture has the short o sound in the word?” That’s’ right! The box has the short o sound in it!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of these pictures?”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spy two pictures with the short o sound in the word. Can you tell me which pictures has the short o sound in the word? That’s’ right! The log and top have the short o sound in it!”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594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slide full of different objects.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these pictures. Can you name each of these pictures?”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spy three pictures with the short o sound in the word. Can you tell me which pictures have the short o sound in the word? That’s’ right! The dog, fox, and frog have the short o sound in it!”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679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am going to say the sight word and you repeat it after 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any. Say, “ask” Student repeats any.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his. Say, “how” Student repeats his.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some. Say, “stop” Student repeats some.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sight word bring. Say, “hurt” Student repeats bring.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“I am going to read a sentence to you. While I am reading look and listen for the sight words ask, how, stop, and hurt.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sentence. Say, “I need to ask my teacher for help. Do you see a sight word in that sentence? What is the sight word you see? Yes, ask is the sight word in that sentence. Let’s try another sentence.” Click to make sentence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sentence. Say, “Lauren fell off her bike and got hurt. Do you see a sight word in that sentence? What is the sight word you see? Yes, hurt is the sight word in that sentence. Let’s try another sentence.” Click to make sentence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sentence. Say, “How much money is this candy bar? Do you see a sight word in that sentence? What is the sight word you see? Yes, how is the sight word in that sentence. Let’s try another sentence.” Click to make sentence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sentence. Say, “The car had to stop at the red light. Do you see a sight word in that sentence? What is the sight word you see? Yes, stop is the sight word in that sentence.”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76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jog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</a:t>
            </a:r>
          </a:p>
          <a:p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have you ever ran into a problem like this? How did you solve it?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6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11" Type="http://schemas.openxmlformats.org/officeDocument/2006/relationships/image" Target="../media/image20.svg"/><Relationship Id="rId5" Type="http://schemas.openxmlformats.org/officeDocument/2006/relationships/image" Target="../media/image14.sv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4.sv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0446" y="1219199"/>
            <a:ext cx="8543108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Jogging </a:t>
            </a:r>
            <a:r>
              <a:rPr lang="en-US" sz="60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into a Jam-Packed Review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51189"/>
            <a:ext cx="6400800" cy="1752600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Outstanding Short o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o Review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354BDA-6432-4C27-9F87-E738C4F202C2}"/>
              </a:ext>
            </a:extLst>
          </p:cNvPr>
          <p:cNvSpPr txBox="1"/>
          <p:nvPr/>
        </p:nvSpPr>
        <p:spPr>
          <a:xfrm>
            <a:off x="3949781" y="2255511"/>
            <a:ext cx="452221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octopus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272655-959A-463F-A8ED-322E59C7AF18}"/>
              </a:ext>
            </a:extLst>
          </p:cNvPr>
          <p:cNvSpPr txBox="1"/>
          <p:nvPr/>
        </p:nvSpPr>
        <p:spPr>
          <a:xfrm>
            <a:off x="1785421" y="1409126"/>
            <a:ext cx="19626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err="1">
                <a:solidFill>
                  <a:schemeClr val="bg1">
                    <a:lumMod val="50000"/>
                  </a:schemeClr>
                </a:solidFill>
                <a:latin typeface="Comic Sans MS" panose="030F0702030302020204" pitchFamily="66" charset="0"/>
              </a:rPr>
              <a:t>Oo</a:t>
            </a:r>
            <a:endParaRPr lang="en-US" sz="9600" dirty="0">
              <a:solidFill>
                <a:schemeClr val="bg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Graphic 3" descr="Octopus with solid fill">
            <a:extLst>
              <a:ext uri="{FF2B5EF4-FFF2-40B4-BE49-F238E27FC236}">
                <a16:creationId xmlns:a16="http://schemas.microsoft.com/office/drawing/2014/main" id="{A586BA77-763E-4363-828D-323C185E2D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97042" y="2712703"/>
            <a:ext cx="3230263" cy="32302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o Practice</a:t>
            </a:r>
          </a:p>
        </p:txBody>
      </p:sp>
      <p:pic>
        <p:nvPicPr>
          <p:cNvPr id="5" name="Graphic 4" descr="Packing Box Open with solid fill">
            <a:extLst>
              <a:ext uri="{FF2B5EF4-FFF2-40B4-BE49-F238E27FC236}">
                <a16:creationId xmlns:a16="http://schemas.microsoft.com/office/drawing/2014/main" id="{1504E600-BF2F-4E35-83A7-605B2C13F7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1074" y="1766752"/>
            <a:ext cx="1992086" cy="1992086"/>
          </a:xfrm>
          <a:prstGeom prst="rect">
            <a:avLst/>
          </a:prstGeom>
        </p:spPr>
      </p:pic>
      <p:pic>
        <p:nvPicPr>
          <p:cNvPr id="8" name="Graphic 7" descr="Apple with solid fill">
            <a:extLst>
              <a:ext uri="{FF2B5EF4-FFF2-40B4-BE49-F238E27FC236}">
                <a16:creationId xmlns:a16="http://schemas.microsoft.com/office/drawing/2014/main" id="{8B55F85D-FD38-4DF0-B20C-AF243A47F8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22220" y="1766752"/>
            <a:ext cx="1992085" cy="1992085"/>
          </a:xfrm>
          <a:prstGeom prst="rect">
            <a:avLst/>
          </a:prstGeom>
        </p:spPr>
      </p:pic>
      <p:pic>
        <p:nvPicPr>
          <p:cNvPr id="11" name="Graphic 10" descr="Basketball with solid fill">
            <a:extLst>
              <a:ext uri="{FF2B5EF4-FFF2-40B4-BE49-F238E27FC236}">
                <a16:creationId xmlns:a16="http://schemas.microsoft.com/office/drawing/2014/main" id="{DE1F7ACA-7E74-4826-B4A7-2743854C8E9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995357" y="4025876"/>
            <a:ext cx="1992085" cy="1992085"/>
          </a:xfrm>
          <a:prstGeom prst="rect">
            <a:avLst/>
          </a:prstGeom>
        </p:spPr>
      </p:pic>
      <p:pic>
        <p:nvPicPr>
          <p:cNvPr id="13" name="Graphic 12" descr="Bells with solid fill">
            <a:extLst>
              <a:ext uri="{FF2B5EF4-FFF2-40B4-BE49-F238E27FC236}">
                <a16:creationId xmlns:a16="http://schemas.microsoft.com/office/drawing/2014/main" id="{EFD6CDDC-E3A4-4928-A390-AD4C065F93D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22220" y="3842995"/>
            <a:ext cx="2174969" cy="21749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o Practice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3" name="Graphic 12" descr="Sleep with solid fill">
            <a:extLst>
              <a:ext uri="{FF2B5EF4-FFF2-40B4-BE49-F238E27FC236}">
                <a16:creationId xmlns:a16="http://schemas.microsoft.com/office/drawing/2014/main" id="{07E8EABE-93A6-4EB1-989B-820F3F47E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35332" y="3752310"/>
            <a:ext cx="2367639" cy="2367639"/>
          </a:xfrm>
          <a:prstGeom prst="rect">
            <a:avLst/>
          </a:prstGeom>
        </p:spPr>
      </p:pic>
      <p:pic>
        <p:nvPicPr>
          <p:cNvPr id="15" name="Graphic 14" descr="Spin Top with solid fill">
            <a:extLst>
              <a:ext uri="{FF2B5EF4-FFF2-40B4-BE49-F238E27FC236}">
                <a16:creationId xmlns:a16="http://schemas.microsoft.com/office/drawing/2014/main" id="{0E634304-E6EE-4858-93EA-F575ECE0AF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440676" y="4023359"/>
            <a:ext cx="1907180" cy="1907180"/>
          </a:xfrm>
          <a:prstGeom prst="rect">
            <a:avLst/>
          </a:prstGeom>
        </p:spPr>
      </p:pic>
      <p:pic>
        <p:nvPicPr>
          <p:cNvPr id="17" name="Graphic 16" descr="Beetle with solid fill">
            <a:extLst>
              <a:ext uri="{FF2B5EF4-FFF2-40B4-BE49-F238E27FC236}">
                <a16:creationId xmlns:a16="http://schemas.microsoft.com/office/drawing/2014/main" id="{0AE28072-6959-46B3-9E97-FD295D9A34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5061856" y="1547949"/>
            <a:ext cx="2286000" cy="2286000"/>
          </a:xfrm>
          <a:prstGeom prst="rect">
            <a:avLst/>
          </a:prstGeom>
        </p:spPr>
      </p:pic>
      <p:pic>
        <p:nvPicPr>
          <p:cNvPr id="4" name="Graphic 3" descr="Tree Stump with solid fill">
            <a:extLst>
              <a:ext uri="{FF2B5EF4-FFF2-40B4-BE49-F238E27FC236}">
                <a16:creationId xmlns:a16="http://schemas.microsoft.com/office/drawing/2014/main" id="{E35ACE8F-3294-48E5-A436-0DD3B0CCE15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95791" y="1785087"/>
            <a:ext cx="1907180" cy="19071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989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671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Short o Practice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Picture 5" descr="Strong O Fox">
            <a:extLst>
              <a:ext uri="{FF2B5EF4-FFF2-40B4-BE49-F238E27FC236}">
                <a16:creationId xmlns:a16="http://schemas.microsoft.com/office/drawing/2014/main" id="{9A516B0C-EB51-4E37-999C-D0AECE2188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2634" y="1499714"/>
            <a:ext cx="2629988" cy="2629988"/>
          </a:xfrm>
          <a:prstGeom prst="rect">
            <a:avLst/>
          </a:prstGeom>
        </p:spPr>
      </p:pic>
      <p:pic>
        <p:nvPicPr>
          <p:cNvPr id="10" name="Picture 9" descr="Thinking Taffy Cat">
            <a:extLst>
              <a:ext uri="{FF2B5EF4-FFF2-40B4-BE49-F238E27FC236}">
                <a16:creationId xmlns:a16="http://schemas.microsoft.com/office/drawing/2014/main" id="{8E1C7BBC-E420-4C43-A865-E1F12525C8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938" y="3175868"/>
            <a:ext cx="3241428" cy="3241428"/>
          </a:xfrm>
          <a:prstGeom prst="rect">
            <a:avLst/>
          </a:prstGeom>
        </p:spPr>
      </p:pic>
      <p:pic>
        <p:nvPicPr>
          <p:cNvPr id="12" name="Graphic 11" descr="Puppy with solid fill">
            <a:extLst>
              <a:ext uri="{FF2B5EF4-FFF2-40B4-BE49-F238E27FC236}">
                <a16:creationId xmlns:a16="http://schemas.microsoft.com/office/drawing/2014/main" id="{500B41BB-ADF8-4D2C-A20A-59AF5BF31F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750527" y="1211449"/>
            <a:ext cx="2770413" cy="2770413"/>
          </a:xfrm>
          <a:prstGeom prst="rect">
            <a:avLst/>
          </a:prstGeom>
        </p:spPr>
      </p:pic>
      <p:pic>
        <p:nvPicPr>
          <p:cNvPr id="14" name="Graphic 13" descr="Frog with solid fill">
            <a:extLst>
              <a:ext uri="{FF2B5EF4-FFF2-40B4-BE49-F238E27FC236}">
                <a16:creationId xmlns:a16="http://schemas.microsoft.com/office/drawing/2014/main" id="{F7BD2812-EC48-4442-8CD4-342FE7400D3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21928" y="3948322"/>
            <a:ext cx="2290694" cy="22906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974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Echo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4ABEE5-A0C4-4787-B264-7C171C26C722}"/>
              </a:ext>
            </a:extLst>
          </p:cNvPr>
          <p:cNvSpPr txBox="1"/>
          <p:nvPr/>
        </p:nvSpPr>
        <p:spPr>
          <a:xfrm>
            <a:off x="1628079" y="180407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ask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12F86-56F3-4846-994C-5117A2B77573}"/>
              </a:ext>
            </a:extLst>
          </p:cNvPr>
          <p:cNvSpPr txBox="1"/>
          <p:nvPr/>
        </p:nvSpPr>
        <p:spPr>
          <a:xfrm>
            <a:off x="947854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stop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CF860A-BB47-44A1-9902-8BB70E73F886}"/>
              </a:ext>
            </a:extLst>
          </p:cNvPr>
          <p:cNvSpPr txBox="1"/>
          <p:nvPr/>
        </p:nvSpPr>
        <p:spPr>
          <a:xfrm>
            <a:off x="5252225" y="1804141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how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CF09A5-0A72-4814-89ED-091D92CF0051}"/>
              </a:ext>
            </a:extLst>
          </p:cNvPr>
          <p:cNvSpPr txBox="1"/>
          <p:nvPr/>
        </p:nvSpPr>
        <p:spPr>
          <a:xfrm>
            <a:off x="4572000" y="3798856"/>
            <a:ext cx="3624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latin typeface="Comic Sans MS" panose="030F0702030302020204" pitchFamily="66" charset="0"/>
              </a:rPr>
              <a:t>hurt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601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Sentences</a:t>
            </a:r>
          </a:p>
        </p:txBody>
      </p:sp>
      <p:sp>
        <p:nvSpPr>
          <p:cNvPr id="4" name="ask">
            <a:extLst>
              <a:ext uri="{FF2B5EF4-FFF2-40B4-BE49-F238E27FC236}">
                <a16:creationId xmlns:a16="http://schemas.microsoft.com/office/drawing/2014/main" id="{75A05893-E359-4B3F-8E96-0A5FAAED0433}"/>
              </a:ext>
            </a:extLst>
          </p:cNvPr>
          <p:cNvSpPr txBox="1"/>
          <p:nvPr/>
        </p:nvSpPr>
        <p:spPr>
          <a:xfrm>
            <a:off x="913804" y="2686552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I need to ask my teacher for help.</a:t>
            </a:r>
          </a:p>
        </p:txBody>
      </p:sp>
      <p:sp>
        <p:nvSpPr>
          <p:cNvPr id="8" name="hurt">
            <a:extLst>
              <a:ext uri="{FF2B5EF4-FFF2-40B4-BE49-F238E27FC236}">
                <a16:creationId xmlns:a16="http://schemas.microsoft.com/office/drawing/2014/main" id="{70CBE895-13F7-4EA7-B367-4304E1BD03E1}"/>
              </a:ext>
            </a:extLst>
          </p:cNvPr>
          <p:cNvSpPr txBox="1"/>
          <p:nvPr/>
        </p:nvSpPr>
        <p:spPr>
          <a:xfrm>
            <a:off x="705394" y="2668784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Lauren fell off her bike and got hurt.</a:t>
            </a:r>
          </a:p>
        </p:txBody>
      </p:sp>
      <p:sp>
        <p:nvSpPr>
          <p:cNvPr id="9" name="how">
            <a:extLst>
              <a:ext uri="{FF2B5EF4-FFF2-40B4-BE49-F238E27FC236}">
                <a16:creationId xmlns:a16="http://schemas.microsoft.com/office/drawing/2014/main" id="{B28DE909-3C80-411B-860F-8E4E07F68491}"/>
              </a:ext>
            </a:extLst>
          </p:cNvPr>
          <p:cNvSpPr txBox="1"/>
          <p:nvPr/>
        </p:nvSpPr>
        <p:spPr>
          <a:xfrm>
            <a:off x="496984" y="2753411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How much money is this candy bar?</a:t>
            </a:r>
          </a:p>
        </p:txBody>
      </p:sp>
      <p:sp>
        <p:nvSpPr>
          <p:cNvPr id="10" name="stop">
            <a:extLst>
              <a:ext uri="{FF2B5EF4-FFF2-40B4-BE49-F238E27FC236}">
                <a16:creationId xmlns:a16="http://schemas.microsoft.com/office/drawing/2014/main" id="{1E1DCE2D-B0F9-4FE3-AD2A-B9058B852242}"/>
              </a:ext>
            </a:extLst>
          </p:cNvPr>
          <p:cNvSpPr txBox="1"/>
          <p:nvPr/>
        </p:nvSpPr>
        <p:spPr>
          <a:xfrm>
            <a:off x="417416" y="2771179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Comic Sans MS" panose="030F0702030302020204" pitchFamily="66" charset="0"/>
              </a:rPr>
              <a:t>The car had to stop at the red light.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237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8" grpId="0"/>
      <p:bldP spid="8" grpId="1"/>
      <p:bldP spid="9" grpId="0"/>
      <p:bldP spid="9" grpId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7" name="Graphic 6" descr="Octopus with solid fill">
            <a:extLst>
              <a:ext uri="{FF2B5EF4-FFF2-40B4-BE49-F238E27FC236}">
                <a16:creationId xmlns:a16="http://schemas.microsoft.com/office/drawing/2014/main" id="{FBE9F045-1156-40F2-9468-25B405691E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870966" y="942198"/>
            <a:ext cx="3121053" cy="3121053"/>
          </a:xfrm>
          <a:prstGeom prst="rect">
            <a:avLst/>
          </a:prstGeom>
        </p:spPr>
      </p:pic>
      <p:pic>
        <p:nvPicPr>
          <p:cNvPr id="4" name="Picture 3" descr="A picture containing toy, vector graphics, doll&#10;&#10;Description automatically generated">
            <a:extLst>
              <a:ext uri="{FF2B5EF4-FFF2-40B4-BE49-F238E27FC236}">
                <a16:creationId xmlns:a16="http://schemas.microsoft.com/office/drawing/2014/main" id="{A5958251-55BC-46B8-806F-68FFDD58968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1743" y="3807229"/>
            <a:ext cx="2963488" cy="2963488"/>
          </a:xfrm>
          <a:prstGeom prst="rect">
            <a:avLst/>
          </a:prstGeom>
        </p:spPr>
      </p:pic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DEEA2A12-3DE7-47CB-BA22-D0BE280DAC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74" y="1367762"/>
            <a:ext cx="4369069" cy="47238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12414</TotalTime>
  <Words>873</Words>
  <Application>Microsoft Office PowerPoint</Application>
  <PresentationFormat>On-screen Show (4:3)</PresentationFormat>
  <Paragraphs>88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Jogging into a Jam-Packed Review</vt:lpstr>
      <vt:lpstr>Short o Review </vt:lpstr>
      <vt:lpstr>Short o Practice</vt:lpstr>
      <vt:lpstr>Short o Practice </vt:lpstr>
      <vt:lpstr>Short o Practice </vt:lpstr>
      <vt:lpstr>Sight Word Echo</vt:lpstr>
      <vt:lpstr>Sight Word Sentences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214</cp:revision>
  <dcterms:created xsi:type="dcterms:W3CDTF">2012-04-20T18:25:02Z</dcterms:created>
  <dcterms:modified xsi:type="dcterms:W3CDTF">2021-08-06T18:58:32Z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B766A01A-6BDB-462F-B8E6-E971CA8A1B1D</vt:lpwstr>
  </property>
  <property fmtid="{D5CDD505-2E9C-101B-9397-08002B2CF9AE}" pid="3" name="ArticulatePath">
    <vt:lpwstr>ELA 1_Module 4_AP</vt:lpwstr>
  </property>
</Properties>
</file>