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tags/tag3.xml" ContentType="application/vnd.openxmlformats-officedocument.presentationml.tags+xml"/>
  <Override PartName="/ppt/notesSlides/notesSlide2.xml" ContentType="application/vnd.openxmlformats-officedocument.presentationml.notesSlide+xml"/>
  <Override PartName="/ppt/tags/tag4.xml" ContentType="application/vnd.openxmlformats-officedocument.presentationml.tags+xml"/>
  <Override PartName="/ppt/notesSlides/notesSlide3.xml" ContentType="application/vnd.openxmlformats-officedocument.presentationml.notesSlide+xml"/>
  <Override PartName="/ppt/tags/tag5.xml" ContentType="application/vnd.openxmlformats-officedocument.presentationml.tags+xml"/>
  <Override PartName="/ppt/notesSlides/notesSlide4.xml" ContentType="application/vnd.openxmlformats-officedocument.presentationml.notesSlide+xml"/>
  <Override PartName="/ppt/tags/tag6.xml" ContentType="application/vnd.openxmlformats-officedocument.presentationml.tags+xml"/>
  <Override PartName="/ppt/notesSlides/notesSlide5.xml" ContentType="application/vnd.openxmlformats-officedocument.presentationml.notesSlide+xml"/>
  <Override PartName="/ppt/tags/tag7.xml" ContentType="application/vnd.openxmlformats-officedocument.presentationml.tags+xml"/>
  <Override PartName="/ppt/notesSlides/notesSlide6.xml" ContentType="application/vnd.openxmlformats-officedocument.presentationml.notesSlide+xml"/>
  <Override PartName="/ppt/tags/tag8.xml" ContentType="application/vnd.openxmlformats-officedocument.presentationml.tags+xml"/>
  <Override PartName="/ppt/notesSlides/notesSlide7.xml" ContentType="application/vnd.openxmlformats-officedocument.presentationml.notesSlide+xml"/>
  <Override PartName="/ppt/tags/tag9.xml" ContentType="application/vnd.openxmlformats-officedocument.presentationml.tags+xml"/>
  <Override PartName="/ppt/notesSlides/notesSlide8.xml" ContentType="application/vnd.openxmlformats-officedocument.presentationml.notesSlide+xml"/>
  <Override PartName="/ppt/tags/tag10.xml" ContentType="application/vnd.openxmlformats-officedocument.presentationml.tags+xml"/>
  <Override PartName="/ppt/notesSlides/notesSlide9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1"/>
  </p:notesMasterIdLst>
  <p:sldIdLst>
    <p:sldId id="344" r:id="rId2"/>
    <p:sldId id="345" r:id="rId3"/>
    <p:sldId id="354" r:id="rId4"/>
    <p:sldId id="359" r:id="rId5"/>
    <p:sldId id="360" r:id="rId6"/>
    <p:sldId id="349" r:id="rId7"/>
    <p:sldId id="361" r:id="rId8"/>
    <p:sldId id="351" r:id="rId9"/>
    <p:sldId id="352" r:id="rId10"/>
  </p:sldIdLst>
  <p:sldSz cx="9144000" cy="6858000" type="screen4x3"/>
  <p:notesSz cx="6858000" cy="9144000"/>
  <p:custDataLst>
    <p:tags r:id="rId12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Jim Kalos" initials="JK" lastIdx="4" clrIdx="0">
    <p:extLst>
      <p:ext uri="{19B8F6BF-5375-455C-9EA6-DF929625EA0E}">
        <p15:presenceInfo xmlns:p15="http://schemas.microsoft.com/office/powerpoint/2012/main" userId="88f479c315fdb209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83B80"/>
    <a:srgbClr val="3B7ABE"/>
    <a:srgbClr val="E94909"/>
    <a:srgbClr val="FF9627"/>
    <a:srgbClr val="9D6D54"/>
    <a:srgbClr val="FF99CC"/>
    <a:srgbClr val="182C6F"/>
    <a:srgbClr val="D60093"/>
    <a:srgbClr val="FCFCFC"/>
    <a:srgbClr val="00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8EF332E-818F-41BD-A8D9-FF41CC10288F}" v="2" dt="2021-07-14T20:01:36.13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206" autoAdjust="0"/>
    <p:restoredTop sz="51206" autoAdjust="0"/>
  </p:normalViewPr>
  <p:slideViewPr>
    <p:cSldViewPr snapToGrid="0" snapToObjects="1">
      <p:cViewPr varScale="1">
        <p:scale>
          <a:sx n="58" d="100"/>
          <a:sy n="58" d="100"/>
        </p:scale>
        <p:origin x="3282" y="72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1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gs" Target="tags/tag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7A8D203-957B-4E0D-BFEF-AC11BFDF7A2F}" type="datetimeFigureOut">
              <a:rPr lang="en-US" smtClean="0"/>
              <a:t>8/6/2021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813B794-5A4F-4F47-9EB8-2D6C2FE8DF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86669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Say, “Today we are going to have an adventure reviewing the short </a:t>
            </a:r>
            <a:r>
              <a:rPr lang="en-US" dirty="0" err="1"/>
              <a:t>i</a:t>
            </a:r>
            <a:r>
              <a:rPr lang="en-US" dirty="0"/>
              <a:t> sound, sight words, and a 5 finger retell of the story “The Trip”.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813B794-5A4F-4F47-9EB8-2D6C2FE8DF19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34047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Say, “We are going to learn about the short </a:t>
            </a:r>
            <a:r>
              <a:rPr lang="en-US" sz="1800" b="0" dirty="0" err="1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i</a:t>
            </a: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 sound.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800" b="0" dirty="0">
              <a:effectLst/>
              <a:latin typeface="Comic Sans MS" panose="030F0702030302020204" pitchFamily="66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Click to show the letter </a:t>
            </a:r>
            <a:r>
              <a:rPr lang="en-US" sz="1800" b="0" dirty="0" err="1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Ii</a:t>
            </a: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. </a:t>
            </a:r>
            <a:r>
              <a:rPr lang="en-US" sz="1800" b="0" dirty="0" err="1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Say,“This</a:t>
            </a: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 is the letter </a:t>
            </a:r>
            <a:r>
              <a:rPr lang="en-US" sz="1800" b="0" dirty="0" err="1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Ii</a:t>
            </a: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. </a:t>
            </a:r>
            <a:r>
              <a:rPr lang="en-US" sz="1800" b="0" dirty="0" err="1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Ii</a:t>
            </a: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 says </a:t>
            </a:r>
            <a:r>
              <a:rPr lang="en-US" sz="1800" b="0" dirty="0" err="1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ihhh</a:t>
            </a: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”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800" b="0" dirty="0">
              <a:effectLst/>
              <a:latin typeface="Comic Sans MS" panose="030F0702030302020204" pitchFamily="66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Click to show the picture of an igloo. Say “This is an igloo. Igloo has the </a:t>
            </a:r>
            <a:r>
              <a:rPr lang="en-US" sz="1800" b="0" dirty="0" err="1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ihhh</a:t>
            </a: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 sound in it”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800" b="0" dirty="0">
              <a:effectLst/>
              <a:latin typeface="Comic Sans MS" panose="030F0702030302020204" pitchFamily="66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Click to show the word igloo. Say “ </a:t>
            </a:r>
            <a:r>
              <a:rPr lang="en-US" sz="1800" b="0" dirty="0" err="1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Ii</a:t>
            </a: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 says </a:t>
            </a:r>
            <a:r>
              <a:rPr lang="en-US" sz="1800" b="0" dirty="0" err="1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ihhh</a:t>
            </a: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, igloo.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800" b="0" dirty="0">
              <a:effectLst/>
              <a:latin typeface="Comic Sans MS" panose="030F0702030302020204" pitchFamily="66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b="0" dirty="0"/>
          </a:p>
          <a:p>
            <a:endParaRPr lang="en-US" b="0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813B794-5A4F-4F47-9EB8-2D6C2FE8DF19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453818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Click to show the picture of the pin and the word with missing letters. </a:t>
            </a:r>
          </a:p>
          <a:p>
            <a:endParaRPr lang="en-US" sz="1800" b="0" dirty="0">
              <a:effectLst/>
              <a:latin typeface="Comic Sans MS" panose="030F0702030302020204" pitchFamily="66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Say, “Look at the picture. What is this a picture of? Yes, it’s a pin. Which combination of letters would I use to fill in the blanks to make the correct word? </a:t>
            </a:r>
          </a:p>
          <a:p>
            <a:endParaRPr lang="en-US" sz="1800" b="0" dirty="0">
              <a:effectLst/>
              <a:latin typeface="Comic Sans MS" panose="030F0702030302020204" pitchFamily="66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Click to show in. “That’s right! What word did you build? Correct! You built pin.”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813B794-5A4F-4F47-9EB8-2D6C2FE8DF19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808009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Click to show the picture of the pig and the word with missing letters. </a:t>
            </a:r>
          </a:p>
          <a:p>
            <a:endParaRPr lang="en-US" sz="1800" b="0" dirty="0">
              <a:effectLst/>
              <a:latin typeface="Comic Sans MS" panose="030F0702030302020204" pitchFamily="66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Say, “Look at the picture. What is this a picture of? Yes, it’s a pig. Which combination of letters would I use to fill in the blanks to make the correct word? </a:t>
            </a:r>
          </a:p>
          <a:p>
            <a:endParaRPr lang="en-US" sz="1800" b="0" dirty="0">
              <a:effectLst/>
              <a:latin typeface="Comic Sans MS" panose="030F0702030302020204" pitchFamily="66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Click to show </a:t>
            </a:r>
            <a:r>
              <a:rPr lang="en-US" sz="1800" b="0" dirty="0" err="1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ig</a:t>
            </a: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. “That’s right! What word did you build? Correct! You built pig.”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813B794-5A4F-4F47-9EB8-2D6C2FE8DF19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810871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Click to show the picture of the six and the word with missing letters. </a:t>
            </a:r>
          </a:p>
          <a:p>
            <a:endParaRPr lang="en-US" sz="1800" b="0" dirty="0">
              <a:effectLst/>
              <a:latin typeface="Comic Sans MS" panose="030F0702030302020204" pitchFamily="66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Say, “Look at the picture. What is this a picture of? Yes, it’s the number six. Which combination of letters would I use to fill in the blanks to make the correct word? </a:t>
            </a:r>
          </a:p>
          <a:p>
            <a:endParaRPr lang="en-US" sz="1800" b="0" dirty="0">
              <a:effectLst/>
              <a:latin typeface="Comic Sans MS" panose="030F0702030302020204" pitchFamily="66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Click to show ix. “That’s right! What word did you build? Correct! You built six.”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813B794-5A4F-4F47-9EB8-2D6C2FE8DF19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995796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Say, “I am going to say the sight word and you repeat it after me.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800" b="0" dirty="0">
              <a:effectLst/>
              <a:latin typeface="Comic Sans MS" panose="030F0702030302020204" pitchFamily="66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Click to show the sight word any. Say, “any” Student repeats any.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800" b="0" dirty="0">
              <a:effectLst/>
              <a:latin typeface="Comic Sans MS" panose="030F0702030302020204" pitchFamily="66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Click to show the sight word his. Say, “his” Student repeats his.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800" b="0" dirty="0">
              <a:effectLst/>
              <a:latin typeface="Comic Sans MS" panose="030F0702030302020204" pitchFamily="66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Click to show the sight word some. Say, “some” Student repeats some.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800" b="0" dirty="0">
              <a:effectLst/>
              <a:latin typeface="Comic Sans MS" panose="030F0702030302020204" pitchFamily="66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Click to show the sight word bring. Say, “bring” Student repeats bring.</a:t>
            </a:r>
            <a:endParaRPr lang="en-US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813B794-5A4F-4F47-9EB8-2D6C2FE8DF19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474436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Say, “We are going to play sight word memory. You will tell me a color to click on and then choose another color. If they are a match, then move onto two new boxes. If they are not the same flip them back over so you can try again. Try to remember where they were so you can a match the words the next time!” 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endParaRPr lang="en-US" sz="1800" b="0" dirty="0">
              <a:effectLst/>
              <a:latin typeface="Comic Sans MS" panose="030F0702030302020204" pitchFamily="66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Allow the student to continue until all the sight words are matched.</a:t>
            </a:r>
            <a:r>
              <a:rPr lang="en-US" sz="1800" b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 marL="0" marR="0">
              <a:spcBef>
                <a:spcPts val="0"/>
              </a:spcBef>
              <a:spcAft>
                <a:spcPts val="1000"/>
              </a:spcAft>
            </a:pPr>
            <a:r>
              <a:rPr lang="en-US" sz="1800" b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US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813B794-5A4F-4F47-9EB8-2D6C2FE8DF19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120142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Say, “Look at the 5 finger retell chart. Use the chart to help you retell the story </a:t>
            </a:r>
            <a:r>
              <a:rPr lang="en-US" sz="1800" b="0" u="sng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The Trip</a:t>
            </a: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.”</a:t>
            </a:r>
          </a:p>
          <a:p>
            <a:endParaRPr lang="en-US" sz="1200" b="0" dirty="0">
              <a:effectLst/>
              <a:latin typeface="Comic Sans MS" panose="030F0702030302020204" pitchFamily="66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Say, “Hold up your thumb, tell me the characters.”</a:t>
            </a:r>
          </a:p>
          <a:p>
            <a:endParaRPr lang="en-US" sz="1800" b="0" dirty="0">
              <a:effectLst/>
              <a:latin typeface="Comic Sans MS" panose="030F0702030302020204" pitchFamily="66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Say, “Hold up your pointer, tell me the setting.”</a:t>
            </a:r>
          </a:p>
          <a:p>
            <a:endParaRPr lang="en-US" sz="1800" b="0" dirty="0">
              <a:effectLst/>
              <a:latin typeface="Comic Sans MS" panose="030F0702030302020204" pitchFamily="66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Say, “Hold up your tall finger, tell me the problem.”  </a:t>
            </a:r>
          </a:p>
          <a:p>
            <a:endParaRPr lang="en-US" sz="1800" b="0" dirty="0">
              <a:effectLst/>
              <a:latin typeface="Comic Sans MS" panose="030F0702030302020204" pitchFamily="66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Say, “Hold up your ring finger, tell me the events.”</a:t>
            </a:r>
          </a:p>
          <a:p>
            <a:endParaRPr lang="en-US" sz="1800" b="0" dirty="0">
              <a:effectLst/>
              <a:latin typeface="Comic Sans MS" panose="030F0702030302020204" pitchFamily="66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Say, “Hold up your little finger, tell me the ending/solution.”</a:t>
            </a:r>
          </a:p>
          <a:p>
            <a:endParaRPr lang="en-US" sz="1800" b="0" dirty="0">
              <a:effectLst/>
              <a:latin typeface="Comic Sans MS" panose="030F0702030302020204" pitchFamily="66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Say, “Make a heart with your fingers, can you relate to these characters in your own life? Why or why not?”</a:t>
            </a:r>
            <a:endParaRPr lang="en-US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813B794-5A4F-4F47-9EB8-2D6C2FE8DF19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309624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813B794-5A4F-4F47-9EB8-2D6C2FE8DF19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15367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C3037-0BF7-5C43-B4C6-7CEA18ED8560}" type="datetimeFigureOut">
              <a:rPr lang="en-US" smtClean="0"/>
              <a:t>8/6/2021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E150E7B-3477-0145-B66C-8BC65CD89BC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46195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C3037-0BF7-5C43-B4C6-7CEA18ED8560}" type="datetimeFigureOut">
              <a:rPr lang="en-US" smtClean="0"/>
              <a:t>8/6/2021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E150E7B-3477-0145-B66C-8BC65CD89BC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20244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C3037-0BF7-5C43-B4C6-7CEA18ED8560}" type="datetimeFigureOut">
              <a:rPr lang="en-US" smtClean="0"/>
              <a:t>8/6/2021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E150E7B-3477-0145-B66C-8BC65CD89BC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92458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C3037-0BF7-5C43-B4C6-7CEA18ED8560}" type="datetimeFigureOut">
              <a:rPr lang="en-US" smtClean="0"/>
              <a:t>8/6/2021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E150E7B-3477-0145-B66C-8BC65CD89BC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51382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C3037-0BF7-5C43-B4C6-7CEA18ED8560}" type="datetimeFigureOut">
              <a:rPr lang="en-US" smtClean="0"/>
              <a:t>8/6/2021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E150E7B-3477-0145-B66C-8BC65CD89BC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01586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C3037-0BF7-5C43-B4C6-7CEA18ED8560}" type="datetimeFigureOut">
              <a:rPr lang="en-US" smtClean="0"/>
              <a:t>8/6/2021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E150E7B-3477-0145-B66C-8BC65CD89BC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26358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C3037-0BF7-5C43-B4C6-7CEA18ED8560}" type="datetimeFigureOut">
              <a:rPr lang="en-US" smtClean="0"/>
              <a:t>8/6/2021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E150E7B-3477-0145-B66C-8BC65CD89BC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36008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C3037-0BF7-5C43-B4C6-7CEA18ED8560}" type="datetimeFigureOut">
              <a:rPr lang="en-US" smtClean="0"/>
              <a:t>8/6/2021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E150E7B-3477-0145-B66C-8BC65CD89BC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74580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C3037-0BF7-5C43-B4C6-7CEA18ED8560}" type="datetimeFigureOut">
              <a:rPr lang="en-US" smtClean="0"/>
              <a:t>8/6/2021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E150E7B-3477-0145-B66C-8BC65CD89BC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08051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C3037-0BF7-5C43-B4C6-7CEA18ED8560}" type="datetimeFigureOut">
              <a:rPr lang="en-US" smtClean="0"/>
              <a:t>8/6/2021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E150E7B-3477-0145-B66C-8BC65CD89BC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62816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C3037-0BF7-5C43-B4C6-7CEA18ED8560}" type="datetimeFigureOut">
              <a:rPr lang="en-US" smtClean="0"/>
              <a:t>8/6/2021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E150E7B-3477-0145-B66C-8BC65CD89BC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00922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17000"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5/2012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pic>
        <p:nvPicPr>
          <p:cNvPr id="7" name="Picture 6" descr="sign_pic.jpg"/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78957" y="6126163"/>
            <a:ext cx="469245" cy="595311"/>
          </a:xfrm>
          <a:prstGeom prst="rect">
            <a:avLst/>
          </a:prstGeom>
        </p:spPr>
      </p:pic>
      <p:sp>
        <p:nvSpPr>
          <p:cNvPr id="9" name="Rectangle 8"/>
          <p:cNvSpPr/>
          <p:nvPr userDrawn="1"/>
        </p:nvSpPr>
        <p:spPr>
          <a:xfrm>
            <a:off x="6364853" y="6413698"/>
            <a:ext cx="2089494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sz="1400" dirty="0">
                <a:solidFill>
                  <a:schemeClr val="bg1">
                    <a:lumMod val="65000"/>
                  </a:schemeClr>
                </a:solidFill>
              </a:rPr>
              <a:t>HOST: MOLLY ENOCKSON </a:t>
            </a:r>
          </a:p>
        </p:txBody>
      </p:sp>
    </p:spTree>
    <p:extLst>
      <p:ext uri="{BB962C8B-B14F-4D97-AF65-F5344CB8AC3E}">
        <p14:creationId xmlns:p14="http://schemas.microsoft.com/office/powerpoint/2010/main" val="15402615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rgbClr val="182C6F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rgbClr val="3B7ABE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rgbClr val="3B7ABE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rgbClr val="3B7ABE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rgbClr val="3B7ABE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rgbClr val="3B7ABE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3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4.xml"/><Relationship Id="rId5" Type="http://schemas.openxmlformats.org/officeDocument/2006/relationships/image" Target="../media/image6.svg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5.xml"/><Relationship Id="rId5" Type="http://schemas.openxmlformats.org/officeDocument/2006/relationships/image" Target="../media/image8.svg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6.xml"/><Relationship Id="rId5" Type="http://schemas.openxmlformats.org/officeDocument/2006/relationships/image" Target="../media/image10.svg"/><Relationship Id="rId4" Type="http://schemas.openxmlformats.org/officeDocument/2006/relationships/image" Target="../media/image9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7" Type="http://schemas.openxmlformats.org/officeDocument/2006/relationships/image" Target="../media/image14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9.xml"/><Relationship Id="rId6" Type="http://schemas.openxmlformats.org/officeDocument/2006/relationships/image" Target="../media/image13.svg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3D13B7-8E9E-42BB-8F4D-0CCE2645500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00446" y="1219199"/>
            <a:ext cx="8543108" cy="1470025"/>
          </a:xfrm>
        </p:spPr>
        <p:txBody>
          <a:bodyPr>
            <a:normAutofit fontScale="90000"/>
          </a:bodyPr>
          <a:lstStyle/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6000" b="1" dirty="0"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Take a Trip into an Adventurous Review </a:t>
            </a:r>
            <a:endParaRPr lang="en-US" sz="6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AE881EE-D65D-48D7-8CA4-D12A9075449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71600" y="3151189"/>
            <a:ext cx="6400800" cy="1752600"/>
          </a:xfrm>
        </p:spPr>
        <p:txBody>
          <a:bodyPr>
            <a:normAutofit/>
          </a:bodyPr>
          <a:lstStyle/>
          <a:p>
            <a:pPr marR="0" lvl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4000" b="1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Finding the </a:t>
            </a:r>
            <a:r>
              <a:rPr lang="en-US" sz="4000" b="1" dirty="0" err="1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Ihh-nvisible</a:t>
            </a:r>
            <a:r>
              <a:rPr lang="en-US" sz="4000" b="1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 Short I </a:t>
            </a:r>
            <a:endParaRPr lang="en-US" sz="4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US" sz="4000" dirty="0">
              <a:latin typeface="Comic Sans MS" panose="030F0902030302020204" pitchFamily="66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3285512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1717C2-5DBC-4E59-8BB3-763F8AC63E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433985"/>
            <a:ext cx="8686800" cy="1143000"/>
          </a:xfrm>
        </p:spPr>
        <p:txBody>
          <a:bodyPr>
            <a:normAutofit fontScale="90000"/>
          </a:bodyPr>
          <a:lstStyle/>
          <a:p>
            <a:r>
              <a:rPr lang="en-US" dirty="0">
                <a:latin typeface="Comic Sans MS" panose="030F0702030302020204" pitchFamily="66" charset="0"/>
              </a:rPr>
              <a:t>Short </a:t>
            </a:r>
            <a:r>
              <a:rPr lang="en-US" dirty="0" err="1">
                <a:latin typeface="Comic Sans MS" panose="030F0702030302020204" pitchFamily="66" charset="0"/>
              </a:rPr>
              <a:t>i</a:t>
            </a:r>
            <a:r>
              <a:rPr lang="en-US" dirty="0">
                <a:latin typeface="Comic Sans MS" panose="030F0702030302020204" pitchFamily="66" charset="0"/>
              </a:rPr>
              <a:t> Review</a:t>
            </a:r>
            <a:br>
              <a:rPr lang="en-US" dirty="0">
                <a:latin typeface="Comic Sans MS" panose="030F0702030302020204" pitchFamily="66" charset="0"/>
              </a:rPr>
            </a:br>
            <a:endParaRPr lang="en-US" dirty="0">
              <a:latin typeface="Comic Sans MS" panose="030F0702030302020204" pitchFamily="66" charset="0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B3354BDA-6432-4C27-9F87-E738C4F202C2}"/>
              </a:ext>
            </a:extLst>
          </p:cNvPr>
          <p:cNvSpPr txBox="1"/>
          <p:nvPr/>
        </p:nvSpPr>
        <p:spPr>
          <a:xfrm>
            <a:off x="4621789" y="2510672"/>
            <a:ext cx="391785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600" dirty="0">
                <a:solidFill>
                  <a:schemeClr val="bg1">
                    <a:lumMod val="50000"/>
                  </a:schemeClr>
                </a:solidFill>
                <a:latin typeface="Comic Sans MS" panose="030F0702030302020204" pitchFamily="66" charset="0"/>
              </a:rPr>
              <a:t>igloo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19272655-959A-463F-A8ED-322E59C7AF18}"/>
              </a:ext>
            </a:extLst>
          </p:cNvPr>
          <p:cNvSpPr txBox="1"/>
          <p:nvPr/>
        </p:nvSpPr>
        <p:spPr>
          <a:xfrm>
            <a:off x="2412438" y="1569703"/>
            <a:ext cx="1962615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dirty="0" err="1">
                <a:solidFill>
                  <a:schemeClr val="bg1">
                    <a:lumMod val="50000"/>
                  </a:schemeClr>
                </a:solidFill>
                <a:latin typeface="Comic Sans MS" panose="030F0702030302020204" pitchFamily="66" charset="0"/>
              </a:rPr>
              <a:t>Ii</a:t>
            </a:r>
            <a:endParaRPr lang="en-US" sz="9600" dirty="0">
              <a:solidFill>
                <a:schemeClr val="bg1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pic>
        <p:nvPicPr>
          <p:cNvPr id="4" name="Graphic 3" descr="Igloo with solid fill">
            <a:extLst>
              <a:ext uri="{FF2B5EF4-FFF2-40B4-BE49-F238E27FC236}">
                <a16:creationId xmlns:a16="http://schemas.microsoft.com/office/drawing/2014/main" id="{A586BA77-763E-4363-828D-323C185E2D6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rcRect/>
          <a:stretch/>
        </p:blipFill>
        <p:spPr>
          <a:xfrm>
            <a:off x="1538685" y="2611956"/>
            <a:ext cx="3230263" cy="3230263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6191207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2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8036EE-1E90-4BF1-B5BF-4699F17A52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356714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>
                <a:latin typeface="Comic Sans MS" panose="030F0702030302020204" pitchFamily="66" charset="0"/>
              </a:rPr>
              <a:t>Short </a:t>
            </a:r>
            <a:r>
              <a:rPr lang="en-US" dirty="0" err="1">
                <a:latin typeface="Comic Sans MS" panose="030F0702030302020204" pitchFamily="66" charset="0"/>
              </a:rPr>
              <a:t>i</a:t>
            </a:r>
            <a:r>
              <a:rPr lang="en-US" dirty="0">
                <a:latin typeface="Comic Sans MS" panose="030F0702030302020204" pitchFamily="66" charset="0"/>
              </a:rPr>
              <a:t> Practice</a:t>
            </a:r>
            <a:br>
              <a:rPr lang="en-US" dirty="0">
                <a:latin typeface="Comic Sans MS" panose="030F0702030302020204" pitchFamily="66" charset="0"/>
              </a:rPr>
            </a:br>
            <a:endParaRPr lang="en-US" dirty="0">
              <a:latin typeface="Comic Sans MS" panose="030F0702030302020204" pitchFamily="66" charset="0"/>
            </a:endParaRPr>
          </a:p>
        </p:txBody>
      </p:sp>
      <p:pic>
        <p:nvPicPr>
          <p:cNvPr id="5" name="Graphic 4" descr="Pin outline">
            <a:extLst>
              <a:ext uri="{FF2B5EF4-FFF2-40B4-BE49-F238E27FC236}">
                <a16:creationId xmlns:a16="http://schemas.microsoft.com/office/drawing/2014/main" id="{BD539FB5-320A-4718-B478-3B3D634BF1A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822959" y="1273627"/>
            <a:ext cx="2390504" cy="2390504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3C43F190-6D97-4AC4-ADC8-CA43DE1FB13C}"/>
              </a:ext>
            </a:extLst>
          </p:cNvPr>
          <p:cNvSpPr txBox="1"/>
          <p:nvPr/>
        </p:nvSpPr>
        <p:spPr>
          <a:xfrm>
            <a:off x="3683726" y="1499714"/>
            <a:ext cx="4637315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0" dirty="0">
                <a:latin typeface="Comic Sans MS" panose="030F0702030302020204" pitchFamily="66" charset="0"/>
              </a:rPr>
              <a:t>p _ _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AB82326-50B1-4A99-94AE-12AF13EDD856}"/>
              </a:ext>
            </a:extLst>
          </p:cNvPr>
          <p:cNvSpPr txBox="1"/>
          <p:nvPr/>
        </p:nvSpPr>
        <p:spPr>
          <a:xfrm>
            <a:off x="640079" y="4145411"/>
            <a:ext cx="786384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0" dirty="0">
                <a:latin typeface="Comic Sans MS" panose="030F0702030302020204" pitchFamily="66" charset="0"/>
              </a:rPr>
              <a:t>it    </a:t>
            </a:r>
            <a:r>
              <a:rPr lang="en-US" sz="8000" dirty="0" err="1">
                <a:latin typeface="Comic Sans MS" panose="030F0702030302020204" pitchFamily="66" charset="0"/>
              </a:rPr>
              <a:t>ig</a:t>
            </a:r>
            <a:r>
              <a:rPr lang="en-US" sz="8000" dirty="0">
                <a:latin typeface="Comic Sans MS" panose="030F0702030302020204" pitchFamily="66" charset="0"/>
              </a:rPr>
              <a:t>     </a:t>
            </a:r>
            <a:r>
              <a:rPr lang="en-US" sz="8000" dirty="0" err="1">
                <a:latin typeface="Comic Sans MS" panose="030F0702030302020204" pitchFamily="66" charset="0"/>
              </a:rPr>
              <a:t>ip</a:t>
            </a:r>
            <a:r>
              <a:rPr lang="en-US" sz="8000" dirty="0">
                <a:latin typeface="Comic Sans MS" panose="030F0702030302020204" pitchFamily="66" charset="0"/>
              </a:rPr>
              <a:t>     in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0A19374-D577-49CB-8AD9-009D6956016F}"/>
              </a:ext>
            </a:extLst>
          </p:cNvPr>
          <p:cNvSpPr txBox="1"/>
          <p:nvPr/>
        </p:nvSpPr>
        <p:spPr>
          <a:xfrm>
            <a:off x="4650376" y="1499714"/>
            <a:ext cx="67927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0" dirty="0" err="1">
                <a:solidFill>
                  <a:srgbClr val="FF0000"/>
                </a:solidFill>
                <a:latin typeface="Comic Sans MS" panose="030F0702030302020204" pitchFamily="66" charset="0"/>
              </a:rPr>
              <a:t>i</a:t>
            </a:r>
            <a:endParaRPr lang="en-US" sz="8000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BAC34B14-6ACB-4A94-B03F-8AE6BCBA0173}"/>
              </a:ext>
            </a:extLst>
          </p:cNvPr>
          <p:cNvSpPr txBox="1"/>
          <p:nvPr/>
        </p:nvSpPr>
        <p:spPr>
          <a:xfrm>
            <a:off x="5617026" y="1498533"/>
            <a:ext cx="67927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0" dirty="0">
                <a:solidFill>
                  <a:srgbClr val="FF0000"/>
                </a:solidFill>
                <a:latin typeface="Comic Sans MS" panose="030F0702030302020204" pitchFamily="66" charset="0"/>
              </a:rPr>
              <a:t>n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4492352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10" grpId="0"/>
      <p:bldP spid="1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8036EE-1E90-4BF1-B5BF-4699F17A52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76275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>
                <a:latin typeface="Comic Sans MS" panose="030F0702030302020204" pitchFamily="66" charset="0"/>
              </a:rPr>
              <a:t>Short </a:t>
            </a:r>
            <a:r>
              <a:rPr lang="en-US" dirty="0" err="1">
                <a:latin typeface="Comic Sans MS" panose="030F0702030302020204" pitchFamily="66" charset="0"/>
              </a:rPr>
              <a:t>i</a:t>
            </a:r>
            <a:r>
              <a:rPr lang="en-US" dirty="0">
                <a:latin typeface="Comic Sans MS" panose="030F0702030302020204" pitchFamily="66" charset="0"/>
              </a:rPr>
              <a:t> Practice</a:t>
            </a:r>
          </a:p>
        </p:txBody>
      </p:sp>
      <p:pic>
        <p:nvPicPr>
          <p:cNvPr id="5" name="Graphic 4" descr="Pig with solid fill">
            <a:extLst>
              <a:ext uri="{FF2B5EF4-FFF2-40B4-BE49-F238E27FC236}">
                <a16:creationId xmlns:a16="http://schemas.microsoft.com/office/drawing/2014/main" id="{BD539FB5-320A-4718-B478-3B3D634BF1A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rcRect/>
          <a:stretch/>
        </p:blipFill>
        <p:spPr>
          <a:xfrm>
            <a:off x="822959" y="1273627"/>
            <a:ext cx="2390504" cy="2390504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3C43F190-6D97-4AC4-ADC8-CA43DE1FB13C}"/>
              </a:ext>
            </a:extLst>
          </p:cNvPr>
          <p:cNvSpPr txBox="1"/>
          <p:nvPr/>
        </p:nvSpPr>
        <p:spPr>
          <a:xfrm>
            <a:off x="3683726" y="1499714"/>
            <a:ext cx="4637315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0" dirty="0">
                <a:latin typeface="Comic Sans MS" panose="030F0702030302020204" pitchFamily="66" charset="0"/>
              </a:rPr>
              <a:t>p _ _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AB82326-50B1-4A99-94AE-12AF13EDD856}"/>
              </a:ext>
            </a:extLst>
          </p:cNvPr>
          <p:cNvSpPr txBox="1"/>
          <p:nvPr/>
        </p:nvSpPr>
        <p:spPr>
          <a:xfrm>
            <a:off x="640079" y="4145411"/>
            <a:ext cx="786384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0" dirty="0">
                <a:latin typeface="Comic Sans MS" panose="030F0702030302020204" pitchFamily="66" charset="0"/>
              </a:rPr>
              <a:t>it    </a:t>
            </a:r>
            <a:r>
              <a:rPr lang="en-US" sz="8000" dirty="0" err="1">
                <a:latin typeface="Comic Sans MS" panose="030F0702030302020204" pitchFamily="66" charset="0"/>
              </a:rPr>
              <a:t>ig</a:t>
            </a:r>
            <a:r>
              <a:rPr lang="en-US" sz="8000" dirty="0">
                <a:latin typeface="Comic Sans MS" panose="030F0702030302020204" pitchFamily="66" charset="0"/>
              </a:rPr>
              <a:t>     </a:t>
            </a:r>
            <a:r>
              <a:rPr lang="en-US" sz="8000" dirty="0" err="1">
                <a:latin typeface="Comic Sans MS" panose="030F0702030302020204" pitchFamily="66" charset="0"/>
              </a:rPr>
              <a:t>ip</a:t>
            </a:r>
            <a:r>
              <a:rPr lang="en-US" sz="8000" dirty="0">
                <a:latin typeface="Comic Sans MS" panose="030F0702030302020204" pitchFamily="66" charset="0"/>
              </a:rPr>
              <a:t>     in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0A19374-D577-49CB-8AD9-009D6956016F}"/>
              </a:ext>
            </a:extLst>
          </p:cNvPr>
          <p:cNvSpPr txBox="1"/>
          <p:nvPr/>
        </p:nvSpPr>
        <p:spPr>
          <a:xfrm>
            <a:off x="4650376" y="1499714"/>
            <a:ext cx="67927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0" dirty="0" err="1">
                <a:solidFill>
                  <a:srgbClr val="FF0000"/>
                </a:solidFill>
                <a:latin typeface="Comic Sans MS" panose="030F0702030302020204" pitchFamily="66" charset="0"/>
              </a:rPr>
              <a:t>i</a:t>
            </a:r>
            <a:endParaRPr lang="en-US" sz="8000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BAC34B14-6ACB-4A94-B03F-8AE6BCBA0173}"/>
              </a:ext>
            </a:extLst>
          </p:cNvPr>
          <p:cNvSpPr txBox="1"/>
          <p:nvPr/>
        </p:nvSpPr>
        <p:spPr>
          <a:xfrm>
            <a:off x="5617026" y="1498533"/>
            <a:ext cx="67927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0" dirty="0">
                <a:solidFill>
                  <a:srgbClr val="FF0000"/>
                </a:solidFill>
                <a:latin typeface="Comic Sans MS" panose="030F0702030302020204" pitchFamily="66" charset="0"/>
              </a:rPr>
              <a:t>g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5415279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10" grpId="0"/>
      <p:bldP spid="1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8036EE-1E90-4BF1-B5BF-4699F17A52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40998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>
                <a:latin typeface="Comic Sans MS" panose="030F0702030302020204" pitchFamily="66" charset="0"/>
              </a:rPr>
              <a:t>Short </a:t>
            </a:r>
            <a:r>
              <a:rPr lang="en-US" dirty="0" err="1">
                <a:latin typeface="Comic Sans MS" panose="030F0702030302020204" pitchFamily="66" charset="0"/>
              </a:rPr>
              <a:t>i</a:t>
            </a:r>
            <a:r>
              <a:rPr lang="en-US" dirty="0">
                <a:latin typeface="Comic Sans MS" panose="030F0702030302020204" pitchFamily="66" charset="0"/>
              </a:rPr>
              <a:t> Practice</a:t>
            </a:r>
          </a:p>
        </p:txBody>
      </p:sp>
      <p:pic>
        <p:nvPicPr>
          <p:cNvPr id="5" name="Graphic 4" descr="Badge 6 with solid fill">
            <a:extLst>
              <a:ext uri="{FF2B5EF4-FFF2-40B4-BE49-F238E27FC236}">
                <a16:creationId xmlns:a16="http://schemas.microsoft.com/office/drawing/2014/main" id="{BD539FB5-320A-4718-B478-3B3D634BF1A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rcRect/>
          <a:stretch/>
        </p:blipFill>
        <p:spPr>
          <a:xfrm>
            <a:off x="822959" y="1273627"/>
            <a:ext cx="2390504" cy="2390504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3C43F190-6D97-4AC4-ADC8-CA43DE1FB13C}"/>
              </a:ext>
            </a:extLst>
          </p:cNvPr>
          <p:cNvSpPr txBox="1"/>
          <p:nvPr/>
        </p:nvSpPr>
        <p:spPr>
          <a:xfrm>
            <a:off x="3683726" y="1499714"/>
            <a:ext cx="4637315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0" dirty="0">
                <a:latin typeface="Comic Sans MS" panose="030F0702030302020204" pitchFamily="66" charset="0"/>
              </a:rPr>
              <a:t>s _ _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AB82326-50B1-4A99-94AE-12AF13EDD856}"/>
              </a:ext>
            </a:extLst>
          </p:cNvPr>
          <p:cNvSpPr txBox="1"/>
          <p:nvPr/>
        </p:nvSpPr>
        <p:spPr>
          <a:xfrm>
            <a:off x="640079" y="4145411"/>
            <a:ext cx="786384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0" dirty="0">
                <a:latin typeface="Comic Sans MS" panose="030F0702030302020204" pitchFamily="66" charset="0"/>
              </a:rPr>
              <a:t>it    </a:t>
            </a:r>
            <a:r>
              <a:rPr lang="en-US" sz="8000" dirty="0" err="1">
                <a:latin typeface="Comic Sans MS" panose="030F0702030302020204" pitchFamily="66" charset="0"/>
              </a:rPr>
              <a:t>ig</a:t>
            </a:r>
            <a:r>
              <a:rPr lang="en-US" sz="8000" dirty="0">
                <a:latin typeface="Comic Sans MS" panose="030F0702030302020204" pitchFamily="66" charset="0"/>
              </a:rPr>
              <a:t>     ix     in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0A19374-D577-49CB-8AD9-009D6956016F}"/>
              </a:ext>
            </a:extLst>
          </p:cNvPr>
          <p:cNvSpPr txBox="1"/>
          <p:nvPr/>
        </p:nvSpPr>
        <p:spPr>
          <a:xfrm>
            <a:off x="4650376" y="1499714"/>
            <a:ext cx="67927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0" dirty="0" err="1">
                <a:solidFill>
                  <a:srgbClr val="FF0000"/>
                </a:solidFill>
                <a:latin typeface="Comic Sans MS" panose="030F0702030302020204" pitchFamily="66" charset="0"/>
              </a:rPr>
              <a:t>i</a:t>
            </a:r>
            <a:endParaRPr lang="en-US" sz="8000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BAC34B14-6ACB-4A94-B03F-8AE6BCBA0173}"/>
              </a:ext>
            </a:extLst>
          </p:cNvPr>
          <p:cNvSpPr txBox="1"/>
          <p:nvPr/>
        </p:nvSpPr>
        <p:spPr>
          <a:xfrm>
            <a:off x="5329646" y="1499714"/>
            <a:ext cx="966650" cy="13222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0" dirty="0">
                <a:solidFill>
                  <a:srgbClr val="FF0000"/>
                </a:solidFill>
                <a:latin typeface="Comic Sans MS" panose="030F0702030302020204" pitchFamily="66" charset="0"/>
              </a:rPr>
              <a:t>x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1806582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10" grpId="0"/>
      <p:bldP spid="1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67422A-FCCC-40F1-BD07-5E6CFA1F5A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latin typeface="Comic Sans MS" panose="030F0702030302020204" pitchFamily="66" charset="0"/>
              </a:rPr>
              <a:t>Sight Word Echo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04ABEE5-A0C4-4787-B264-7C171C26C722}"/>
              </a:ext>
            </a:extLst>
          </p:cNvPr>
          <p:cNvSpPr txBox="1"/>
          <p:nvPr/>
        </p:nvSpPr>
        <p:spPr>
          <a:xfrm>
            <a:off x="1628079" y="1804071"/>
            <a:ext cx="362414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dirty="0">
                <a:latin typeface="Comic Sans MS" panose="030F0702030302020204" pitchFamily="66" charset="0"/>
              </a:rPr>
              <a:t>any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DA12F86-56F3-4846-994C-5117A2B77573}"/>
              </a:ext>
            </a:extLst>
          </p:cNvPr>
          <p:cNvSpPr txBox="1"/>
          <p:nvPr/>
        </p:nvSpPr>
        <p:spPr>
          <a:xfrm>
            <a:off x="947854" y="3798856"/>
            <a:ext cx="362414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dirty="0">
                <a:latin typeface="Comic Sans MS" panose="030F0702030302020204" pitchFamily="66" charset="0"/>
              </a:rPr>
              <a:t>some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8CF860A-BB47-44A1-9902-8BB70E73F886}"/>
              </a:ext>
            </a:extLst>
          </p:cNvPr>
          <p:cNvSpPr txBox="1"/>
          <p:nvPr/>
        </p:nvSpPr>
        <p:spPr>
          <a:xfrm>
            <a:off x="5252225" y="1804141"/>
            <a:ext cx="362414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dirty="0">
                <a:latin typeface="Comic Sans MS" panose="030F0702030302020204" pitchFamily="66" charset="0"/>
              </a:rPr>
              <a:t>his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0CF09A5-0A72-4814-89ED-091D92CF0051}"/>
              </a:ext>
            </a:extLst>
          </p:cNvPr>
          <p:cNvSpPr txBox="1"/>
          <p:nvPr/>
        </p:nvSpPr>
        <p:spPr>
          <a:xfrm>
            <a:off x="4572000" y="3798856"/>
            <a:ext cx="362414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dirty="0">
                <a:latin typeface="Comic Sans MS" panose="030F0702030302020204" pitchFamily="66" charset="0"/>
              </a:rPr>
              <a:t>bring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0892715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  <p:bldP spid="6" grpId="0"/>
      <p:bldP spid="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67422A-FCCC-40F1-BD07-5E6CFA1F5A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-38871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>
                <a:latin typeface="Comic Sans MS" panose="030F0702030302020204" pitchFamily="66" charset="0"/>
              </a:rPr>
              <a:t>Sight Word Memory</a:t>
            </a:r>
          </a:p>
        </p:txBody>
      </p:sp>
      <p:sp>
        <p:nvSpPr>
          <p:cNvPr id="4" name="back 2">
            <a:extLst>
              <a:ext uri="{FF2B5EF4-FFF2-40B4-BE49-F238E27FC236}">
                <a16:creationId xmlns:a16="http://schemas.microsoft.com/office/drawing/2014/main" id="{AA6A7F05-1BC8-4731-80BC-CFCDCB893761}"/>
              </a:ext>
            </a:extLst>
          </p:cNvPr>
          <p:cNvSpPr/>
          <p:nvPr/>
        </p:nvSpPr>
        <p:spPr>
          <a:xfrm>
            <a:off x="3021019" y="1294571"/>
            <a:ext cx="1371600" cy="13716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>
                <a:latin typeface="Comic Sans MS" panose="030F0702030302020204" pitchFamily="66" charset="0"/>
              </a:rPr>
              <a:t>his</a:t>
            </a:r>
          </a:p>
        </p:txBody>
      </p:sp>
      <p:sp>
        <p:nvSpPr>
          <p:cNvPr id="27" name="back 5">
            <a:extLst>
              <a:ext uri="{FF2B5EF4-FFF2-40B4-BE49-F238E27FC236}">
                <a16:creationId xmlns:a16="http://schemas.microsoft.com/office/drawing/2014/main" id="{2B88D03B-9FAB-456D-8B30-DB41BAA26AC1}"/>
              </a:ext>
            </a:extLst>
          </p:cNvPr>
          <p:cNvSpPr/>
          <p:nvPr/>
        </p:nvSpPr>
        <p:spPr>
          <a:xfrm>
            <a:off x="1325017" y="3257002"/>
            <a:ext cx="1371600" cy="13716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>
                <a:latin typeface="Comic Sans MS" panose="030F0702030302020204" pitchFamily="66" charset="0"/>
              </a:rPr>
              <a:t>his</a:t>
            </a:r>
          </a:p>
        </p:txBody>
      </p:sp>
      <p:sp>
        <p:nvSpPr>
          <p:cNvPr id="28" name="back 8">
            <a:extLst>
              <a:ext uri="{FF2B5EF4-FFF2-40B4-BE49-F238E27FC236}">
                <a16:creationId xmlns:a16="http://schemas.microsoft.com/office/drawing/2014/main" id="{84F69F10-0AD3-402A-8062-DE5C7C7423A6}"/>
              </a:ext>
            </a:extLst>
          </p:cNvPr>
          <p:cNvSpPr/>
          <p:nvPr/>
        </p:nvSpPr>
        <p:spPr>
          <a:xfrm>
            <a:off x="6845703" y="3257002"/>
            <a:ext cx="1371600" cy="13716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>
                <a:latin typeface="Comic Sans MS" panose="030F0702030302020204" pitchFamily="66" charset="0"/>
              </a:rPr>
              <a:t>bring</a:t>
            </a:r>
          </a:p>
        </p:txBody>
      </p:sp>
      <p:sp>
        <p:nvSpPr>
          <p:cNvPr id="29" name="back 3">
            <a:extLst>
              <a:ext uri="{FF2B5EF4-FFF2-40B4-BE49-F238E27FC236}">
                <a16:creationId xmlns:a16="http://schemas.microsoft.com/office/drawing/2014/main" id="{4069AF17-D0C7-4F89-A6A4-2FF5C9F61A74}"/>
              </a:ext>
            </a:extLst>
          </p:cNvPr>
          <p:cNvSpPr/>
          <p:nvPr/>
        </p:nvSpPr>
        <p:spPr>
          <a:xfrm>
            <a:off x="4828660" y="1274045"/>
            <a:ext cx="1371600" cy="13716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>
                <a:latin typeface="Comic Sans MS" panose="030F0702030302020204" pitchFamily="66" charset="0"/>
              </a:rPr>
              <a:t>bring</a:t>
            </a:r>
          </a:p>
        </p:txBody>
      </p:sp>
      <p:sp>
        <p:nvSpPr>
          <p:cNvPr id="30" name="back 7">
            <a:extLst>
              <a:ext uri="{FF2B5EF4-FFF2-40B4-BE49-F238E27FC236}">
                <a16:creationId xmlns:a16="http://schemas.microsoft.com/office/drawing/2014/main" id="{44D5711A-C7C3-45D5-A841-66AB411CFC43}"/>
              </a:ext>
            </a:extLst>
          </p:cNvPr>
          <p:cNvSpPr/>
          <p:nvPr/>
        </p:nvSpPr>
        <p:spPr>
          <a:xfrm>
            <a:off x="4970414" y="3257002"/>
            <a:ext cx="1371600" cy="13716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>
                <a:latin typeface="Comic Sans MS" panose="030F0702030302020204" pitchFamily="66" charset="0"/>
              </a:rPr>
              <a:t>any</a:t>
            </a:r>
          </a:p>
        </p:txBody>
      </p:sp>
      <p:sp>
        <p:nvSpPr>
          <p:cNvPr id="31" name="back 4">
            <a:extLst>
              <a:ext uri="{FF2B5EF4-FFF2-40B4-BE49-F238E27FC236}">
                <a16:creationId xmlns:a16="http://schemas.microsoft.com/office/drawing/2014/main" id="{4568AA1C-F818-4FEA-B2F7-92B1F97B99C0}"/>
              </a:ext>
            </a:extLst>
          </p:cNvPr>
          <p:cNvSpPr/>
          <p:nvPr/>
        </p:nvSpPr>
        <p:spPr>
          <a:xfrm>
            <a:off x="6607859" y="1249837"/>
            <a:ext cx="1371600" cy="13716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>
                <a:latin typeface="Comic Sans MS" panose="030F0702030302020204" pitchFamily="66" charset="0"/>
              </a:rPr>
              <a:t>some</a:t>
            </a:r>
          </a:p>
        </p:txBody>
      </p:sp>
      <p:sp>
        <p:nvSpPr>
          <p:cNvPr id="32" name="back 6">
            <a:extLst>
              <a:ext uri="{FF2B5EF4-FFF2-40B4-BE49-F238E27FC236}">
                <a16:creationId xmlns:a16="http://schemas.microsoft.com/office/drawing/2014/main" id="{46B4BDEE-463B-45F3-8331-9AA579AA66DB}"/>
              </a:ext>
            </a:extLst>
          </p:cNvPr>
          <p:cNvSpPr/>
          <p:nvPr/>
        </p:nvSpPr>
        <p:spPr>
          <a:xfrm>
            <a:off x="3095126" y="3257002"/>
            <a:ext cx="1371600" cy="13716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>
                <a:latin typeface="Comic Sans MS" panose="030F0702030302020204" pitchFamily="66" charset="0"/>
              </a:rPr>
              <a:t>some</a:t>
            </a:r>
          </a:p>
        </p:txBody>
      </p:sp>
      <p:sp>
        <p:nvSpPr>
          <p:cNvPr id="33" name="back 1">
            <a:extLst>
              <a:ext uri="{FF2B5EF4-FFF2-40B4-BE49-F238E27FC236}">
                <a16:creationId xmlns:a16="http://schemas.microsoft.com/office/drawing/2014/main" id="{81EA3E86-6D07-441C-986E-11D10ECB422C}"/>
              </a:ext>
            </a:extLst>
          </p:cNvPr>
          <p:cNvSpPr/>
          <p:nvPr/>
        </p:nvSpPr>
        <p:spPr>
          <a:xfrm>
            <a:off x="1286181" y="1358741"/>
            <a:ext cx="1371600" cy="13716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>
                <a:latin typeface="Comic Sans MS" panose="030F0702030302020204" pitchFamily="66" charset="0"/>
              </a:rPr>
              <a:t>any</a:t>
            </a:r>
          </a:p>
        </p:txBody>
      </p:sp>
      <p:sp>
        <p:nvSpPr>
          <p:cNvPr id="34" name="Front pink">
            <a:extLst>
              <a:ext uri="{FF2B5EF4-FFF2-40B4-BE49-F238E27FC236}">
                <a16:creationId xmlns:a16="http://schemas.microsoft.com/office/drawing/2014/main" id="{1DBA4CD7-DD33-4343-B65B-36688838262A}"/>
              </a:ext>
            </a:extLst>
          </p:cNvPr>
          <p:cNvSpPr/>
          <p:nvPr/>
        </p:nvSpPr>
        <p:spPr>
          <a:xfrm>
            <a:off x="1297640" y="1358741"/>
            <a:ext cx="1371600" cy="1371600"/>
          </a:xfrm>
          <a:prstGeom prst="rect">
            <a:avLst/>
          </a:prstGeom>
          <a:solidFill>
            <a:srgbClr val="FF99CC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front brown">
            <a:extLst>
              <a:ext uri="{FF2B5EF4-FFF2-40B4-BE49-F238E27FC236}">
                <a16:creationId xmlns:a16="http://schemas.microsoft.com/office/drawing/2014/main" id="{81EF32C0-1100-49A4-9094-E5F2E8D31AEC}"/>
              </a:ext>
            </a:extLst>
          </p:cNvPr>
          <p:cNvSpPr/>
          <p:nvPr/>
        </p:nvSpPr>
        <p:spPr>
          <a:xfrm>
            <a:off x="3021019" y="1274045"/>
            <a:ext cx="1371600" cy="1371600"/>
          </a:xfrm>
          <a:prstGeom prst="rect">
            <a:avLst/>
          </a:prstGeom>
          <a:solidFill>
            <a:srgbClr val="9D6D54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front orange">
            <a:extLst>
              <a:ext uri="{FF2B5EF4-FFF2-40B4-BE49-F238E27FC236}">
                <a16:creationId xmlns:a16="http://schemas.microsoft.com/office/drawing/2014/main" id="{F52DAD1C-9750-49C6-921F-C958EEBF17B9}"/>
              </a:ext>
            </a:extLst>
          </p:cNvPr>
          <p:cNvSpPr/>
          <p:nvPr/>
        </p:nvSpPr>
        <p:spPr>
          <a:xfrm>
            <a:off x="4850090" y="1314250"/>
            <a:ext cx="1371600" cy="1371600"/>
          </a:xfrm>
          <a:prstGeom prst="rect">
            <a:avLst/>
          </a:prstGeom>
          <a:solidFill>
            <a:srgbClr val="FF9627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front red">
            <a:extLst>
              <a:ext uri="{FF2B5EF4-FFF2-40B4-BE49-F238E27FC236}">
                <a16:creationId xmlns:a16="http://schemas.microsoft.com/office/drawing/2014/main" id="{5D8C4050-49CD-41D4-9AEE-C429A697D6E1}"/>
              </a:ext>
            </a:extLst>
          </p:cNvPr>
          <p:cNvSpPr/>
          <p:nvPr/>
        </p:nvSpPr>
        <p:spPr>
          <a:xfrm>
            <a:off x="6636301" y="1260923"/>
            <a:ext cx="1371600" cy="1371600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front purple">
            <a:extLst>
              <a:ext uri="{FF2B5EF4-FFF2-40B4-BE49-F238E27FC236}">
                <a16:creationId xmlns:a16="http://schemas.microsoft.com/office/drawing/2014/main" id="{1B10DF14-1681-4680-B813-CD899BCC46C4}"/>
              </a:ext>
            </a:extLst>
          </p:cNvPr>
          <p:cNvSpPr/>
          <p:nvPr/>
        </p:nvSpPr>
        <p:spPr>
          <a:xfrm>
            <a:off x="1325017" y="3257002"/>
            <a:ext cx="1371600" cy="1371600"/>
          </a:xfrm>
          <a:prstGeom prst="rect">
            <a:avLst/>
          </a:prstGeom>
          <a:solidFill>
            <a:srgbClr val="7030A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front blue">
            <a:extLst>
              <a:ext uri="{FF2B5EF4-FFF2-40B4-BE49-F238E27FC236}">
                <a16:creationId xmlns:a16="http://schemas.microsoft.com/office/drawing/2014/main" id="{959F7F6A-6C8A-49DC-A6E8-3D4AC27B65B4}"/>
              </a:ext>
            </a:extLst>
          </p:cNvPr>
          <p:cNvSpPr/>
          <p:nvPr/>
        </p:nvSpPr>
        <p:spPr>
          <a:xfrm>
            <a:off x="3147378" y="3257002"/>
            <a:ext cx="1371600" cy="1371600"/>
          </a:xfrm>
          <a:prstGeom prst="rect">
            <a:avLst/>
          </a:prstGeom>
          <a:solidFill>
            <a:srgbClr val="3B7ABE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front green">
            <a:extLst>
              <a:ext uri="{FF2B5EF4-FFF2-40B4-BE49-F238E27FC236}">
                <a16:creationId xmlns:a16="http://schemas.microsoft.com/office/drawing/2014/main" id="{AA5B2003-0C1B-43D7-998E-7318F502A0F2}"/>
              </a:ext>
            </a:extLst>
          </p:cNvPr>
          <p:cNvSpPr/>
          <p:nvPr/>
        </p:nvSpPr>
        <p:spPr>
          <a:xfrm>
            <a:off x="4984576" y="3257002"/>
            <a:ext cx="1371600" cy="1371600"/>
          </a:xfrm>
          <a:prstGeom prst="rect">
            <a:avLst/>
          </a:prstGeom>
          <a:solidFill>
            <a:srgbClr val="00B05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front yellow">
            <a:extLst>
              <a:ext uri="{FF2B5EF4-FFF2-40B4-BE49-F238E27FC236}">
                <a16:creationId xmlns:a16="http://schemas.microsoft.com/office/drawing/2014/main" id="{FAEBD487-0BB7-4EA5-8E89-B151777C6359}"/>
              </a:ext>
            </a:extLst>
          </p:cNvPr>
          <p:cNvSpPr/>
          <p:nvPr/>
        </p:nvSpPr>
        <p:spPr>
          <a:xfrm>
            <a:off x="6876412" y="3245916"/>
            <a:ext cx="1371600" cy="1371600"/>
          </a:xfrm>
          <a:prstGeom prst="rect">
            <a:avLst/>
          </a:prstGeom>
          <a:solidFill>
            <a:srgbClr val="FFFF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4754445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4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3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5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3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6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3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7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3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8"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3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>
                      <p:stCondLst>
                        <p:cond delay="0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9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4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0"/>
                  </p:tgtEl>
                </p:cond>
              </p:nextCondLst>
            </p:seq>
            <p:seq concurrent="1" nextAc="seek">
              <p:cTn id="37" restart="whenNotActive" fill="hold" evtFilter="cancelBubble" nodeType="interactiveSeq">
                <p:stCondLst>
                  <p:cond evt="onClick" delay="0">
                    <p:tgtEl>
                      <p:spTgt spid="4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8" fill="hold">
                      <p:stCondLst>
                        <p:cond delay="0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1"/>
                  </p:tgtEl>
                </p:cond>
              </p:nextCondLst>
            </p:seq>
            <p:seq concurrent="1" nextAc="seek">
              <p:cTn id="42" restart="whenNotActive" fill="hold" evtFilter="cancelBubble" nodeType="interactiveSeq">
                <p:stCondLst>
                  <p:cond evt="onClick" delay="0">
                    <p:tgtEl>
                      <p:spTgt spid="3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3" fill="hold">
                      <p:stCondLst>
                        <p:cond delay="0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3"/>
                  </p:tgtEl>
                </p:cond>
              </p:nextCondLst>
            </p:seq>
            <p:seq concurrent="1" nextAc="seek">
              <p:cTn id="47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8" fill="hold">
                      <p:stCondLst>
                        <p:cond delay="0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52" restart="whenNotActive" fill="hold" evtFilter="cancelBubble" nodeType="interactiveSeq">
                <p:stCondLst>
                  <p:cond evt="onClick" delay="0">
                    <p:tgtEl>
                      <p:spTgt spid="2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3" fill="hold">
                      <p:stCondLst>
                        <p:cond delay="0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9"/>
                  </p:tgtEl>
                </p:cond>
              </p:nextCondLst>
            </p:seq>
            <p:seq concurrent="1" nextAc="seek">
              <p:cTn id="57" restart="whenNotActive" fill="hold" evtFilter="cancelBubble" nodeType="interactiveSeq">
                <p:stCondLst>
                  <p:cond evt="onClick" delay="0">
                    <p:tgtEl>
                      <p:spTgt spid="3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8" fill="hold">
                      <p:stCondLst>
                        <p:cond delay="0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1"/>
                  </p:tgtEl>
                </p:cond>
              </p:nextCondLst>
            </p:seq>
            <p:seq concurrent="1" nextAc="seek">
              <p:cTn id="62" restart="whenNotActive" fill="hold" evtFilter="cancelBubble" nodeType="interactiveSeq">
                <p:stCondLst>
                  <p:cond evt="onClick" delay="0">
                    <p:tgtEl>
                      <p:spTgt spid="2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3" fill="hold">
                      <p:stCondLst>
                        <p:cond delay="0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7"/>
                  </p:tgtEl>
                </p:cond>
              </p:nextCondLst>
            </p:seq>
            <p:seq concurrent="1" nextAc="seek">
              <p:cTn id="67" restart="whenNotActive" fill="hold" evtFilter="cancelBubble" nodeType="interactiveSeq">
                <p:stCondLst>
                  <p:cond evt="onClick" delay="0">
                    <p:tgtEl>
                      <p:spTgt spid="3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8" fill="hold">
                      <p:stCondLst>
                        <p:cond delay="0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2"/>
                  </p:tgtEl>
                </p:cond>
              </p:nextCondLst>
            </p:seq>
            <p:seq concurrent="1" nextAc="seek">
              <p:cTn id="72" restart="whenNotActive" fill="hold" evtFilter="cancelBubble" nodeType="interactiveSeq">
                <p:stCondLst>
                  <p:cond evt="onClick" delay="0">
                    <p:tgtEl>
                      <p:spTgt spid="3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3" fill="hold">
                      <p:stCondLst>
                        <p:cond delay="0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0"/>
                  </p:tgtEl>
                </p:cond>
              </p:nextCondLst>
            </p:seq>
            <p:seq concurrent="1" nextAc="seek">
              <p:cTn id="77" restart="whenNotActive" fill="hold" evtFilter="cancelBubble" nodeType="interactiveSeq">
                <p:stCondLst>
                  <p:cond evt="onClick" delay="0">
                    <p:tgtEl>
                      <p:spTgt spid="2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8" fill="hold">
                      <p:stCondLst>
                        <p:cond delay="0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8"/>
                  </p:tgtEl>
                </p:cond>
              </p:nextCondLst>
            </p:seq>
          </p:childTnLst>
        </p:cTn>
      </p:par>
    </p:tnLst>
    <p:bldLst>
      <p:bldP spid="34" grpId="0" animBg="1"/>
      <p:bldP spid="34" grpId="1" animBg="1"/>
      <p:bldP spid="35" grpId="0" animBg="1"/>
      <p:bldP spid="35" grpId="1" animBg="1"/>
      <p:bldP spid="36" grpId="0" animBg="1"/>
      <p:bldP spid="36" grpId="1" animBg="1"/>
      <p:bldP spid="37" grpId="0" animBg="1"/>
      <p:bldP spid="37" grpId="1" animBg="1"/>
      <p:bldP spid="38" grpId="0" animBg="1"/>
      <p:bldP spid="38" grpId="1" animBg="1"/>
      <p:bldP spid="39" grpId="0" animBg="1"/>
      <p:bldP spid="39" grpId="1" animBg="1"/>
      <p:bldP spid="40" grpId="0" animBg="1"/>
      <p:bldP spid="40" grpId="1" animBg="1"/>
      <p:bldP spid="41" grpId="0" animBg="1"/>
      <p:bldP spid="41" grpId="1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67422A-FCCC-40F1-BD07-5E6CFA1F5A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>
                <a:latin typeface="Comic Sans MS" panose="030F0702030302020204" pitchFamily="66" charset="0"/>
              </a:rPr>
              <a:t>5 Finger Retell</a:t>
            </a:r>
            <a:br>
              <a:rPr lang="en-US" dirty="0">
                <a:latin typeface="Comic Sans MS" panose="030F0702030302020204" pitchFamily="66" charset="0"/>
              </a:rPr>
            </a:br>
            <a:endParaRPr lang="en-US" dirty="0">
              <a:latin typeface="Comic Sans MS" panose="030F0702030302020204" pitchFamily="66" charset="0"/>
            </a:endParaRPr>
          </a:p>
        </p:txBody>
      </p:sp>
      <p:pic>
        <p:nvPicPr>
          <p:cNvPr id="4" name="Picture 3" descr="Hi Bee">
            <a:extLst>
              <a:ext uri="{FF2B5EF4-FFF2-40B4-BE49-F238E27FC236}">
                <a16:creationId xmlns:a16="http://schemas.microsoft.com/office/drawing/2014/main" id="{4BF66484-20A5-466D-9289-CCEF80858F3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14663" y="3288254"/>
            <a:ext cx="3404350" cy="3404350"/>
          </a:xfrm>
          <a:prstGeom prst="rect">
            <a:avLst/>
          </a:prstGeom>
        </p:spPr>
      </p:pic>
      <p:pic>
        <p:nvPicPr>
          <p:cNvPr id="7" name="Graphic 6" descr="Pig with solid fill">
            <a:extLst>
              <a:ext uri="{FF2B5EF4-FFF2-40B4-BE49-F238E27FC236}">
                <a16:creationId xmlns:a16="http://schemas.microsoft.com/office/drawing/2014/main" id="{FBE9F045-1156-40F2-9468-25B405691EC8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4746874" y="165396"/>
            <a:ext cx="3898945" cy="3898945"/>
          </a:xfrm>
          <a:prstGeom prst="rect">
            <a:avLst/>
          </a:prstGeom>
        </p:spPr>
      </p:pic>
      <p:pic>
        <p:nvPicPr>
          <p:cNvPr id="10" name="Picture 9" descr="Diagram&#10;&#10;Description automatically generated">
            <a:extLst>
              <a:ext uri="{FF2B5EF4-FFF2-40B4-BE49-F238E27FC236}">
                <a16:creationId xmlns:a16="http://schemas.microsoft.com/office/drawing/2014/main" id="{FA70FB41-4AF4-483A-859F-D6B4E6C8CEF9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30919" y="1664493"/>
            <a:ext cx="3866208" cy="4180169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06188251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3D13B7-8E9E-42BB-8F4D-0CCE2645500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6000" dirty="0">
                <a:latin typeface="Comic Sans MS" panose="030F0902030302020204" pitchFamily="66" charset="0"/>
              </a:rPr>
              <a:t>Q &amp; A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AE881EE-D65D-48D7-8CA4-D12A9075449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4000" dirty="0">
                <a:latin typeface="Comic Sans MS" panose="030F0902030302020204" pitchFamily="66" charset="0"/>
              </a:rPr>
              <a:t>Any Questions?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717781584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COUNT" val="9"/>
  <p:tag name="ARTICULATE_PROJECT_OPEN" val="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Office Theme">
  <a:themeElements>
    <a:clrScheme name="Accelerate Ed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111E5C"/>
      </a:accent1>
      <a:accent2>
        <a:srgbClr val="8AC7CE"/>
      </a:accent2>
      <a:accent3>
        <a:srgbClr val="4A2E16"/>
      </a:accent3>
      <a:accent4>
        <a:srgbClr val="39639D"/>
      </a:accent4>
      <a:accent5>
        <a:srgbClr val="C8BBAE"/>
      </a:accent5>
      <a:accent6>
        <a:srgbClr val="72BBBF"/>
      </a:accent6>
      <a:hlink>
        <a:srgbClr val="1BB752"/>
      </a:hlink>
      <a:folHlink>
        <a:srgbClr val="B5A99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Couture.thmx</Template>
  <TotalTime>12183</TotalTime>
  <Words>714</Words>
  <Application>Microsoft Office PowerPoint</Application>
  <PresentationFormat>On-screen Show (4:3)</PresentationFormat>
  <Paragraphs>98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Comic Sans MS</vt:lpstr>
      <vt:lpstr>Office Theme</vt:lpstr>
      <vt:lpstr>Take a Trip into an Adventurous Review </vt:lpstr>
      <vt:lpstr>Short i Review </vt:lpstr>
      <vt:lpstr>Short i Practice </vt:lpstr>
      <vt:lpstr>Short i Practice</vt:lpstr>
      <vt:lpstr>Short i Practice</vt:lpstr>
      <vt:lpstr>Sight Word Echo</vt:lpstr>
      <vt:lpstr>Sight Word Memory</vt:lpstr>
      <vt:lpstr>5 Finger Retell </vt:lpstr>
      <vt:lpstr>Q &amp; A</vt:lpstr>
    </vt:vector>
  </TitlesOfParts>
  <Company>Accelerate Education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Molly Johnson</dc:creator>
  <cp:lastModifiedBy>Shawn Mahoney</cp:lastModifiedBy>
  <cp:revision>213</cp:revision>
  <dcterms:created xsi:type="dcterms:W3CDTF">2012-04-20T18:25:02Z</dcterms:created>
  <dcterms:modified xsi:type="dcterms:W3CDTF">2021-08-06T18:09:03Z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B766A01A-6BDB-462F-B8E6-E971CA8A1B1D</vt:lpwstr>
  </property>
  <property fmtid="{D5CDD505-2E9C-101B-9397-08002B2CF9AE}" pid="3" name="ArticulatePath">
    <vt:lpwstr>ELA 1_Module 4_AP</vt:lpwstr>
  </property>
</Properties>
</file>