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44" r:id="rId2"/>
    <p:sldId id="345" r:id="rId3"/>
    <p:sldId id="354" r:id="rId4"/>
    <p:sldId id="359" r:id="rId5"/>
    <p:sldId id="360" r:id="rId6"/>
    <p:sldId id="349" r:id="rId7"/>
    <p:sldId id="361" r:id="rId8"/>
    <p:sldId id="358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2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  <a:srgbClr val="FF9627"/>
    <a:srgbClr val="3B7ABE"/>
    <a:srgbClr val="E94909"/>
    <a:srgbClr val="9D6D54"/>
    <a:srgbClr val="182C6F"/>
    <a:srgbClr val="D60093"/>
    <a:srgbClr val="283B80"/>
    <a:srgbClr val="FCFCF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8ED61-0A35-4A6E-9FA3-551DD1A0065D}" v="182" dt="2021-06-28T17:18:51.0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1206" autoAdjust="0"/>
  </p:normalViewPr>
  <p:slideViewPr>
    <p:cSldViewPr snapToGrid="0" snapToObjects="1">
      <p:cViewPr varScale="1">
        <p:scale>
          <a:sx n="58" d="100"/>
          <a:sy n="58" d="100"/>
        </p:scale>
        <p:origin x="328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be a word detective and review r blends, our sight words, and main idea and details of the story “How Frog Grows”.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There are many different r blends.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r blend” Say each r blend, “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gr, pr, tr.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br. Say “What sound do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broom.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cr. Say “What sound do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crab.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dr. Say “What sound do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dress.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fr.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 “What sound do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Click the picture to show the frog.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gr. Say “What sound do gr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grape. Say “This word has the gr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pr. Say “What sound do pr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present. Say “This word has the pr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tr. Say “What sound do tr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tree. Say “This word has the tr sound in it. Can you tell me what this word is?”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“Crack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case and tell me what blend doesn’t belong? Tell me what picture does not have an r blend in the word. That’s right! The picture of the flower does not have an r blend in it</a:t>
            </a:r>
            <a:r>
              <a:rPr lang="en-US" b="0" dirty="0">
                <a:effectLst/>
              </a:rPr>
              <a:t>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“Crack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case and tell me what blend doesn’t belong? Tell me what picture does not have an r blend in the word. That’s right! The picture of the plane does not have an r blend in it</a:t>
            </a:r>
            <a:r>
              <a:rPr lang="en-US" b="0" dirty="0">
                <a:effectLst/>
              </a:rPr>
              <a:t>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01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“Crack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case and tell me what blend doesn’t belong? Tell me what picture does not have an r blend in the word. That’s right! The picture______ does not have an r blend in it</a:t>
            </a:r>
            <a:r>
              <a:rPr lang="en-US" b="0" dirty="0">
                <a:effectLst/>
              </a:rPr>
              <a:t>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13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an. Say, “What is this sight word? That’s right! The sight word is an.”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him. Say, “What is this sight word? That’s right! The sight word is him.”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round. Say, “What is this sight word? That’s right! The sight word is round.”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shall. Say, “What is this sight word? That’s right! The sight word is shall.”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Tell the student, “You are going to practice your sight words using silly voices. I am going to tell you the type of silly voice I want hear, show you the sight word, and then you say it in that silly voice. Are you ready?”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an. Say, “Can you read this word in a whisper voice?”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him. Say “Can you read this word in a baby voice?”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round. Say, “Can you read this word in a pirate voice?”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shall. Say, “Can you read this word in a dog voice?”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6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main idea. Ask, “What is the main idea of a text?”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definition of main idea. Say, “The main idea is what the story is mostly about.” Click to make main idea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details. Ask, “What are the details in a story?”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definition of details. Say, “Details explain more about the main idea”</a:t>
            </a:r>
            <a:r>
              <a:rPr lang="en-US" sz="2800" b="0" dirty="0">
                <a:effectLst/>
              </a:rPr>
              <a:t>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50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life cycle of a frog. Say, “This week you read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How Frog Grows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Ask, “What is the main idea of this story? What is it mostly about? What are some details that explain more about the main idea?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5.svg"/><Relationship Id="rId1" Type="http://schemas.openxmlformats.org/officeDocument/2006/relationships/tags" Target="../tags/tag3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9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5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Relationship Id="rId9" Type="http://schemas.openxmlformats.org/officeDocument/2006/relationships/image" Target="../media/image27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1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30.png"/><Relationship Id="rId5" Type="http://schemas.openxmlformats.org/officeDocument/2006/relationships/image" Target="../media/image29.svg"/><Relationship Id="rId4" Type="http://schemas.openxmlformats.org/officeDocument/2006/relationships/image" Target="../media/image28.png"/><Relationship Id="rId9" Type="http://schemas.openxmlformats.org/officeDocument/2006/relationships/image" Target="../media/image3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Be a Word Detective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734945"/>
            <a:ext cx="6400800" cy="1752600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Finding Clues in Words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398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Comic Sans MS" panose="030F0702030302020204" pitchFamily="66" charset="0"/>
              </a:rPr>
              <a:t>Prrr-esenting</a:t>
            </a:r>
            <a:r>
              <a:rPr lang="en-US" dirty="0">
                <a:latin typeface="Comic Sans MS" panose="030F0702030302020204" pitchFamily="66" charset="0"/>
              </a:rPr>
              <a:t> r Blends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A47E-374A-4A2A-A6C8-EDA9A1213690}"/>
              </a:ext>
            </a:extLst>
          </p:cNvPr>
          <p:cNvSpPr txBox="1"/>
          <p:nvPr/>
        </p:nvSpPr>
        <p:spPr>
          <a:xfrm>
            <a:off x="1635364" y="2703519"/>
            <a:ext cx="231212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br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F2ED93-3DEA-4FF2-BF6C-67014D9FD4DC}"/>
              </a:ext>
            </a:extLst>
          </p:cNvPr>
          <p:cNvSpPr txBox="1"/>
          <p:nvPr/>
        </p:nvSpPr>
        <p:spPr>
          <a:xfrm>
            <a:off x="1712205" y="2521339"/>
            <a:ext cx="27469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pr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29D984-51CD-4D38-AE99-344A20B7C163}"/>
              </a:ext>
            </a:extLst>
          </p:cNvPr>
          <p:cNvSpPr txBox="1"/>
          <p:nvPr/>
        </p:nvSpPr>
        <p:spPr>
          <a:xfrm>
            <a:off x="1747741" y="2690336"/>
            <a:ext cx="255926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cr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83618D-6D9D-4CF4-967D-D326E5BCA9C6}"/>
              </a:ext>
            </a:extLst>
          </p:cNvPr>
          <p:cNvSpPr txBox="1"/>
          <p:nvPr/>
        </p:nvSpPr>
        <p:spPr>
          <a:xfrm>
            <a:off x="1619084" y="2536076"/>
            <a:ext cx="230044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tr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C640AF-0318-495F-A2D9-485931994EAB}"/>
              </a:ext>
            </a:extLst>
          </p:cNvPr>
          <p:cNvSpPr txBox="1"/>
          <p:nvPr/>
        </p:nvSpPr>
        <p:spPr>
          <a:xfrm>
            <a:off x="1670078" y="2625682"/>
            <a:ext cx="23121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fr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2014FF-3472-43FC-A31E-6871E6BB5312}"/>
              </a:ext>
            </a:extLst>
          </p:cNvPr>
          <p:cNvSpPr txBox="1"/>
          <p:nvPr/>
        </p:nvSpPr>
        <p:spPr>
          <a:xfrm>
            <a:off x="1670078" y="2732993"/>
            <a:ext cx="250800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dr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846928-CB96-4F5E-83ED-99E57900FA4F}"/>
              </a:ext>
            </a:extLst>
          </p:cNvPr>
          <p:cNvSpPr txBox="1"/>
          <p:nvPr/>
        </p:nvSpPr>
        <p:spPr>
          <a:xfrm>
            <a:off x="1660426" y="2267205"/>
            <a:ext cx="23004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gr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AE80E49-765B-4741-9102-CA7199A56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4767943" y="1712398"/>
            <a:ext cx="3302521" cy="422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Graphic 12" descr="Crab with solid fill">
            <a:extLst>
              <a:ext uri="{FF2B5EF4-FFF2-40B4-BE49-F238E27FC236}">
                <a16:creationId xmlns:a16="http://schemas.microsoft.com/office/drawing/2014/main" id="{57F0BE31-F512-41AD-9B40-81E2E704BF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02634" y="2060948"/>
            <a:ext cx="3685797" cy="3685797"/>
          </a:xfrm>
          <a:prstGeom prst="rect">
            <a:avLst/>
          </a:prstGeom>
        </p:spPr>
      </p:pic>
      <p:pic>
        <p:nvPicPr>
          <p:cNvPr id="16" name="Graphic 15" descr="Dress with solid fill">
            <a:extLst>
              <a:ext uri="{FF2B5EF4-FFF2-40B4-BE49-F238E27FC236}">
                <a16:creationId xmlns:a16="http://schemas.microsoft.com/office/drawing/2014/main" id="{C31D38F8-B4D0-4794-853F-3DDA75E3C1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69663" y="1712398"/>
            <a:ext cx="3868734" cy="3868734"/>
          </a:xfrm>
          <a:prstGeom prst="rect">
            <a:avLst/>
          </a:prstGeom>
        </p:spPr>
      </p:pic>
      <p:pic>
        <p:nvPicPr>
          <p:cNvPr id="19" name="Graphic 18" descr="Frog with solid fill">
            <a:extLst>
              <a:ext uri="{FF2B5EF4-FFF2-40B4-BE49-F238E27FC236}">
                <a16:creationId xmlns:a16="http://schemas.microsoft.com/office/drawing/2014/main" id="{DBEB51BA-CB9F-40FB-BB57-409D3C408F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94688" y="1925535"/>
            <a:ext cx="3556664" cy="3556664"/>
          </a:xfrm>
          <a:prstGeom prst="rect">
            <a:avLst/>
          </a:prstGeom>
        </p:spPr>
      </p:pic>
      <p:pic>
        <p:nvPicPr>
          <p:cNvPr id="22" name="Graphic 21" descr="Grapes with solid fill">
            <a:extLst>
              <a:ext uri="{FF2B5EF4-FFF2-40B4-BE49-F238E27FC236}">
                <a16:creationId xmlns:a16="http://schemas.microsoft.com/office/drawing/2014/main" id="{90518F3B-8F49-4F20-AA36-A92501A08FC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652691" y="2290300"/>
            <a:ext cx="3481663" cy="3481663"/>
          </a:xfrm>
          <a:prstGeom prst="rect">
            <a:avLst/>
          </a:prstGeom>
        </p:spPr>
      </p:pic>
      <p:pic>
        <p:nvPicPr>
          <p:cNvPr id="24" name="Graphic 23" descr="Present with solid fill">
            <a:extLst>
              <a:ext uri="{FF2B5EF4-FFF2-40B4-BE49-F238E27FC236}">
                <a16:creationId xmlns:a16="http://schemas.microsoft.com/office/drawing/2014/main" id="{EA2FD6AC-DD0F-4440-9877-14A4FA44666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538312" y="1931965"/>
            <a:ext cx="3522480" cy="3522480"/>
          </a:xfrm>
          <a:prstGeom prst="rect">
            <a:avLst/>
          </a:prstGeom>
        </p:spPr>
      </p:pic>
      <p:pic>
        <p:nvPicPr>
          <p:cNvPr id="26" name="Graphic 25" descr="Tree With Roots with solid fill">
            <a:extLst>
              <a:ext uri="{FF2B5EF4-FFF2-40B4-BE49-F238E27FC236}">
                <a16:creationId xmlns:a16="http://schemas.microsoft.com/office/drawing/2014/main" id="{BB45D10F-30C4-4B43-99A9-3041CF08D4F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453046" y="1800259"/>
            <a:ext cx="3693011" cy="36930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8" grpId="0"/>
      <p:bldP spid="8" grpId="1"/>
      <p:bldP spid="9" grpId="0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Crack the Case – r Blends</a:t>
            </a:r>
          </a:p>
        </p:txBody>
      </p:sp>
      <p:pic>
        <p:nvPicPr>
          <p:cNvPr id="5" name="Graphic 4" descr="Frog with solid fill">
            <a:extLst>
              <a:ext uri="{FF2B5EF4-FFF2-40B4-BE49-F238E27FC236}">
                <a16:creationId xmlns:a16="http://schemas.microsoft.com/office/drawing/2014/main" id="{7FFAE101-33F0-40C3-9AA6-4C678FD81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77405" y="1302789"/>
            <a:ext cx="2573383" cy="2573383"/>
          </a:xfrm>
          <a:prstGeom prst="rect">
            <a:avLst/>
          </a:prstGeom>
        </p:spPr>
      </p:pic>
      <p:pic>
        <p:nvPicPr>
          <p:cNvPr id="8" name="Graphic 7" descr="Dump truck with solid fill">
            <a:extLst>
              <a:ext uri="{FF2B5EF4-FFF2-40B4-BE49-F238E27FC236}">
                <a16:creationId xmlns:a16="http://schemas.microsoft.com/office/drawing/2014/main" id="{19D88E19-FBBF-4B3D-940A-AE865A664C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72000" y="1263600"/>
            <a:ext cx="2573382" cy="2573382"/>
          </a:xfrm>
          <a:prstGeom prst="rect">
            <a:avLst/>
          </a:prstGeom>
        </p:spPr>
      </p:pic>
      <p:pic>
        <p:nvPicPr>
          <p:cNvPr id="11" name="Graphic 10" descr="Rose with solid fill">
            <a:extLst>
              <a:ext uri="{FF2B5EF4-FFF2-40B4-BE49-F238E27FC236}">
                <a16:creationId xmlns:a16="http://schemas.microsoft.com/office/drawing/2014/main" id="{D4F23DFE-E429-407F-AEB4-3F0034181D4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165990" y="3956296"/>
            <a:ext cx="1968993" cy="19689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Crack the Case – r Blends</a:t>
            </a:r>
          </a:p>
        </p:txBody>
      </p:sp>
      <p:pic>
        <p:nvPicPr>
          <p:cNvPr id="4" name="Graphic 3" descr="Crib with solid fill">
            <a:extLst>
              <a:ext uri="{FF2B5EF4-FFF2-40B4-BE49-F238E27FC236}">
                <a16:creationId xmlns:a16="http://schemas.microsoft.com/office/drawing/2014/main" id="{F93A411E-C4D7-47EA-B100-E37AF9E1CD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06930" y="3429000"/>
            <a:ext cx="2730139" cy="2730139"/>
          </a:xfrm>
          <a:prstGeom prst="rect">
            <a:avLst/>
          </a:prstGeom>
        </p:spPr>
      </p:pic>
      <p:pic>
        <p:nvPicPr>
          <p:cNvPr id="6" name="Graphic 5" descr="Drum with solid fill">
            <a:extLst>
              <a:ext uri="{FF2B5EF4-FFF2-40B4-BE49-F238E27FC236}">
                <a16:creationId xmlns:a16="http://schemas.microsoft.com/office/drawing/2014/main" id="{5633FD8A-A485-4F23-B9D7-27406F598B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0091" y="1425369"/>
            <a:ext cx="2286000" cy="2286000"/>
          </a:xfrm>
          <a:prstGeom prst="rect">
            <a:avLst/>
          </a:prstGeom>
        </p:spPr>
      </p:pic>
      <p:pic>
        <p:nvPicPr>
          <p:cNvPr id="8" name="Graphic 7" descr="Airplane with solid fill">
            <a:extLst>
              <a:ext uri="{FF2B5EF4-FFF2-40B4-BE49-F238E27FC236}">
                <a16:creationId xmlns:a16="http://schemas.microsoft.com/office/drawing/2014/main" id="{08BF33D1-13F5-42BD-B6F0-0B627151C6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51558" y="1302789"/>
            <a:ext cx="2730138" cy="273013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33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Crack the Case – r Blends</a:t>
            </a:r>
          </a:p>
        </p:txBody>
      </p:sp>
      <p:pic>
        <p:nvPicPr>
          <p:cNvPr id="6" name="Graphic 5" descr="Cloud outline">
            <a:extLst>
              <a:ext uri="{FF2B5EF4-FFF2-40B4-BE49-F238E27FC236}">
                <a16:creationId xmlns:a16="http://schemas.microsoft.com/office/drawing/2014/main" id="{B7C072EC-D162-43AA-8EEB-49CBB1247A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22025" y="3429000"/>
            <a:ext cx="3037114" cy="3037114"/>
          </a:xfrm>
          <a:prstGeom prst="rect">
            <a:avLst/>
          </a:prstGeom>
        </p:spPr>
      </p:pic>
      <p:pic>
        <p:nvPicPr>
          <p:cNvPr id="8" name="Graphic 7" descr="Toy Train with solid fill">
            <a:extLst>
              <a:ext uri="{FF2B5EF4-FFF2-40B4-BE49-F238E27FC236}">
                <a16:creationId xmlns:a16="http://schemas.microsoft.com/office/drawing/2014/main" id="{AE9C43F1-1423-4957-A1EF-6A434DF244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19347" y="1302789"/>
            <a:ext cx="2821579" cy="2821579"/>
          </a:xfrm>
          <a:prstGeom prst="rect">
            <a:avLst/>
          </a:prstGeom>
        </p:spPr>
      </p:pic>
      <p:pic>
        <p:nvPicPr>
          <p:cNvPr id="10" name="Graphic 9" descr="Tree With Roots with solid fill">
            <a:extLst>
              <a:ext uri="{FF2B5EF4-FFF2-40B4-BE49-F238E27FC236}">
                <a16:creationId xmlns:a16="http://schemas.microsoft.com/office/drawing/2014/main" id="{7C1C56E7-D84B-41AC-A2CD-C0D978EDEEA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443947" y="1482635"/>
            <a:ext cx="2380705" cy="23807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1858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2079703" y="1701105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9478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round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252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him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2E1B88-8FFA-4E62-BEB9-DBB14EBAB8CA}"/>
              </a:ext>
            </a:extLst>
          </p:cNvPr>
          <p:cNvSpPr txBox="1"/>
          <p:nvPr/>
        </p:nvSpPr>
        <p:spPr>
          <a:xfrm>
            <a:off x="5114268" y="3760304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shall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2079703" y="1784865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9478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round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252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him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2E1B88-8FFA-4E62-BEB9-DBB14EBAB8CA}"/>
              </a:ext>
            </a:extLst>
          </p:cNvPr>
          <p:cNvSpPr txBox="1"/>
          <p:nvPr/>
        </p:nvSpPr>
        <p:spPr>
          <a:xfrm>
            <a:off x="5114268" y="3760304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shall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203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Main Idea and Details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56CE6B-476A-4D7F-AAFC-26200DA9EB55}"/>
              </a:ext>
            </a:extLst>
          </p:cNvPr>
          <p:cNvSpPr txBox="1"/>
          <p:nvPr/>
        </p:nvSpPr>
        <p:spPr>
          <a:xfrm>
            <a:off x="816428" y="1969148"/>
            <a:ext cx="7733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mic Sans MS" panose="030F0702030302020204" pitchFamily="66" charset="0"/>
              </a:rPr>
              <a:t>Main Idea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887162-6D7F-4762-B62A-485ECC57DB9D}"/>
              </a:ext>
            </a:extLst>
          </p:cNvPr>
          <p:cNvSpPr txBox="1"/>
          <p:nvPr/>
        </p:nvSpPr>
        <p:spPr>
          <a:xfrm>
            <a:off x="594359" y="3078388"/>
            <a:ext cx="7955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main idea is what the story is mostly about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AAE797-B542-443C-9E2D-04F515F6E17A}"/>
              </a:ext>
            </a:extLst>
          </p:cNvPr>
          <p:cNvSpPr txBox="1"/>
          <p:nvPr/>
        </p:nvSpPr>
        <p:spPr>
          <a:xfrm>
            <a:off x="594361" y="1969148"/>
            <a:ext cx="7733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mic Sans MS" panose="030F0702030302020204" pitchFamily="66" charset="0"/>
              </a:rPr>
              <a:t>Details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082F7E-A71D-4F85-8B52-A5460136B86C}"/>
              </a:ext>
            </a:extLst>
          </p:cNvPr>
          <p:cNvSpPr txBox="1"/>
          <p:nvPr/>
        </p:nvSpPr>
        <p:spPr>
          <a:xfrm>
            <a:off x="816428" y="3106678"/>
            <a:ext cx="7955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Details explain more about the main idea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92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Main Idea and Details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46BE5F45-264E-4707-8389-7B177DD1A3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6662" y="1084712"/>
            <a:ext cx="6450676" cy="51605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12129</TotalTime>
  <Words>1080</Words>
  <Application>Microsoft Office PowerPoint</Application>
  <PresentationFormat>On-screen Show (4:3)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Be a Word Detective</vt:lpstr>
      <vt:lpstr>Prrr-esenting r Blends</vt:lpstr>
      <vt:lpstr>Crack the Case – r Blends</vt:lpstr>
      <vt:lpstr>Crack the Case – r Blends</vt:lpstr>
      <vt:lpstr>Crack the Case – r Blends</vt:lpstr>
      <vt:lpstr>Sight Word Review </vt:lpstr>
      <vt:lpstr>Sight Word Review </vt:lpstr>
      <vt:lpstr>Main Idea and Details </vt:lpstr>
      <vt:lpstr>Main Idea and Details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217</cp:revision>
  <dcterms:created xsi:type="dcterms:W3CDTF">2012-04-20T18:25:02Z</dcterms:created>
  <dcterms:modified xsi:type="dcterms:W3CDTF">2021-08-05T20:55:53Z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A2ACA53A-DA4D-457C-9265-8962926DF257</vt:lpwstr>
  </property>
  <property fmtid="{D5CDD505-2E9C-101B-9397-08002B2CF9AE}" pid="3" name="ArticulatePath">
    <vt:lpwstr>ELA 1_Module 3_AP</vt:lpwstr>
  </property>
</Properties>
</file>