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44" r:id="rId2"/>
    <p:sldId id="345" r:id="rId3"/>
    <p:sldId id="354" r:id="rId4"/>
    <p:sldId id="355" r:id="rId5"/>
    <p:sldId id="356" r:id="rId6"/>
    <p:sldId id="349" r:id="rId7"/>
    <p:sldId id="357" r:id="rId8"/>
    <p:sldId id="359" r:id="rId9"/>
    <p:sldId id="351" r:id="rId10"/>
    <p:sldId id="352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Kalos" initials="JK" lastIdx="4" clrIdx="0">
    <p:extLst>
      <p:ext uri="{19B8F6BF-5375-455C-9EA6-DF929625EA0E}">
        <p15:presenceInfo xmlns:p15="http://schemas.microsoft.com/office/powerpoint/2012/main" userId="88f479c315fdb2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ABE"/>
    <a:srgbClr val="E94909"/>
    <a:srgbClr val="FF9627"/>
    <a:srgbClr val="9D6D54"/>
    <a:srgbClr val="182C6F"/>
    <a:srgbClr val="D60093"/>
    <a:srgbClr val="283B80"/>
    <a:srgbClr val="FCFCFC"/>
    <a:srgbClr val="003399"/>
    <a:srgbClr val="000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ECF0F3-250C-4B2F-8044-7CE7E2EE9896}" v="1" dt="2021-07-14T19:58:21.7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6" autoAdjust="0"/>
    <p:restoredTop sz="51206" autoAdjust="0"/>
  </p:normalViewPr>
  <p:slideViewPr>
    <p:cSldViewPr snapToGrid="0" snapToObjects="1">
      <p:cViewPr varScale="1">
        <p:scale>
          <a:sx n="58" d="100"/>
          <a:sy n="58" d="100"/>
        </p:scale>
        <p:origin x="253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D203-957B-4E0D-BFEF-AC11BFDF7A2F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B794-5A4F-4F47-9EB8-2D6C2FE8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6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Say, “Today we are going to have a raving review of the short e sound, our super sight words, and a 5 finger retell of the story “Megs Pet”.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04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“We are going to learn about the 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ehh-xcellent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short 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letter 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Say,“This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is the letter 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says 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ehhh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picture of an egg. Say “This is an egg. Egg has the 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ehhh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sound in it”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 egg. Say “ 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says </a:t>
            </a:r>
            <a:r>
              <a:rPr lang="en-US" sz="1800" b="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ehhh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egg.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slide full of different objects. </a:t>
            </a:r>
          </a:p>
          <a:p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“Look at these pictures. Can you name each of these pictures?”</a:t>
            </a:r>
          </a:p>
          <a:p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I spy a picture with the short e sound in the word. Can you tell me which picture has the short e sound in the word?” That’s’ right! The elephant has the short e sound in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8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slide full of different objects. </a:t>
            </a:r>
          </a:p>
          <a:p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“Look at these pictures. Can you name each of these pictures?”</a:t>
            </a:r>
          </a:p>
          <a:p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“I spy a picture with the short e sound in the word. Can you tell me which picture has the short e sound in the word? That’s’ right! The bed has the short e sound in it!”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94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slide full of different objects. </a:t>
            </a:r>
          </a:p>
          <a:p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“Look at these pictures. Can you name each of these pictures?”</a:t>
            </a:r>
          </a:p>
          <a:p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“I spy a picture with the short e sound in the color word. Can you tell me which picture has the short e sound in the color word? That’s’ right! Red has the short e sound in it!”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79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sight word again. Say, “What is this sight word? That’s right! The sight word is again.”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sight word put. Say, “What is this sight word? That’s right! The sight word is put.”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sight word her. Say, “What is this sight word? That’s right! The sight word is her.”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students will need a piece of paper and pencil for the next activity. They will be asked to write their sight words and then read it.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“Please go get a piece of paper and a pencil for the next activity.”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4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“I will say a sight word. Then you will write that sight word on a piece of paper and hold it up so I can see it. I will show you the word to check that you spelled it correctly and then you will say the word. Let’s try it!”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“again.”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“Write the word again on your paper.” 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sight word again to check their work. 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“What is the word?” Correct, the word is again.”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“put.”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“Write the word put on your paper.” 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sight word put to check their work. 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“What is the word?” Correct, the word is put.”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“her.”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“Write the word her on your paper.” 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sight word her to check their work. 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“What is the word?” Correct, the word is her.”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07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“Look at the chart. Can you hold up each of your fingers and tell me each story element?”</a:t>
            </a:r>
          </a:p>
          <a:p>
            <a:endParaRPr lang="en-US" sz="1800" b="0" dirty="0">
              <a:effectLst/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cs typeface="Calibri" panose="020F0502020204030204" pitchFamily="34" charset="0"/>
              </a:rPr>
              <a:t>Say, “What is the thumb? Yes, it’s the characters.” Click to show the characters.</a:t>
            </a:r>
          </a:p>
          <a:p>
            <a:endParaRPr lang="en-US" sz="1800" b="0" dirty="0">
              <a:effectLst/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effectLst/>
                <a:latin typeface="Comic Sans MS" panose="030F0702030302020204" pitchFamily="66" charset="0"/>
                <a:cs typeface="Calibri" panose="020F0502020204030204" pitchFamily="34" charset="0"/>
              </a:rPr>
              <a:t>Say, “What is the pointer? Yes, it’s the setting.” Click to show the setting.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>
              <a:effectLst/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effectLst/>
                <a:latin typeface="Comic Sans MS" panose="030F0702030302020204" pitchFamily="66" charset="0"/>
                <a:cs typeface="Calibri" panose="020F0502020204030204" pitchFamily="34" charset="0"/>
              </a:rPr>
              <a:t>Say, “What is the tall finger? Yes, it’s the problem.” Click to show the problem.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>
              <a:effectLst/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effectLst/>
                <a:latin typeface="Comic Sans MS" panose="030F0702030302020204" pitchFamily="66" charset="0"/>
                <a:cs typeface="Calibri" panose="020F0502020204030204" pitchFamily="34" charset="0"/>
              </a:rPr>
              <a:t>Say, “What is the ring finger? Yes, it’s the events.” Click to show the events.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>
              <a:effectLst/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effectLst/>
                <a:latin typeface="Comic Sans MS" panose="030F0702030302020204" pitchFamily="66" charset="0"/>
                <a:cs typeface="Calibri" panose="020F0502020204030204" pitchFamily="34" charset="0"/>
              </a:rPr>
              <a:t>Say, “What is the pinky? Yes, it’s the solution.” Click to show the solution.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>
              <a:effectLst/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effectLst/>
                <a:latin typeface="Comic Sans MS" panose="030F0702030302020204" pitchFamily="66" charset="0"/>
                <a:cs typeface="Calibri" panose="020F0502020204030204" pitchFamily="34" charset="0"/>
              </a:rPr>
              <a:t>Say, “What is the heart? Yes, it’s the text connection” Click to show the text connection.</a:t>
            </a:r>
            <a:endParaRPr lang="en-US" sz="18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/>
          </a:p>
          <a:p>
            <a:endParaRPr lang="en-US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3B794-5A4F-4F47-9EB8-2D6C2FE8DF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150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picture. Say, “This week you read the story </a:t>
            </a:r>
            <a:r>
              <a:rPr lang="en-US" sz="1800" b="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Meg’s Pet</a:t>
            </a:r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Using the 5 finger retell strategy, can you tell me about the story.</a:t>
            </a:r>
          </a:p>
          <a:p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“Hold up your thumb, tell me the setting.”</a:t>
            </a:r>
          </a:p>
          <a:p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“Hold up your pointer, tell me the characters.”</a:t>
            </a:r>
          </a:p>
          <a:p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“Hold up your tall finger, tell me the problem.”  </a:t>
            </a:r>
          </a:p>
          <a:p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“Hold up your ring finger, tell me the events.”</a:t>
            </a:r>
          </a:p>
          <a:p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“Hold up your little finger, tell me the ending/solution.”</a:t>
            </a:r>
          </a:p>
          <a:p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“Make a heart with your fingers, can you relate to these characters in your own life? Why or why not?”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1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2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5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3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5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0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ign_pi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57" y="6126163"/>
            <a:ext cx="469245" cy="59531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364853" y="6413698"/>
            <a:ext cx="2089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HOST: MOLLY ENOCKSON </a:t>
            </a:r>
          </a:p>
        </p:txBody>
      </p:sp>
    </p:spTree>
    <p:extLst>
      <p:ext uri="{BB962C8B-B14F-4D97-AF65-F5344CB8AC3E}">
        <p14:creationId xmlns:p14="http://schemas.microsoft.com/office/powerpoint/2010/main" val="154026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82C6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7AB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7AB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7AB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7AB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7AB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err="1">
                <a:latin typeface="Comic Sans MS" panose="030F0902030302020204" pitchFamily="66" charset="0"/>
              </a:rPr>
              <a:t>Ehh-xcellent</a:t>
            </a:r>
            <a:r>
              <a:rPr lang="en-US" sz="6000" dirty="0">
                <a:latin typeface="Comic Sans MS" panose="030F0902030302020204" pitchFamily="66" charset="0"/>
              </a:rPr>
              <a:t> Short 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734945"/>
            <a:ext cx="6400800" cy="1752600"/>
          </a:xfrm>
        </p:spPr>
        <p:txBody>
          <a:bodyPr>
            <a:norm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Raving Review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Comic Sans MS" panose="030F09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551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Any Questions?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778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17C2-5DBC-4E59-8BB3-763F8AC6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39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Ehh-xcellent</a:t>
            </a:r>
            <a:r>
              <a:rPr lang="en-US" dirty="0">
                <a:latin typeface="Comic Sans MS" panose="030F0702030302020204" pitchFamily="66" charset="0"/>
              </a:rPr>
              <a:t> Short e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Review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354BDA-6432-4C27-9F87-E738C4F202C2}"/>
              </a:ext>
            </a:extLst>
          </p:cNvPr>
          <p:cNvSpPr txBox="1"/>
          <p:nvPr/>
        </p:nvSpPr>
        <p:spPr>
          <a:xfrm>
            <a:off x="4768948" y="2272488"/>
            <a:ext cx="3917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egg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272655-959A-463F-A8ED-322E59C7AF18}"/>
              </a:ext>
            </a:extLst>
          </p:cNvPr>
          <p:cNvSpPr txBox="1"/>
          <p:nvPr/>
        </p:nvSpPr>
        <p:spPr>
          <a:xfrm>
            <a:off x="1873405" y="1159727"/>
            <a:ext cx="1962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Ee</a:t>
            </a:r>
            <a:endParaRPr lang="en-US" sz="96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Graphic 3" descr="Egg with solid fill">
            <a:extLst>
              <a:ext uri="{FF2B5EF4-FFF2-40B4-BE49-F238E27FC236}">
                <a16:creationId xmlns:a16="http://schemas.microsoft.com/office/drawing/2014/main" id="{A586BA77-763E-4363-828D-323C185E2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5633" y="2963576"/>
            <a:ext cx="3033315" cy="3033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91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67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Ehh-xceptional</a:t>
            </a:r>
            <a:r>
              <a:rPr lang="en-US" dirty="0">
                <a:latin typeface="Comic Sans MS" panose="030F0702030302020204" pitchFamily="66" charset="0"/>
              </a:rPr>
              <a:t> Short e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Thinking Taffy Cat">
            <a:extLst>
              <a:ext uri="{FF2B5EF4-FFF2-40B4-BE49-F238E27FC236}">
                <a16:creationId xmlns:a16="http://schemas.microsoft.com/office/drawing/2014/main" id="{E814A70E-81E5-4741-A91D-D42B2C7DDF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91030" y="1268079"/>
            <a:ext cx="2912036" cy="2912036"/>
          </a:xfrm>
          <a:prstGeom prst="rect">
            <a:avLst/>
          </a:prstGeom>
        </p:spPr>
      </p:pic>
      <p:pic>
        <p:nvPicPr>
          <p:cNvPr id="6" name="Picture 5" descr="Hi Bee">
            <a:extLst>
              <a:ext uri="{FF2B5EF4-FFF2-40B4-BE49-F238E27FC236}">
                <a16:creationId xmlns:a16="http://schemas.microsoft.com/office/drawing/2014/main" id="{F9123E04-9244-438E-AC57-A2A29B4FB5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061" y="1499714"/>
            <a:ext cx="2104867" cy="2104867"/>
          </a:xfrm>
          <a:prstGeom prst="rect">
            <a:avLst/>
          </a:prstGeom>
        </p:spPr>
      </p:pic>
      <p:pic>
        <p:nvPicPr>
          <p:cNvPr id="9" name="Graphic 8" descr="A panda munching on bamboo">
            <a:extLst>
              <a:ext uri="{FF2B5EF4-FFF2-40B4-BE49-F238E27FC236}">
                <a16:creationId xmlns:a16="http://schemas.microsoft.com/office/drawing/2014/main" id="{3F741782-1829-4448-BE27-B4294DA791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1030" y="3484748"/>
            <a:ext cx="3213463" cy="3213463"/>
          </a:xfrm>
          <a:prstGeom prst="rect">
            <a:avLst/>
          </a:prstGeom>
        </p:spPr>
      </p:pic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EAEAAC5-9F58-4BA5-A2DB-B70C7404C9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3840438"/>
            <a:ext cx="2274619" cy="2502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923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67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Ehh-xcited</a:t>
            </a:r>
            <a:r>
              <a:rPr lang="en-US" dirty="0">
                <a:latin typeface="Comic Sans MS" panose="030F0702030302020204" pitchFamily="66" charset="0"/>
              </a:rPr>
              <a:t> Short e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8" name="Graphic 7" descr="Couch with solid fill">
            <a:extLst>
              <a:ext uri="{FF2B5EF4-FFF2-40B4-BE49-F238E27FC236}">
                <a16:creationId xmlns:a16="http://schemas.microsoft.com/office/drawing/2014/main" id="{20DB4F79-0B8A-442D-9FA3-1CD5543DC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2594" y="1691640"/>
            <a:ext cx="2286000" cy="2286000"/>
          </a:xfrm>
          <a:prstGeom prst="rect">
            <a:avLst/>
          </a:prstGeom>
        </p:spPr>
      </p:pic>
      <p:pic>
        <p:nvPicPr>
          <p:cNvPr id="13" name="Graphic 12" descr="Sleep with solid fill">
            <a:extLst>
              <a:ext uri="{FF2B5EF4-FFF2-40B4-BE49-F238E27FC236}">
                <a16:creationId xmlns:a16="http://schemas.microsoft.com/office/drawing/2014/main" id="{07E8EABE-93A6-4EB1-989B-820F3F47EF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6285" y="3977640"/>
            <a:ext cx="2142309" cy="2142309"/>
          </a:xfrm>
          <a:prstGeom prst="rect">
            <a:avLst/>
          </a:prstGeom>
        </p:spPr>
      </p:pic>
      <p:pic>
        <p:nvPicPr>
          <p:cNvPr id="15" name="Graphic 14" descr="Director's Chair with solid fill">
            <a:extLst>
              <a:ext uri="{FF2B5EF4-FFF2-40B4-BE49-F238E27FC236}">
                <a16:creationId xmlns:a16="http://schemas.microsoft.com/office/drawing/2014/main" id="{0E634304-E6EE-4858-93EA-F575ECE0AF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51266" y="2070460"/>
            <a:ext cx="1907180" cy="1907180"/>
          </a:xfrm>
          <a:prstGeom prst="rect">
            <a:avLst/>
          </a:prstGeom>
        </p:spPr>
      </p:pic>
      <p:pic>
        <p:nvPicPr>
          <p:cNvPr id="17" name="Graphic 16" descr="Table and chairs with solid fill">
            <a:extLst>
              <a:ext uri="{FF2B5EF4-FFF2-40B4-BE49-F238E27FC236}">
                <a16:creationId xmlns:a16="http://schemas.microsoft.com/office/drawing/2014/main" id="{0AE28072-6959-46B3-9E97-FD295D9A34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61856" y="3833949"/>
            <a:ext cx="2286000" cy="228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989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67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Ehh-ffective</a:t>
            </a:r>
            <a:r>
              <a:rPr lang="en-US" dirty="0">
                <a:latin typeface="Comic Sans MS" panose="030F0702030302020204" pitchFamily="66" charset="0"/>
              </a:rPr>
              <a:t> Short e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2B4202B-8536-4531-A0E5-5F65316D5BD4}"/>
              </a:ext>
            </a:extLst>
          </p:cNvPr>
          <p:cNvSpPr/>
          <p:nvPr/>
        </p:nvSpPr>
        <p:spPr>
          <a:xfrm>
            <a:off x="1018903" y="2096588"/>
            <a:ext cx="2429691" cy="1828800"/>
          </a:xfrm>
          <a:prstGeom prst="ellipse">
            <a:avLst/>
          </a:prstGeom>
          <a:solidFill>
            <a:srgbClr val="E9490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4787FD-7DED-42AB-AD47-F24C993B77BD}"/>
              </a:ext>
            </a:extLst>
          </p:cNvPr>
          <p:cNvSpPr/>
          <p:nvPr/>
        </p:nvSpPr>
        <p:spPr>
          <a:xfrm>
            <a:off x="4911634" y="2246811"/>
            <a:ext cx="3213463" cy="156754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55ECB758-4566-4DF2-ADAE-76B71E61EB45}"/>
              </a:ext>
            </a:extLst>
          </p:cNvPr>
          <p:cNvSpPr/>
          <p:nvPr/>
        </p:nvSpPr>
        <p:spPr>
          <a:xfrm>
            <a:off x="1436914" y="4572000"/>
            <a:ext cx="2011680" cy="1828800"/>
          </a:xfrm>
          <a:prstGeom prst="triangl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CED6DB91-1FE8-49E9-A3B7-AAC0F0C780AD}"/>
              </a:ext>
            </a:extLst>
          </p:cNvPr>
          <p:cNvSpPr/>
          <p:nvPr/>
        </p:nvSpPr>
        <p:spPr>
          <a:xfrm>
            <a:off x="5394959" y="4362994"/>
            <a:ext cx="2521132" cy="2027257"/>
          </a:xfrm>
          <a:prstGeom prst="heart">
            <a:avLst/>
          </a:prstGeom>
          <a:solidFill>
            <a:srgbClr val="3B7AB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974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Sight Word Review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4ABEE5-A0C4-4787-B264-7C171C26C722}"/>
              </a:ext>
            </a:extLst>
          </p:cNvPr>
          <p:cNvSpPr txBox="1"/>
          <p:nvPr/>
        </p:nvSpPr>
        <p:spPr>
          <a:xfrm>
            <a:off x="947854" y="1804141"/>
            <a:ext cx="3624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again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A12F86-56F3-4846-994C-5117A2B77573}"/>
              </a:ext>
            </a:extLst>
          </p:cNvPr>
          <p:cNvSpPr txBox="1"/>
          <p:nvPr/>
        </p:nvSpPr>
        <p:spPr>
          <a:xfrm>
            <a:off x="3440152" y="3798856"/>
            <a:ext cx="3624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F860A-BB47-44A1-9902-8BB70E73F886}"/>
              </a:ext>
            </a:extLst>
          </p:cNvPr>
          <p:cNvSpPr txBox="1"/>
          <p:nvPr/>
        </p:nvSpPr>
        <p:spPr>
          <a:xfrm>
            <a:off x="5252225" y="1804141"/>
            <a:ext cx="3624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put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92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Sight Word Review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4ABEE5-A0C4-4787-B264-7C171C26C722}"/>
              </a:ext>
            </a:extLst>
          </p:cNvPr>
          <p:cNvSpPr txBox="1"/>
          <p:nvPr/>
        </p:nvSpPr>
        <p:spPr>
          <a:xfrm>
            <a:off x="947854" y="1804141"/>
            <a:ext cx="3624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again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A12F86-56F3-4846-994C-5117A2B77573}"/>
              </a:ext>
            </a:extLst>
          </p:cNvPr>
          <p:cNvSpPr txBox="1"/>
          <p:nvPr/>
        </p:nvSpPr>
        <p:spPr>
          <a:xfrm>
            <a:off x="3440152" y="3798856"/>
            <a:ext cx="3624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F860A-BB47-44A1-9902-8BB70E73F886}"/>
              </a:ext>
            </a:extLst>
          </p:cNvPr>
          <p:cNvSpPr txBox="1"/>
          <p:nvPr/>
        </p:nvSpPr>
        <p:spPr>
          <a:xfrm>
            <a:off x="5252225" y="1804141"/>
            <a:ext cx="3624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put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9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 Finger Retell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780CF4-0679-4E2E-ACFE-E6D92A93CB4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83283" y="1028668"/>
            <a:ext cx="4977433" cy="53816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808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 Finger Retell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39A540A-0180-4CFC-848E-6FAD71193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461" y="1417638"/>
            <a:ext cx="4563149" cy="5019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18825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Accelerate Ed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111E5C"/>
      </a:accent1>
      <a:accent2>
        <a:srgbClr val="8AC7CE"/>
      </a:accent2>
      <a:accent3>
        <a:srgbClr val="4A2E16"/>
      </a:accent3>
      <a:accent4>
        <a:srgbClr val="39639D"/>
      </a:accent4>
      <a:accent5>
        <a:srgbClr val="C8BBAE"/>
      </a:accent5>
      <a:accent6>
        <a:srgbClr val="72BBBF"/>
      </a:accent6>
      <a:hlink>
        <a:srgbClr val="1BB752"/>
      </a:hlink>
      <a:folHlink>
        <a:srgbClr val="B5A9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12065</TotalTime>
  <Words>970</Words>
  <Application>Microsoft Office PowerPoint</Application>
  <PresentationFormat>On-screen Show (4:3)</PresentationFormat>
  <Paragraphs>110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 Theme</vt:lpstr>
      <vt:lpstr>Ehh-xcellent Short e</vt:lpstr>
      <vt:lpstr>Ehh-xcellent Short e Review </vt:lpstr>
      <vt:lpstr>Ehh-xceptional Short e </vt:lpstr>
      <vt:lpstr>Ehh-xcited Short e </vt:lpstr>
      <vt:lpstr>Ehh-ffective Short e </vt:lpstr>
      <vt:lpstr>Sight Word Review </vt:lpstr>
      <vt:lpstr>Sight Word Review </vt:lpstr>
      <vt:lpstr>5 Finger Retell </vt:lpstr>
      <vt:lpstr>5 Finger Retell </vt:lpstr>
      <vt:lpstr>Q &amp; A</vt:lpstr>
    </vt:vector>
  </TitlesOfParts>
  <Company>Accelerate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Johnson</dc:creator>
  <cp:lastModifiedBy>Shawn Mahoney</cp:lastModifiedBy>
  <cp:revision>215</cp:revision>
  <dcterms:created xsi:type="dcterms:W3CDTF">2012-04-20T18:25:02Z</dcterms:created>
  <dcterms:modified xsi:type="dcterms:W3CDTF">2021-08-06T17:49:35Z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4E161974-F339-4F33-B567-6BFF82207089</vt:lpwstr>
  </property>
  <property fmtid="{D5CDD505-2E9C-101B-9397-08002B2CF9AE}" pid="3" name="ArticulatePath">
    <vt:lpwstr>ELA 1_Module 2_AP</vt:lpwstr>
  </property>
</Properties>
</file>