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344" r:id="rId2"/>
    <p:sldId id="345" r:id="rId3"/>
    <p:sldId id="354" r:id="rId4"/>
    <p:sldId id="346" r:id="rId5"/>
    <p:sldId id="355" r:id="rId6"/>
    <p:sldId id="353" r:id="rId7"/>
    <p:sldId id="349" r:id="rId8"/>
    <p:sldId id="350" r:id="rId9"/>
    <p:sldId id="351" r:id="rId10"/>
    <p:sldId id="352" r:id="rId11"/>
  </p:sldIdLst>
  <p:sldSz cx="9144000" cy="6858000" type="screen4x3"/>
  <p:notesSz cx="6858000" cy="9144000"/>
  <p:custDataLst>
    <p:tags r:id="rId13"/>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im Kalos" initials="JK" lastIdx="2" clrIdx="0">
    <p:extLst>
      <p:ext uri="{19B8F6BF-5375-455C-9EA6-DF929625EA0E}">
        <p15:presenceInfo xmlns:p15="http://schemas.microsoft.com/office/powerpoint/2012/main" userId="88f479c315fdb20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0093"/>
    <a:srgbClr val="E94909"/>
    <a:srgbClr val="FF9627"/>
    <a:srgbClr val="9D6D54"/>
    <a:srgbClr val="283B80"/>
    <a:srgbClr val="3B7ABE"/>
    <a:srgbClr val="182C6F"/>
    <a:srgbClr val="FCFCFC"/>
    <a:srgbClr val="003399"/>
    <a:srgbClr val="00006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EFA3BF7-6786-49B5-B658-87707FE35E50}" v="1" dt="2021-07-14T19:54:51.15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206" autoAdjust="0"/>
    <p:restoredTop sz="53247" autoAdjust="0"/>
  </p:normalViewPr>
  <p:slideViewPr>
    <p:cSldViewPr snapToGrid="0" snapToObjects="1">
      <p:cViewPr varScale="1">
        <p:scale>
          <a:sx n="60" d="100"/>
          <a:sy n="60" d="100"/>
        </p:scale>
        <p:origin x="2472" y="78"/>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gs" Target="tags/tag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7A8D203-957B-4E0D-BFEF-AC11BFDF7A2F}" type="datetimeFigureOut">
              <a:rPr lang="en-US" smtClean="0"/>
              <a:t>8/6/2021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813B794-5A4F-4F47-9EB8-2D6C2FE8DF19}" type="slidenum">
              <a:rPr lang="en-US" smtClean="0"/>
              <a:t>‹#›</a:t>
            </a:fld>
            <a:endParaRPr lang="en-US"/>
          </a:p>
        </p:txBody>
      </p:sp>
    </p:spTree>
    <p:extLst>
      <p:ext uri="{BB962C8B-B14F-4D97-AF65-F5344CB8AC3E}">
        <p14:creationId xmlns:p14="http://schemas.microsoft.com/office/powerpoint/2010/main" val="6886669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Say, “Today we are going to go on a word quest. We will practice the short a sound, review our sight words, and do a 5 finger retell using the story “Al’s Jam.”</a:t>
            </a:r>
          </a:p>
        </p:txBody>
      </p:sp>
      <p:sp>
        <p:nvSpPr>
          <p:cNvPr id="4" name="Slide Number Placeholder 3"/>
          <p:cNvSpPr>
            <a:spLocks noGrp="1"/>
          </p:cNvSpPr>
          <p:nvPr>
            <p:ph type="sldNum" sz="quarter" idx="5"/>
          </p:nvPr>
        </p:nvSpPr>
        <p:spPr/>
        <p:txBody>
          <a:bodyPr/>
          <a:lstStyle/>
          <a:p>
            <a:fld id="{1813B794-5A4F-4F47-9EB8-2D6C2FE8DF19}" type="slidenum">
              <a:rPr lang="en-US" smtClean="0"/>
              <a:t>1</a:t>
            </a:fld>
            <a:endParaRPr lang="en-US"/>
          </a:p>
        </p:txBody>
      </p:sp>
    </p:spTree>
    <p:extLst>
      <p:ext uri="{BB962C8B-B14F-4D97-AF65-F5344CB8AC3E}">
        <p14:creationId xmlns:p14="http://schemas.microsoft.com/office/powerpoint/2010/main" val="18934047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813B794-5A4F-4F47-9EB8-2D6C2FE8DF19}" type="slidenum">
              <a:rPr lang="en-US" smtClean="0"/>
              <a:t>10</a:t>
            </a:fld>
            <a:endParaRPr lang="en-US"/>
          </a:p>
        </p:txBody>
      </p:sp>
    </p:spTree>
    <p:extLst>
      <p:ext uri="{BB962C8B-B14F-4D97-AF65-F5344CB8AC3E}">
        <p14:creationId xmlns:p14="http://schemas.microsoft.com/office/powerpoint/2010/main" val="41615367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effectLst/>
                <a:latin typeface="Comic Sans MS" panose="030F0702030302020204" pitchFamily="66" charset="0"/>
                <a:ea typeface="Calibri" panose="020F0502020204030204" pitchFamily="34" charset="0"/>
                <a:cs typeface="Calibri" panose="020F0502020204030204" pitchFamily="34" charset="0"/>
              </a:rPr>
              <a:t>Say, “We are going to learn about the ahh-mazing short Aa.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dirty="0">
              <a:effectLst/>
              <a:latin typeface="Comic Sans MS" panose="030F0702030302020204" pitchFamily="66"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effectLst/>
                <a:latin typeface="Comic Sans MS" panose="030F0702030302020204" pitchFamily="66" charset="0"/>
                <a:ea typeface="Calibri" panose="020F0502020204030204" pitchFamily="34" charset="0"/>
                <a:cs typeface="Calibri" panose="020F0502020204030204" pitchFamily="34" charset="0"/>
              </a:rPr>
              <a:t>Click to show the letter Aa. </a:t>
            </a:r>
            <a:r>
              <a:rPr lang="en-US" sz="1800" b="0" dirty="0" err="1">
                <a:effectLst/>
                <a:latin typeface="Comic Sans MS" panose="030F0702030302020204" pitchFamily="66" charset="0"/>
                <a:ea typeface="Calibri" panose="020F0502020204030204" pitchFamily="34" charset="0"/>
                <a:cs typeface="Calibri" panose="020F0502020204030204" pitchFamily="34" charset="0"/>
              </a:rPr>
              <a:t>Say,“This</a:t>
            </a:r>
            <a:r>
              <a:rPr lang="en-US" sz="1800" b="0" dirty="0">
                <a:effectLst/>
                <a:latin typeface="Comic Sans MS" panose="030F0702030302020204" pitchFamily="66" charset="0"/>
                <a:ea typeface="Calibri" panose="020F0502020204030204" pitchFamily="34" charset="0"/>
                <a:cs typeface="Calibri" panose="020F0502020204030204" pitchFamily="34" charset="0"/>
              </a:rPr>
              <a:t> is the letter Aa. Aa says </a:t>
            </a:r>
            <a:r>
              <a:rPr lang="en-US" sz="1800" b="0" dirty="0" err="1">
                <a:effectLst/>
                <a:latin typeface="Comic Sans MS" panose="030F0702030302020204" pitchFamily="66" charset="0"/>
                <a:ea typeface="Calibri" panose="020F0502020204030204" pitchFamily="34" charset="0"/>
                <a:cs typeface="Calibri" panose="020F0502020204030204" pitchFamily="34" charset="0"/>
              </a:rPr>
              <a:t>ahhh</a:t>
            </a:r>
            <a:r>
              <a:rPr lang="en-US" sz="1800" b="0" dirty="0">
                <a:effectLst/>
                <a:latin typeface="Comic Sans MS" panose="030F0702030302020204" pitchFamily="66" charset="0"/>
                <a:ea typeface="Calibri" panose="020F0502020204030204" pitchFamily="34" charset="0"/>
                <a:cs typeface="Calibri" panose="020F050202020403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dirty="0">
              <a:effectLst/>
              <a:latin typeface="Comic Sans MS" panose="030F0702030302020204" pitchFamily="66"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effectLst/>
                <a:latin typeface="Comic Sans MS" panose="030F0702030302020204" pitchFamily="66" charset="0"/>
                <a:ea typeface="Calibri" panose="020F0502020204030204" pitchFamily="34" charset="0"/>
                <a:cs typeface="Calibri" panose="020F0502020204030204" pitchFamily="34" charset="0"/>
              </a:rPr>
              <a:t>Click to show the picture of an apple. Say “This is an apple. Apple has the </a:t>
            </a:r>
            <a:r>
              <a:rPr lang="en-US" sz="1800" b="0" dirty="0" err="1">
                <a:effectLst/>
                <a:latin typeface="Comic Sans MS" panose="030F0702030302020204" pitchFamily="66" charset="0"/>
                <a:ea typeface="Calibri" panose="020F0502020204030204" pitchFamily="34" charset="0"/>
                <a:cs typeface="Calibri" panose="020F0502020204030204" pitchFamily="34" charset="0"/>
              </a:rPr>
              <a:t>ahhh</a:t>
            </a:r>
            <a:r>
              <a:rPr lang="en-US" sz="1800" b="0" dirty="0">
                <a:effectLst/>
                <a:latin typeface="Comic Sans MS" panose="030F0702030302020204" pitchFamily="66" charset="0"/>
                <a:ea typeface="Calibri" panose="020F0502020204030204" pitchFamily="34" charset="0"/>
                <a:cs typeface="Calibri" panose="020F0502020204030204" pitchFamily="34" charset="0"/>
              </a:rPr>
              <a:t> sound in it”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dirty="0">
              <a:effectLst/>
              <a:latin typeface="Comic Sans MS" panose="030F0702030302020204" pitchFamily="66"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effectLst/>
                <a:latin typeface="Comic Sans MS" panose="030F0702030302020204" pitchFamily="66" charset="0"/>
                <a:ea typeface="Calibri" panose="020F0502020204030204" pitchFamily="34" charset="0"/>
                <a:cs typeface="Calibri" panose="020F0502020204030204" pitchFamily="34" charset="0"/>
              </a:rPr>
              <a:t>Click to show the word apple. Say “ Aa says </a:t>
            </a:r>
            <a:r>
              <a:rPr lang="en-US" sz="1800" b="0" dirty="0" err="1">
                <a:effectLst/>
                <a:latin typeface="Comic Sans MS" panose="030F0702030302020204" pitchFamily="66" charset="0"/>
                <a:ea typeface="Calibri" panose="020F0502020204030204" pitchFamily="34" charset="0"/>
                <a:cs typeface="Calibri" panose="020F0502020204030204" pitchFamily="34" charset="0"/>
              </a:rPr>
              <a:t>ahhh</a:t>
            </a:r>
            <a:r>
              <a:rPr lang="en-US" sz="1800" b="0" dirty="0">
                <a:effectLst/>
                <a:latin typeface="Comic Sans MS" panose="030F0702030302020204" pitchFamily="66" charset="0"/>
                <a:ea typeface="Calibri" panose="020F0502020204030204" pitchFamily="34" charset="0"/>
                <a:cs typeface="Calibri" panose="020F0502020204030204" pitchFamily="34" charset="0"/>
              </a:rPr>
              <a:t>, apple.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dirty="0">
              <a:effectLst/>
              <a:latin typeface="Comic Sans MS" panose="030F0702030302020204" pitchFamily="66"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effectLst/>
                <a:latin typeface="Comic Sans MS" panose="030F0702030302020204" pitchFamily="66" charset="0"/>
                <a:ea typeface="Calibri" panose="020F0502020204030204" pitchFamily="34" charset="0"/>
                <a:cs typeface="Calibri" panose="020F0502020204030204" pitchFamily="34" charset="0"/>
              </a:rPr>
              <a:t>Say, “Please get a piece of paper or whiteboard and a pencil or a white board marker for the next activity.</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b="0" dirty="0"/>
          </a:p>
          <a:p>
            <a:endParaRPr lang="en-US" b="0" dirty="0"/>
          </a:p>
          <a:p>
            <a:endParaRPr lang="en-US" b="0" dirty="0"/>
          </a:p>
          <a:p>
            <a:endParaRPr lang="en-US" dirty="0"/>
          </a:p>
          <a:p>
            <a:endParaRPr lang="en-US" dirty="0"/>
          </a:p>
        </p:txBody>
      </p:sp>
      <p:sp>
        <p:nvSpPr>
          <p:cNvPr id="4" name="Slide Number Placeholder 3"/>
          <p:cNvSpPr>
            <a:spLocks noGrp="1"/>
          </p:cNvSpPr>
          <p:nvPr>
            <p:ph type="sldNum" sz="quarter" idx="5"/>
          </p:nvPr>
        </p:nvSpPr>
        <p:spPr/>
        <p:txBody>
          <a:bodyPr/>
          <a:lstStyle/>
          <a:p>
            <a:fld id="{1813B794-5A4F-4F47-9EB8-2D6C2FE8DF19}" type="slidenum">
              <a:rPr lang="en-US" smtClean="0"/>
              <a:t>2</a:t>
            </a:fld>
            <a:endParaRPr lang="en-US"/>
          </a:p>
        </p:txBody>
      </p:sp>
    </p:spTree>
    <p:extLst>
      <p:ext uri="{BB962C8B-B14F-4D97-AF65-F5344CB8AC3E}">
        <p14:creationId xmlns:p14="http://schemas.microsoft.com/office/powerpoint/2010/main" val="9045381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dirty="0">
                <a:effectLst/>
                <a:latin typeface="Comic Sans MS" panose="030F0702030302020204" pitchFamily="66" charset="0"/>
                <a:ea typeface="Calibri" panose="020F0502020204030204" pitchFamily="34" charset="0"/>
                <a:cs typeface="Calibri" panose="020F0502020204030204" pitchFamily="34" charset="0"/>
              </a:rPr>
              <a:t>Click to show picture of a cat. Ask, “What is this a picture of?” That’s right, it’s a cat. </a:t>
            </a:r>
          </a:p>
          <a:p>
            <a:endParaRPr lang="en-US" sz="1800" b="0" dirty="0">
              <a:effectLst/>
              <a:latin typeface="Comic Sans MS" panose="030F0702030302020204" pitchFamily="66" charset="0"/>
              <a:ea typeface="Calibri" panose="020F0502020204030204" pitchFamily="34" charset="0"/>
              <a:cs typeface="Calibri" panose="020F0502020204030204" pitchFamily="34" charset="0"/>
            </a:endParaRPr>
          </a:p>
          <a:p>
            <a:r>
              <a:rPr lang="en-US" sz="1800" b="0" dirty="0">
                <a:effectLst/>
                <a:latin typeface="Comic Sans MS" panose="030F0702030302020204" pitchFamily="66" charset="0"/>
                <a:ea typeface="Calibri" panose="020F0502020204030204" pitchFamily="34" charset="0"/>
                <a:cs typeface="Calibri" panose="020F0502020204030204" pitchFamily="34" charset="0"/>
              </a:rPr>
              <a:t>Say, “Write the word cat on a piece of paper or  a white board.” Wait for the student to finish writing the word cat.</a:t>
            </a:r>
          </a:p>
          <a:p>
            <a:endParaRPr lang="en-US" sz="1800" b="0" dirty="0">
              <a:effectLst/>
              <a:latin typeface="Comic Sans MS" panose="030F0702030302020204" pitchFamily="66" charset="0"/>
              <a:ea typeface="Calibri" panose="020F0502020204030204" pitchFamily="34" charset="0"/>
              <a:cs typeface="Calibri" panose="020F0502020204030204" pitchFamily="34" charset="0"/>
            </a:endParaRPr>
          </a:p>
          <a:p>
            <a:r>
              <a:rPr lang="en-US" sz="1800" b="0" dirty="0">
                <a:effectLst/>
                <a:latin typeface="Comic Sans MS" panose="030F0702030302020204" pitchFamily="66" charset="0"/>
                <a:ea typeface="Calibri" panose="020F0502020204030204" pitchFamily="34" charset="0"/>
                <a:cs typeface="Calibri" panose="020F0502020204030204" pitchFamily="34" charset="0"/>
              </a:rPr>
              <a:t>Click the show the word cat. Say, “Let’s check your work! Did you write the word cat, c-a-t, cat. Good Job! The word cat has a short Aa sound in it”</a:t>
            </a:r>
          </a:p>
          <a:p>
            <a:endParaRPr lang="en-US" sz="1800" b="0" dirty="0">
              <a:effectLst/>
              <a:latin typeface="Comic Sans MS" panose="030F0702030302020204" pitchFamily="66" charset="0"/>
              <a:ea typeface="Calibri" panose="020F0502020204030204" pitchFamily="34" charset="0"/>
              <a:cs typeface="Calibri" panose="020F0502020204030204" pitchFamily="34" charset="0"/>
            </a:endParaRPr>
          </a:p>
          <a:p>
            <a:r>
              <a:rPr lang="en-US" sz="1800" b="0" dirty="0">
                <a:effectLst/>
                <a:latin typeface="Comic Sans MS" panose="030F0702030302020204" pitchFamily="66" charset="0"/>
                <a:ea typeface="Calibri" panose="020F0502020204030204" pitchFamily="34" charset="0"/>
                <a:cs typeface="Calibri" panose="020F0502020204030204" pitchFamily="34" charset="0"/>
              </a:rPr>
              <a:t>Click to show a picture of just the letter Aa. Say “What sound does the short Aa make? That’s right! Aa says </a:t>
            </a:r>
            <a:r>
              <a:rPr lang="en-US" sz="1800" b="0" dirty="0" err="1">
                <a:effectLst/>
                <a:latin typeface="Comic Sans MS" panose="030F0702030302020204" pitchFamily="66" charset="0"/>
                <a:ea typeface="Calibri" panose="020F0502020204030204" pitchFamily="34" charset="0"/>
                <a:cs typeface="Calibri" panose="020F0502020204030204" pitchFamily="34" charset="0"/>
              </a:rPr>
              <a:t>ahhh</a:t>
            </a:r>
            <a:r>
              <a:rPr lang="en-US" sz="1800" b="0" dirty="0">
                <a:effectLst/>
                <a:latin typeface="Comic Sans MS" panose="030F0702030302020204" pitchFamily="66" charset="0"/>
                <a:ea typeface="Calibri" panose="020F0502020204030204" pitchFamily="34" charset="0"/>
                <a:cs typeface="Calibri" panose="020F0502020204030204" pitchFamily="34" charset="0"/>
              </a:rPr>
              <a:t>.</a:t>
            </a:r>
          </a:p>
        </p:txBody>
      </p:sp>
      <p:sp>
        <p:nvSpPr>
          <p:cNvPr id="4" name="Slide Number Placeholder 3"/>
          <p:cNvSpPr>
            <a:spLocks noGrp="1"/>
          </p:cNvSpPr>
          <p:nvPr>
            <p:ph type="sldNum" sz="quarter" idx="5"/>
          </p:nvPr>
        </p:nvSpPr>
        <p:spPr/>
        <p:txBody>
          <a:bodyPr/>
          <a:lstStyle/>
          <a:p>
            <a:fld id="{1813B794-5A4F-4F47-9EB8-2D6C2FE8DF19}" type="slidenum">
              <a:rPr lang="en-US" smtClean="0"/>
              <a:t>3</a:t>
            </a:fld>
            <a:endParaRPr lang="en-US"/>
          </a:p>
        </p:txBody>
      </p:sp>
    </p:spTree>
    <p:extLst>
      <p:ext uri="{BB962C8B-B14F-4D97-AF65-F5344CB8AC3E}">
        <p14:creationId xmlns:p14="http://schemas.microsoft.com/office/powerpoint/2010/main" val="11080800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dirty="0">
                <a:effectLst/>
                <a:latin typeface="Comic Sans MS" panose="030F0702030302020204" pitchFamily="66" charset="0"/>
                <a:ea typeface="Calibri" panose="020F0502020204030204" pitchFamily="34" charset="0"/>
                <a:cs typeface="Calibri" panose="020F0502020204030204" pitchFamily="34" charset="0"/>
              </a:rPr>
              <a:t>Click to show picture of a ham. Ask, “What is this a picture of?” That’s right, it’s ham. </a:t>
            </a:r>
          </a:p>
          <a:p>
            <a:endParaRPr lang="en-US" sz="1800" b="0" dirty="0">
              <a:effectLst/>
              <a:latin typeface="Comic Sans MS" panose="030F0702030302020204" pitchFamily="66" charset="0"/>
              <a:ea typeface="Calibri" panose="020F0502020204030204" pitchFamily="34" charset="0"/>
              <a:cs typeface="Calibri" panose="020F0502020204030204" pitchFamily="34" charset="0"/>
            </a:endParaRPr>
          </a:p>
          <a:p>
            <a:r>
              <a:rPr lang="en-US" sz="1800" b="0" dirty="0">
                <a:effectLst/>
                <a:latin typeface="Comic Sans MS" panose="030F0702030302020204" pitchFamily="66" charset="0"/>
                <a:ea typeface="Calibri" panose="020F0502020204030204" pitchFamily="34" charset="0"/>
                <a:cs typeface="Calibri" panose="020F0502020204030204" pitchFamily="34" charset="0"/>
              </a:rPr>
              <a:t>Say, “Write the word ham on a piece of paper or  a white board.” Wait for the student to finish writing the word ham.</a:t>
            </a:r>
          </a:p>
          <a:p>
            <a:endParaRPr lang="en-US" sz="1800" b="0" dirty="0">
              <a:effectLst/>
              <a:latin typeface="Comic Sans MS" panose="030F0702030302020204" pitchFamily="66" charset="0"/>
              <a:ea typeface="Calibri" panose="020F0502020204030204" pitchFamily="34" charset="0"/>
              <a:cs typeface="Calibri" panose="020F0502020204030204" pitchFamily="34" charset="0"/>
            </a:endParaRPr>
          </a:p>
          <a:p>
            <a:r>
              <a:rPr lang="en-US" sz="1800" b="0" dirty="0">
                <a:effectLst/>
                <a:latin typeface="Comic Sans MS" panose="030F0702030302020204" pitchFamily="66" charset="0"/>
                <a:ea typeface="Calibri" panose="020F0502020204030204" pitchFamily="34" charset="0"/>
                <a:cs typeface="Calibri" panose="020F0502020204030204" pitchFamily="34" charset="0"/>
              </a:rPr>
              <a:t>Click the show the word ham. Say, “Let’s check your work! Did you write the word ham, h-a-m, ham. Good Job! The word ham has a short Aa sound in it”</a:t>
            </a:r>
          </a:p>
          <a:p>
            <a:endParaRPr lang="en-US" sz="1800" b="0" dirty="0">
              <a:effectLst/>
              <a:latin typeface="Comic Sans MS" panose="030F0702030302020204" pitchFamily="66" charset="0"/>
              <a:ea typeface="Calibri" panose="020F0502020204030204" pitchFamily="34" charset="0"/>
              <a:cs typeface="Calibri" panose="020F0502020204030204" pitchFamily="34" charset="0"/>
            </a:endParaRPr>
          </a:p>
          <a:p>
            <a:r>
              <a:rPr lang="en-US" sz="1800" b="0" dirty="0">
                <a:effectLst/>
                <a:latin typeface="Comic Sans MS" panose="030F0702030302020204" pitchFamily="66" charset="0"/>
                <a:ea typeface="Calibri" panose="020F0502020204030204" pitchFamily="34" charset="0"/>
                <a:cs typeface="Calibri" panose="020F0502020204030204" pitchFamily="34" charset="0"/>
              </a:rPr>
              <a:t>Click to show a picture of just the letter Aa. Say “What sound does the short Aa make? That’s right! Aa says </a:t>
            </a:r>
            <a:r>
              <a:rPr lang="en-US" sz="1800" b="0" dirty="0" err="1">
                <a:effectLst/>
                <a:latin typeface="Comic Sans MS" panose="030F0702030302020204" pitchFamily="66" charset="0"/>
                <a:ea typeface="Calibri" panose="020F0502020204030204" pitchFamily="34" charset="0"/>
                <a:cs typeface="Calibri" panose="020F0502020204030204" pitchFamily="34" charset="0"/>
              </a:rPr>
              <a:t>ahhh</a:t>
            </a:r>
            <a:r>
              <a:rPr lang="en-US" sz="1800" b="0" dirty="0">
                <a:effectLst/>
                <a:latin typeface="Comic Sans MS" panose="030F0702030302020204" pitchFamily="66" charset="0"/>
                <a:ea typeface="Calibri" panose="020F0502020204030204" pitchFamily="34" charset="0"/>
                <a:cs typeface="Calibri" panose="020F0502020204030204" pitchFamily="34" charset="0"/>
              </a:rPr>
              <a:t>.</a:t>
            </a:r>
          </a:p>
        </p:txBody>
      </p:sp>
      <p:sp>
        <p:nvSpPr>
          <p:cNvPr id="4" name="Slide Number Placeholder 3"/>
          <p:cNvSpPr>
            <a:spLocks noGrp="1"/>
          </p:cNvSpPr>
          <p:nvPr>
            <p:ph type="sldNum" sz="quarter" idx="5"/>
          </p:nvPr>
        </p:nvSpPr>
        <p:spPr/>
        <p:txBody>
          <a:bodyPr/>
          <a:lstStyle/>
          <a:p>
            <a:fld id="{1813B794-5A4F-4F47-9EB8-2D6C2FE8DF19}" type="slidenum">
              <a:rPr lang="en-US" smtClean="0"/>
              <a:t>4</a:t>
            </a:fld>
            <a:endParaRPr lang="en-US"/>
          </a:p>
        </p:txBody>
      </p:sp>
    </p:spTree>
    <p:extLst>
      <p:ext uri="{BB962C8B-B14F-4D97-AF65-F5344CB8AC3E}">
        <p14:creationId xmlns:p14="http://schemas.microsoft.com/office/powerpoint/2010/main" val="41922895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dirty="0">
                <a:effectLst/>
                <a:latin typeface="Comic Sans MS" panose="030F0702030302020204" pitchFamily="66" charset="0"/>
                <a:ea typeface="Calibri" panose="020F0502020204030204" pitchFamily="34" charset="0"/>
                <a:cs typeface="Calibri" panose="020F0502020204030204" pitchFamily="34" charset="0"/>
              </a:rPr>
              <a:t>Click to show picture of a fan. Ask, “What is this a picture of?” That’s right, it’s a fan. </a:t>
            </a:r>
          </a:p>
          <a:p>
            <a:endParaRPr lang="en-US" sz="1800" b="0" dirty="0">
              <a:effectLst/>
              <a:latin typeface="Comic Sans MS" panose="030F0702030302020204" pitchFamily="66" charset="0"/>
              <a:ea typeface="Calibri" panose="020F0502020204030204" pitchFamily="34" charset="0"/>
              <a:cs typeface="Calibri" panose="020F0502020204030204" pitchFamily="34" charset="0"/>
            </a:endParaRPr>
          </a:p>
          <a:p>
            <a:r>
              <a:rPr lang="en-US" sz="1800" b="0" dirty="0">
                <a:effectLst/>
                <a:latin typeface="Comic Sans MS" panose="030F0702030302020204" pitchFamily="66" charset="0"/>
                <a:ea typeface="Calibri" panose="020F0502020204030204" pitchFamily="34" charset="0"/>
                <a:cs typeface="Calibri" panose="020F0502020204030204" pitchFamily="34" charset="0"/>
              </a:rPr>
              <a:t>Say, “Write the word fan on a piece of paper or  a white board.” Wait for the student to finish writing the word fan.</a:t>
            </a:r>
          </a:p>
          <a:p>
            <a:endParaRPr lang="en-US" sz="1800" b="0" dirty="0">
              <a:effectLst/>
              <a:latin typeface="Comic Sans MS" panose="030F0702030302020204" pitchFamily="66" charset="0"/>
              <a:ea typeface="Calibri" panose="020F0502020204030204" pitchFamily="34" charset="0"/>
              <a:cs typeface="Calibri" panose="020F0502020204030204" pitchFamily="34" charset="0"/>
            </a:endParaRPr>
          </a:p>
          <a:p>
            <a:r>
              <a:rPr lang="en-US" sz="1800" b="0" dirty="0">
                <a:effectLst/>
                <a:latin typeface="Comic Sans MS" panose="030F0702030302020204" pitchFamily="66" charset="0"/>
                <a:ea typeface="Calibri" panose="020F0502020204030204" pitchFamily="34" charset="0"/>
                <a:cs typeface="Calibri" panose="020F0502020204030204" pitchFamily="34" charset="0"/>
              </a:rPr>
              <a:t>Click the show the word fan. Say, “Let’s check your work! Did you write the word fan, f-a-n, fan. Good Job! The word fan has a short Aa sound in it”</a:t>
            </a:r>
          </a:p>
          <a:p>
            <a:endParaRPr lang="en-US" sz="1800" b="0" dirty="0">
              <a:effectLst/>
              <a:latin typeface="Comic Sans MS" panose="030F0702030302020204" pitchFamily="66" charset="0"/>
              <a:ea typeface="Calibri" panose="020F0502020204030204" pitchFamily="34" charset="0"/>
              <a:cs typeface="Calibri" panose="020F0502020204030204" pitchFamily="34" charset="0"/>
            </a:endParaRPr>
          </a:p>
          <a:p>
            <a:r>
              <a:rPr lang="en-US" sz="1800" b="0" dirty="0">
                <a:effectLst/>
                <a:latin typeface="Comic Sans MS" panose="030F0702030302020204" pitchFamily="66" charset="0"/>
                <a:ea typeface="Calibri" panose="020F0502020204030204" pitchFamily="34" charset="0"/>
                <a:cs typeface="Calibri" panose="020F0502020204030204" pitchFamily="34" charset="0"/>
              </a:rPr>
              <a:t>Click to show a picture of just the letter Aa. Say “What sound does the short Aa make? That’s right! Aa says </a:t>
            </a:r>
            <a:r>
              <a:rPr lang="en-US" sz="1800" b="0" dirty="0" err="1">
                <a:effectLst/>
                <a:latin typeface="Comic Sans MS" panose="030F0702030302020204" pitchFamily="66" charset="0"/>
                <a:ea typeface="Calibri" panose="020F0502020204030204" pitchFamily="34" charset="0"/>
                <a:cs typeface="Calibri" panose="020F0502020204030204" pitchFamily="34" charset="0"/>
              </a:rPr>
              <a:t>ahhh</a:t>
            </a:r>
            <a:r>
              <a:rPr lang="en-US" sz="1800" b="0" dirty="0">
                <a:effectLst/>
                <a:latin typeface="Comic Sans MS" panose="030F0702030302020204" pitchFamily="66" charset="0"/>
                <a:ea typeface="Calibri" panose="020F0502020204030204" pitchFamily="34" charset="0"/>
                <a:cs typeface="Calibri" panose="020F0502020204030204" pitchFamily="34" charset="0"/>
              </a:rPr>
              <a:t>.</a:t>
            </a:r>
          </a:p>
        </p:txBody>
      </p:sp>
      <p:sp>
        <p:nvSpPr>
          <p:cNvPr id="4" name="Slide Number Placeholder 3"/>
          <p:cNvSpPr>
            <a:spLocks noGrp="1"/>
          </p:cNvSpPr>
          <p:nvPr>
            <p:ph type="sldNum" sz="quarter" idx="5"/>
          </p:nvPr>
        </p:nvSpPr>
        <p:spPr/>
        <p:txBody>
          <a:bodyPr/>
          <a:lstStyle/>
          <a:p>
            <a:fld id="{1813B794-5A4F-4F47-9EB8-2D6C2FE8DF19}" type="slidenum">
              <a:rPr lang="en-US" smtClean="0"/>
              <a:t>5</a:t>
            </a:fld>
            <a:endParaRPr lang="en-US"/>
          </a:p>
        </p:txBody>
      </p:sp>
    </p:spTree>
    <p:extLst>
      <p:ext uri="{BB962C8B-B14F-4D97-AF65-F5344CB8AC3E}">
        <p14:creationId xmlns:p14="http://schemas.microsoft.com/office/powerpoint/2010/main" val="7404463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dirty="0">
                <a:effectLst/>
                <a:latin typeface="Comic Sans MS" panose="030F0702030302020204" pitchFamily="66" charset="0"/>
                <a:ea typeface="Calibri" panose="020F0502020204030204" pitchFamily="34" charset="0"/>
                <a:cs typeface="Calibri" panose="020F0502020204030204" pitchFamily="34" charset="0"/>
              </a:rPr>
              <a:t>Say, “I am going to show a sight word and an action. I will say the word, then you repeat the word and do the action at the same time.”</a:t>
            </a:r>
          </a:p>
          <a:p>
            <a:endParaRPr lang="en-US" sz="1800" b="0" dirty="0">
              <a:effectLst/>
              <a:latin typeface="Comic Sans MS" panose="030F0702030302020204" pitchFamily="66" charset="0"/>
              <a:ea typeface="Calibri" panose="020F0502020204030204" pitchFamily="34" charset="0"/>
              <a:cs typeface="Calibri" panose="020F0502020204030204" pitchFamily="34" charset="0"/>
            </a:endParaRPr>
          </a:p>
          <a:p>
            <a:r>
              <a:rPr lang="en-US" sz="1800" b="0" dirty="0">
                <a:effectLst/>
                <a:latin typeface="Comic Sans MS" panose="030F0702030302020204" pitchFamily="66" charset="0"/>
                <a:ea typeface="Calibri" panose="020F0502020204030204" pitchFamily="34" charset="0"/>
                <a:cs typeface="Calibri" panose="020F0502020204030204" pitchFamily="34" charset="0"/>
              </a:rPr>
              <a:t>Click to show sight word and action. Say “after, what is the word?” Student says “after and jumps.”</a:t>
            </a:r>
          </a:p>
          <a:p>
            <a:endParaRPr lang="en-US" sz="1200" b="0" dirty="0">
              <a:effectLst/>
              <a:latin typeface="Comic Sans MS" panose="030F0702030302020204" pitchFamily="66" charset="0"/>
              <a:ea typeface="Calibri" panose="020F0502020204030204" pitchFamily="34" charset="0"/>
              <a:cs typeface="Calibri" panose="020F0502020204030204" pitchFamily="34" charset="0"/>
            </a:endParaRPr>
          </a:p>
          <a:p>
            <a:r>
              <a:rPr lang="en-US" sz="1200" b="0" dirty="0">
                <a:effectLst/>
                <a:latin typeface="Comic Sans MS" panose="030F0702030302020204" pitchFamily="66" charset="0"/>
                <a:ea typeface="Calibri" panose="020F0502020204030204" pitchFamily="34" charset="0"/>
                <a:cs typeface="Calibri" panose="020F0502020204030204" pitchFamily="34" charset="0"/>
              </a:rPr>
              <a:t>Click to show sight word and action. Say “has, what is the word?” Student says “has and claps.”</a:t>
            </a:r>
          </a:p>
          <a:p>
            <a:endParaRPr lang="en-US" sz="1200" b="0" dirty="0">
              <a:effectLst/>
              <a:latin typeface="Comic Sans MS" panose="030F0702030302020204" pitchFamily="66"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effectLst/>
                <a:latin typeface="Comic Sans MS" panose="030F0702030302020204" pitchFamily="66" charset="0"/>
                <a:ea typeface="Calibri" panose="020F0502020204030204" pitchFamily="34" charset="0"/>
                <a:cs typeface="Calibri" panose="020F0502020204030204" pitchFamily="34" charset="0"/>
              </a:rPr>
              <a:t>Click to show sight word and action. Say “over, what is the word?” Student says “over and stomps.”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effectLst/>
              <a:latin typeface="Comic Sans MS" panose="030F0702030302020204" pitchFamily="66"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effectLst/>
                <a:latin typeface="Comic Sans MS" panose="030F0702030302020204" pitchFamily="66" charset="0"/>
                <a:ea typeface="Calibri" panose="020F0502020204030204" pitchFamily="34" charset="0"/>
                <a:cs typeface="Calibri" panose="020F0502020204030204" pitchFamily="34" charset="0"/>
              </a:rPr>
              <a:t>Click to show sight word and action. Say “better, what is the word?” Student says “better and waves.”</a:t>
            </a: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endParaRPr lang="en-US" b="0" dirty="0"/>
          </a:p>
          <a:p>
            <a:endParaRPr lang="en-US" b="0" dirty="0"/>
          </a:p>
        </p:txBody>
      </p:sp>
      <p:sp>
        <p:nvSpPr>
          <p:cNvPr id="4" name="Slide Number Placeholder 3"/>
          <p:cNvSpPr>
            <a:spLocks noGrp="1"/>
          </p:cNvSpPr>
          <p:nvPr>
            <p:ph type="sldNum" sz="quarter" idx="5"/>
          </p:nvPr>
        </p:nvSpPr>
        <p:spPr/>
        <p:txBody>
          <a:bodyPr/>
          <a:lstStyle/>
          <a:p>
            <a:fld id="{1813B794-5A4F-4F47-9EB8-2D6C2FE8DF19}" type="slidenum">
              <a:rPr lang="en-US" smtClean="0"/>
              <a:t>6</a:t>
            </a:fld>
            <a:endParaRPr lang="en-US"/>
          </a:p>
        </p:txBody>
      </p:sp>
    </p:spTree>
    <p:extLst>
      <p:ext uri="{BB962C8B-B14F-4D97-AF65-F5344CB8AC3E}">
        <p14:creationId xmlns:p14="http://schemas.microsoft.com/office/powerpoint/2010/main" val="24537409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dirty="0">
                <a:effectLst/>
                <a:latin typeface="Comic Sans MS" panose="030F0702030302020204" pitchFamily="66" charset="0"/>
                <a:ea typeface="Calibri" panose="020F0502020204030204" pitchFamily="34" charset="0"/>
                <a:cs typeface="Calibri" panose="020F0502020204030204" pitchFamily="34" charset="0"/>
              </a:rPr>
              <a:t>Say, I am going to say a sight word and you will use the pointer to point to the word after I say it.</a:t>
            </a:r>
          </a:p>
          <a:p>
            <a:endParaRPr lang="en-US" sz="1800" b="0" dirty="0">
              <a:effectLst/>
              <a:latin typeface="Comic Sans MS" panose="030F0702030302020204" pitchFamily="66" charset="0"/>
              <a:cs typeface="Calibri" panose="020F0502020204030204" pitchFamily="34" charset="0"/>
            </a:endParaRPr>
          </a:p>
          <a:p>
            <a:r>
              <a:rPr lang="en-US" sz="1800" b="0" dirty="0">
                <a:effectLst/>
                <a:latin typeface="Comic Sans MS" panose="030F0702030302020204" pitchFamily="66" charset="0"/>
                <a:cs typeface="Calibri" panose="020F0502020204030204" pitchFamily="34" charset="0"/>
              </a:rPr>
              <a:t>Say, “better” Wait for the student to point to the word better. Ask, “What is that word?” The students says, “better”</a:t>
            </a:r>
          </a:p>
          <a:p>
            <a:endParaRPr lang="en-US" sz="1800" b="0" dirty="0">
              <a:effectLst/>
              <a:latin typeface="Comic Sans MS" panose="030F0702030302020204" pitchFamily="66"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effectLst/>
                <a:latin typeface="Comic Sans MS" panose="030F0702030302020204" pitchFamily="66" charset="0"/>
                <a:cs typeface="Calibri" panose="020F0502020204030204" pitchFamily="34" charset="0"/>
              </a:rPr>
              <a:t>Say, “over” Wait for the student to point to the word over. Ask, “What is that word?” The students says, “over”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effectLst/>
              <a:latin typeface="Comic Sans MS" panose="030F0702030302020204" pitchFamily="66"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effectLst/>
                <a:latin typeface="Comic Sans MS" panose="030F0702030302020204" pitchFamily="66" charset="0"/>
                <a:cs typeface="Calibri" panose="020F0502020204030204" pitchFamily="34" charset="0"/>
              </a:rPr>
              <a:t>Say, “after” Wait for the student to point to the word after. Ask, “What is that word?” The students says, “after”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effectLst/>
              <a:latin typeface="Comic Sans MS" panose="030F0702030302020204" pitchFamily="66"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effectLst/>
                <a:latin typeface="Comic Sans MS" panose="030F0702030302020204" pitchFamily="66" charset="0"/>
                <a:cs typeface="Calibri" panose="020F0502020204030204" pitchFamily="34" charset="0"/>
              </a:rPr>
              <a:t>Say, “has” Wait for the student to point to the word has. Ask, “What is that word?” The students says, “has”</a:t>
            </a: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endParaRPr lang="en-US" b="0" dirty="0"/>
          </a:p>
        </p:txBody>
      </p:sp>
      <p:sp>
        <p:nvSpPr>
          <p:cNvPr id="4" name="Slide Number Placeholder 3"/>
          <p:cNvSpPr>
            <a:spLocks noGrp="1"/>
          </p:cNvSpPr>
          <p:nvPr>
            <p:ph type="sldNum" sz="quarter" idx="5"/>
          </p:nvPr>
        </p:nvSpPr>
        <p:spPr/>
        <p:txBody>
          <a:bodyPr/>
          <a:lstStyle/>
          <a:p>
            <a:fld id="{1813B794-5A4F-4F47-9EB8-2D6C2FE8DF19}" type="slidenum">
              <a:rPr lang="en-US" smtClean="0"/>
              <a:t>7</a:t>
            </a:fld>
            <a:endParaRPr lang="en-US"/>
          </a:p>
        </p:txBody>
      </p:sp>
    </p:spTree>
    <p:extLst>
      <p:ext uri="{BB962C8B-B14F-4D97-AF65-F5344CB8AC3E}">
        <p14:creationId xmlns:p14="http://schemas.microsoft.com/office/powerpoint/2010/main" val="34547443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dirty="0">
                <a:effectLst/>
                <a:latin typeface="Comic Sans MS" panose="030F0702030302020204" pitchFamily="66" charset="0"/>
                <a:ea typeface="Calibri" panose="020F0502020204030204" pitchFamily="34" charset="0"/>
                <a:cs typeface="Calibri" panose="020F0502020204030204" pitchFamily="34" charset="0"/>
              </a:rPr>
              <a:t>Say, “Is there a way to summarize a whole story? Yes, there is! It’s the 5 finger retell. You use the 5 finger retell when summarizing a fiction story. </a:t>
            </a:r>
          </a:p>
          <a:p>
            <a:endParaRPr lang="en-US" sz="1800" b="0" dirty="0">
              <a:effectLst/>
              <a:latin typeface="Comic Sans MS" panose="030F0702030302020204" pitchFamily="66" charset="0"/>
              <a:ea typeface="Calibri" panose="020F0502020204030204" pitchFamily="34" charset="0"/>
              <a:cs typeface="Calibri" panose="020F0502020204030204" pitchFamily="34" charset="0"/>
            </a:endParaRPr>
          </a:p>
          <a:p>
            <a:r>
              <a:rPr lang="en-US" sz="1800" b="0" dirty="0">
                <a:effectLst/>
                <a:latin typeface="Comic Sans MS" panose="030F0702030302020204" pitchFamily="66" charset="0"/>
                <a:ea typeface="Calibri" panose="020F0502020204030204" pitchFamily="34" charset="0"/>
                <a:cs typeface="Calibri" panose="020F0502020204030204" pitchFamily="34" charset="0"/>
              </a:rPr>
              <a:t>Look at the chart. (Hold up your fingers with the student as you go over each finger.) Say, “Hold up your thumb, this is the characters. Hold up your pointer, this is the setting. Hold up your tall finger, this is the problem.  Hold up your ring finger, this is the events. Hold up your little finger, this is the ending/solution. Make a heart with your fingers (You may need to model this for the student), this is the text connection.”</a:t>
            </a:r>
            <a:endParaRPr lang="en-US" b="0" dirty="0"/>
          </a:p>
        </p:txBody>
      </p:sp>
      <p:sp>
        <p:nvSpPr>
          <p:cNvPr id="4" name="Slide Number Placeholder 3"/>
          <p:cNvSpPr>
            <a:spLocks noGrp="1"/>
          </p:cNvSpPr>
          <p:nvPr>
            <p:ph type="sldNum" sz="quarter" idx="5"/>
          </p:nvPr>
        </p:nvSpPr>
        <p:spPr/>
        <p:txBody>
          <a:bodyPr/>
          <a:lstStyle/>
          <a:p>
            <a:fld id="{1813B794-5A4F-4F47-9EB8-2D6C2FE8DF19}" type="slidenum">
              <a:rPr lang="en-US" smtClean="0"/>
              <a:t>8</a:t>
            </a:fld>
            <a:endParaRPr lang="en-US"/>
          </a:p>
        </p:txBody>
      </p:sp>
    </p:spTree>
    <p:extLst>
      <p:ext uri="{BB962C8B-B14F-4D97-AF65-F5344CB8AC3E}">
        <p14:creationId xmlns:p14="http://schemas.microsoft.com/office/powerpoint/2010/main" val="30021508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dirty="0">
                <a:effectLst/>
                <a:latin typeface="Comic Sans MS" panose="030F0702030302020204" pitchFamily="66" charset="0"/>
                <a:ea typeface="Calibri" panose="020F0502020204030204" pitchFamily="34" charset="0"/>
                <a:cs typeface="Calibri" panose="020F0502020204030204" pitchFamily="34" charset="0"/>
              </a:rPr>
              <a:t>Click to show the pictures. Say, “This week you read the story </a:t>
            </a:r>
            <a:r>
              <a:rPr lang="en-US" sz="1800" b="0" u="sng" dirty="0">
                <a:effectLst/>
                <a:latin typeface="Comic Sans MS" panose="030F0702030302020204" pitchFamily="66" charset="0"/>
                <a:ea typeface="Calibri" panose="020F0502020204030204" pitchFamily="34" charset="0"/>
                <a:cs typeface="Calibri" panose="020F0502020204030204" pitchFamily="34" charset="0"/>
              </a:rPr>
              <a:t>Al’s Jam</a:t>
            </a:r>
            <a:r>
              <a:rPr lang="en-US" sz="1800" b="0" dirty="0">
                <a:effectLst/>
                <a:latin typeface="Comic Sans MS" panose="030F0702030302020204" pitchFamily="66" charset="0"/>
                <a:ea typeface="Calibri" panose="020F0502020204030204" pitchFamily="34" charset="0"/>
                <a:cs typeface="Calibri" panose="020F0502020204030204" pitchFamily="34" charset="0"/>
              </a:rPr>
              <a:t>. Using the 5 finger retell strategy, can you tell me about the story.</a:t>
            </a:r>
          </a:p>
          <a:p>
            <a:endParaRPr lang="en-US" sz="1800" b="0" dirty="0">
              <a:effectLst/>
              <a:latin typeface="Comic Sans MS" panose="030F0702030302020204" pitchFamily="66" charset="0"/>
              <a:ea typeface="Calibri" panose="020F0502020204030204" pitchFamily="34" charset="0"/>
              <a:cs typeface="Calibri" panose="020F0502020204030204" pitchFamily="34" charset="0"/>
            </a:endParaRPr>
          </a:p>
          <a:p>
            <a:r>
              <a:rPr lang="en-US" sz="1800" b="0" dirty="0">
                <a:effectLst/>
                <a:latin typeface="Comic Sans MS" panose="030F0702030302020204" pitchFamily="66" charset="0"/>
                <a:ea typeface="Calibri" panose="020F0502020204030204" pitchFamily="34" charset="0"/>
                <a:cs typeface="Calibri" panose="020F0502020204030204" pitchFamily="34" charset="0"/>
              </a:rPr>
              <a:t>Say, “Hold up your thumb, tell me the setting.”</a:t>
            </a:r>
          </a:p>
          <a:p>
            <a:endParaRPr lang="en-US" sz="1800" b="0" dirty="0">
              <a:effectLst/>
              <a:latin typeface="Comic Sans MS" panose="030F0702030302020204" pitchFamily="66" charset="0"/>
              <a:ea typeface="Calibri" panose="020F0502020204030204" pitchFamily="34" charset="0"/>
              <a:cs typeface="Calibri" panose="020F0502020204030204" pitchFamily="34" charset="0"/>
            </a:endParaRPr>
          </a:p>
          <a:p>
            <a:r>
              <a:rPr lang="en-US" sz="1800" b="0" dirty="0">
                <a:effectLst/>
                <a:latin typeface="Comic Sans MS" panose="030F0702030302020204" pitchFamily="66" charset="0"/>
                <a:ea typeface="Calibri" panose="020F0502020204030204" pitchFamily="34" charset="0"/>
                <a:cs typeface="Calibri" panose="020F0502020204030204" pitchFamily="34" charset="0"/>
              </a:rPr>
              <a:t>Say, “Hold up your pointer, tell me the characters.”</a:t>
            </a:r>
          </a:p>
          <a:p>
            <a:endParaRPr lang="en-US" sz="1800" b="0" dirty="0">
              <a:effectLst/>
              <a:latin typeface="Comic Sans MS" panose="030F0702030302020204" pitchFamily="66" charset="0"/>
              <a:ea typeface="Calibri" panose="020F0502020204030204" pitchFamily="34" charset="0"/>
              <a:cs typeface="Calibri" panose="020F0502020204030204" pitchFamily="34" charset="0"/>
            </a:endParaRPr>
          </a:p>
          <a:p>
            <a:r>
              <a:rPr lang="en-US" sz="1800" b="0" dirty="0">
                <a:effectLst/>
                <a:latin typeface="Comic Sans MS" panose="030F0702030302020204" pitchFamily="66" charset="0"/>
                <a:ea typeface="Calibri" panose="020F0502020204030204" pitchFamily="34" charset="0"/>
                <a:cs typeface="Calibri" panose="020F0502020204030204" pitchFamily="34" charset="0"/>
              </a:rPr>
              <a:t>Say, “Hold up your tall finger, tell me the problem.”  </a:t>
            </a:r>
          </a:p>
          <a:p>
            <a:endParaRPr lang="en-US" sz="1800" b="0" dirty="0">
              <a:effectLst/>
              <a:latin typeface="Comic Sans MS" panose="030F0702030302020204" pitchFamily="66" charset="0"/>
              <a:ea typeface="Calibri" panose="020F0502020204030204" pitchFamily="34" charset="0"/>
              <a:cs typeface="Calibri" panose="020F0502020204030204" pitchFamily="34" charset="0"/>
            </a:endParaRPr>
          </a:p>
          <a:p>
            <a:r>
              <a:rPr lang="en-US" sz="1800" b="0" dirty="0">
                <a:effectLst/>
                <a:latin typeface="Comic Sans MS" panose="030F0702030302020204" pitchFamily="66" charset="0"/>
                <a:ea typeface="Calibri" panose="020F0502020204030204" pitchFamily="34" charset="0"/>
                <a:cs typeface="Calibri" panose="020F0502020204030204" pitchFamily="34" charset="0"/>
              </a:rPr>
              <a:t>Say, “Hold up your ring finger, tell me the events.”</a:t>
            </a:r>
          </a:p>
          <a:p>
            <a:endParaRPr lang="en-US" sz="1800" b="0" dirty="0">
              <a:effectLst/>
              <a:latin typeface="Comic Sans MS" panose="030F0702030302020204" pitchFamily="66" charset="0"/>
              <a:ea typeface="Calibri" panose="020F0502020204030204" pitchFamily="34" charset="0"/>
              <a:cs typeface="Calibri" panose="020F0502020204030204" pitchFamily="34" charset="0"/>
            </a:endParaRPr>
          </a:p>
          <a:p>
            <a:r>
              <a:rPr lang="en-US" sz="1800" b="0" dirty="0">
                <a:effectLst/>
                <a:latin typeface="Comic Sans MS" panose="030F0702030302020204" pitchFamily="66" charset="0"/>
                <a:ea typeface="Calibri" panose="020F0502020204030204" pitchFamily="34" charset="0"/>
                <a:cs typeface="Calibri" panose="020F0502020204030204" pitchFamily="34" charset="0"/>
              </a:rPr>
              <a:t>Say, “Hold up your little finger, tell me the ending/solution.”</a:t>
            </a:r>
          </a:p>
          <a:p>
            <a:endParaRPr lang="en-US" sz="1800" b="0" dirty="0">
              <a:effectLst/>
              <a:latin typeface="Comic Sans MS" panose="030F0702030302020204" pitchFamily="66" charset="0"/>
              <a:ea typeface="Calibri" panose="020F0502020204030204" pitchFamily="34" charset="0"/>
              <a:cs typeface="Calibri" panose="020F0502020204030204" pitchFamily="34" charset="0"/>
            </a:endParaRPr>
          </a:p>
          <a:p>
            <a:r>
              <a:rPr lang="en-US" sz="1800" b="0" dirty="0">
                <a:effectLst/>
                <a:latin typeface="Comic Sans MS" panose="030F0702030302020204" pitchFamily="66" charset="0"/>
                <a:ea typeface="Calibri" panose="020F0502020204030204" pitchFamily="34" charset="0"/>
                <a:cs typeface="Calibri" panose="020F0502020204030204" pitchFamily="34" charset="0"/>
              </a:rPr>
              <a:t>Say, “Make a heart with your fingers, can you relate to these characters in your own life?”</a:t>
            </a:r>
            <a:endParaRPr lang="en-US" b="0" dirty="0"/>
          </a:p>
        </p:txBody>
      </p:sp>
      <p:sp>
        <p:nvSpPr>
          <p:cNvPr id="4" name="Slide Number Placeholder 3"/>
          <p:cNvSpPr>
            <a:spLocks noGrp="1"/>
          </p:cNvSpPr>
          <p:nvPr>
            <p:ph type="sldNum" sz="quarter" idx="5"/>
          </p:nvPr>
        </p:nvSpPr>
        <p:spPr/>
        <p:txBody>
          <a:bodyPr/>
          <a:lstStyle/>
          <a:p>
            <a:fld id="{1813B794-5A4F-4F47-9EB8-2D6C2FE8DF19}" type="slidenum">
              <a:rPr lang="en-US" smtClean="0"/>
              <a:t>9</a:t>
            </a:fld>
            <a:endParaRPr lang="en-US"/>
          </a:p>
        </p:txBody>
      </p:sp>
    </p:spTree>
    <p:extLst>
      <p:ext uri="{BB962C8B-B14F-4D97-AF65-F5344CB8AC3E}">
        <p14:creationId xmlns:p14="http://schemas.microsoft.com/office/powerpoint/2010/main" val="12430962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36C3037-0BF7-5C43-B4C6-7CEA18ED8560}" type="datetimeFigureOut">
              <a:rPr lang="en-US" smtClean="0"/>
              <a:t>8/6/2021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E150E7B-3477-0145-B66C-8BC65CD89BC7}" type="slidenum">
              <a:rPr lang="en-US" smtClean="0"/>
              <a:t>‹#›</a:t>
            </a:fld>
            <a:endParaRPr lang="en-US" dirty="0"/>
          </a:p>
        </p:txBody>
      </p:sp>
    </p:spTree>
    <p:extLst>
      <p:ext uri="{BB962C8B-B14F-4D97-AF65-F5344CB8AC3E}">
        <p14:creationId xmlns:p14="http://schemas.microsoft.com/office/powerpoint/2010/main" val="23846195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6C3037-0BF7-5C43-B4C6-7CEA18ED8560}" type="datetimeFigureOut">
              <a:rPr lang="en-US" smtClean="0"/>
              <a:t>8/6/2021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E150E7B-3477-0145-B66C-8BC65CD89BC7}" type="slidenum">
              <a:rPr lang="en-US" smtClean="0"/>
              <a:t>‹#›</a:t>
            </a:fld>
            <a:endParaRPr lang="en-US" dirty="0"/>
          </a:p>
        </p:txBody>
      </p:sp>
    </p:spTree>
    <p:extLst>
      <p:ext uri="{BB962C8B-B14F-4D97-AF65-F5344CB8AC3E}">
        <p14:creationId xmlns:p14="http://schemas.microsoft.com/office/powerpoint/2010/main" val="25220244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6C3037-0BF7-5C43-B4C6-7CEA18ED8560}" type="datetimeFigureOut">
              <a:rPr lang="en-US" smtClean="0"/>
              <a:t>8/6/2021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E150E7B-3477-0145-B66C-8BC65CD89BC7}" type="slidenum">
              <a:rPr lang="en-US" smtClean="0"/>
              <a:t>‹#›</a:t>
            </a:fld>
            <a:endParaRPr lang="en-US" dirty="0"/>
          </a:p>
        </p:txBody>
      </p:sp>
    </p:spTree>
    <p:extLst>
      <p:ext uri="{BB962C8B-B14F-4D97-AF65-F5344CB8AC3E}">
        <p14:creationId xmlns:p14="http://schemas.microsoft.com/office/powerpoint/2010/main" val="33292458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6C3037-0BF7-5C43-B4C6-7CEA18ED8560}" type="datetimeFigureOut">
              <a:rPr lang="en-US" smtClean="0"/>
              <a:t>8/6/2021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E150E7B-3477-0145-B66C-8BC65CD89BC7}" type="slidenum">
              <a:rPr lang="en-US" smtClean="0"/>
              <a:t>‹#›</a:t>
            </a:fld>
            <a:endParaRPr lang="en-US" dirty="0"/>
          </a:p>
        </p:txBody>
      </p:sp>
    </p:spTree>
    <p:extLst>
      <p:ext uri="{BB962C8B-B14F-4D97-AF65-F5344CB8AC3E}">
        <p14:creationId xmlns:p14="http://schemas.microsoft.com/office/powerpoint/2010/main" val="34051382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36C3037-0BF7-5C43-B4C6-7CEA18ED8560}" type="datetimeFigureOut">
              <a:rPr lang="en-US" smtClean="0"/>
              <a:t>8/6/2021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E150E7B-3477-0145-B66C-8BC65CD89BC7}" type="slidenum">
              <a:rPr lang="en-US" smtClean="0"/>
              <a:t>‹#›</a:t>
            </a:fld>
            <a:endParaRPr lang="en-US" dirty="0"/>
          </a:p>
        </p:txBody>
      </p:sp>
    </p:spTree>
    <p:extLst>
      <p:ext uri="{BB962C8B-B14F-4D97-AF65-F5344CB8AC3E}">
        <p14:creationId xmlns:p14="http://schemas.microsoft.com/office/powerpoint/2010/main" val="26701586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36C3037-0BF7-5C43-B4C6-7CEA18ED8560}" type="datetimeFigureOut">
              <a:rPr lang="en-US" smtClean="0"/>
              <a:t>8/6/2021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E150E7B-3477-0145-B66C-8BC65CD89BC7}" type="slidenum">
              <a:rPr lang="en-US" smtClean="0"/>
              <a:t>‹#›</a:t>
            </a:fld>
            <a:endParaRPr lang="en-US" dirty="0"/>
          </a:p>
        </p:txBody>
      </p:sp>
    </p:spTree>
    <p:extLst>
      <p:ext uri="{BB962C8B-B14F-4D97-AF65-F5344CB8AC3E}">
        <p14:creationId xmlns:p14="http://schemas.microsoft.com/office/powerpoint/2010/main" val="2142635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36C3037-0BF7-5C43-B4C6-7CEA18ED8560}" type="datetimeFigureOut">
              <a:rPr lang="en-US" smtClean="0"/>
              <a:t>8/6/2021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7E150E7B-3477-0145-B66C-8BC65CD89BC7}" type="slidenum">
              <a:rPr lang="en-US" smtClean="0"/>
              <a:t>‹#›</a:t>
            </a:fld>
            <a:endParaRPr lang="en-US" dirty="0"/>
          </a:p>
        </p:txBody>
      </p:sp>
    </p:spTree>
    <p:extLst>
      <p:ext uri="{BB962C8B-B14F-4D97-AF65-F5344CB8AC3E}">
        <p14:creationId xmlns:p14="http://schemas.microsoft.com/office/powerpoint/2010/main" val="21236008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36C3037-0BF7-5C43-B4C6-7CEA18ED8560}" type="datetimeFigureOut">
              <a:rPr lang="en-US" smtClean="0"/>
              <a:t>8/6/2021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7E150E7B-3477-0145-B66C-8BC65CD89BC7}" type="slidenum">
              <a:rPr lang="en-US" smtClean="0"/>
              <a:t>‹#›</a:t>
            </a:fld>
            <a:endParaRPr lang="en-US" dirty="0"/>
          </a:p>
        </p:txBody>
      </p:sp>
    </p:spTree>
    <p:extLst>
      <p:ext uri="{BB962C8B-B14F-4D97-AF65-F5344CB8AC3E}">
        <p14:creationId xmlns:p14="http://schemas.microsoft.com/office/powerpoint/2010/main" val="38074580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6C3037-0BF7-5C43-B4C6-7CEA18ED8560}" type="datetimeFigureOut">
              <a:rPr lang="en-US" smtClean="0"/>
              <a:t>8/6/2021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7E150E7B-3477-0145-B66C-8BC65CD89BC7}" type="slidenum">
              <a:rPr lang="en-US" smtClean="0"/>
              <a:t>‹#›</a:t>
            </a:fld>
            <a:endParaRPr lang="en-US" dirty="0"/>
          </a:p>
        </p:txBody>
      </p:sp>
    </p:spTree>
    <p:extLst>
      <p:ext uri="{BB962C8B-B14F-4D97-AF65-F5344CB8AC3E}">
        <p14:creationId xmlns:p14="http://schemas.microsoft.com/office/powerpoint/2010/main" val="41108051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36C3037-0BF7-5C43-B4C6-7CEA18ED8560}" type="datetimeFigureOut">
              <a:rPr lang="en-US" smtClean="0"/>
              <a:t>8/6/2021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E150E7B-3477-0145-B66C-8BC65CD89BC7}" type="slidenum">
              <a:rPr lang="en-US" smtClean="0"/>
              <a:t>‹#›</a:t>
            </a:fld>
            <a:endParaRPr lang="en-US" dirty="0"/>
          </a:p>
        </p:txBody>
      </p:sp>
    </p:spTree>
    <p:extLst>
      <p:ext uri="{BB962C8B-B14F-4D97-AF65-F5344CB8AC3E}">
        <p14:creationId xmlns:p14="http://schemas.microsoft.com/office/powerpoint/2010/main" val="27862816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36C3037-0BF7-5C43-B4C6-7CEA18ED8560}" type="datetimeFigureOut">
              <a:rPr lang="en-US" smtClean="0"/>
              <a:t>8/6/2021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E150E7B-3477-0145-B66C-8BC65CD89BC7}" type="slidenum">
              <a:rPr lang="en-US" smtClean="0"/>
              <a:t>‹#›</a:t>
            </a:fld>
            <a:endParaRPr lang="en-US" dirty="0"/>
          </a:p>
        </p:txBody>
      </p:sp>
    </p:spTree>
    <p:extLst>
      <p:ext uri="{BB962C8B-B14F-4D97-AF65-F5344CB8AC3E}">
        <p14:creationId xmlns:p14="http://schemas.microsoft.com/office/powerpoint/2010/main" val="40300922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7000"/>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a:t>5/2012</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pic>
        <p:nvPicPr>
          <p:cNvPr id="7" name="Picture 6" descr="sign_pic.jp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378957" y="6126163"/>
            <a:ext cx="469245" cy="595311"/>
          </a:xfrm>
          <a:prstGeom prst="rect">
            <a:avLst/>
          </a:prstGeom>
        </p:spPr>
      </p:pic>
      <p:sp>
        <p:nvSpPr>
          <p:cNvPr id="9" name="Rectangle 8"/>
          <p:cNvSpPr/>
          <p:nvPr userDrawn="1"/>
        </p:nvSpPr>
        <p:spPr>
          <a:xfrm>
            <a:off x="6364853" y="6413698"/>
            <a:ext cx="2089494" cy="307777"/>
          </a:xfrm>
          <a:prstGeom prst="rect">
            <a:avLst/>
          </a:prstGeom>
        </p:spPr>
        <p:txBody>
          <a:bodyPr wrap="square">
            <a:spAutoFit/>
          </a:bodyPr>
          <a:lstStyle/>
          <a:p>
            <a:pPr algn="l"/>
            <a:r>
              <a:rPr lang="en-US" sz="1400" dirty="0">
                <a:solidFill>
                  <a:schemeClr val="bg1">
                    <a:lumMod val="65000"/>
                  </a:schemeClr>
                </a:solidFill>
              </a:rPr>
              <a:t>HOST: MOLLY ENOCKSON </a:t>
            </a:r>
          </a:p>
        </p:txBody>
      </p:sp>
    </p:spTree>
    <p:extLst>
      <p:ext uri="{BB962C8B-B14F-4D97-AF65-F5344CB8AC3E}">
        <p14:creationId xmlns:p14="http://schemas.microsoft.com/office/powerpoint/2010/main" val="15402615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rgbClr val="182C6F"/>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rgbClr val="3B7ABE"/>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3B7ABE"/>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3B7ABE"/>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3B7ABE"/>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3B7AB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tags" Target="../tags/tag1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tags" Target="../tags/tag3.xml"/><Relationship Id="rId5" Type="http://schemas.openxmlformats.org/officeDocument/2006/relationships/image" Target="../media/image4.sv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tags" Target="../tags/tag4.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tags" Target="../tags/tag5.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tags" Target="../tags/tag6.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tags" Target="../tags/tag9.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tags" Target="../tags/tag10.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D13B7-8E9E-42BB-8F4D-0CCE26455008}"/>
              </a:ext>
            </a:extLst>
          </p:cNvPr>
          <p:cNvSpPr>
            <a:spLocks noGrp="1"/>
          </p:cNvSpPr>
          <p:nvPr>
            <p:ph type="ctrTitle"/>
          </p:nvPr>
        </p:nvSpPr>
        <p:spPr>
          <a:xfrm>
            <a:off x="685800" y="1219200"/>
            <a:ext cx="7772400" cy="1470025"/>
          </a:xfrm>
        </p:spPr>
        <p:txBody>
          <a:bodyPr>
            <a:normAutofit/>
          </a:bodyPr>
          <a:lstStyle/>
          <a:p>
            <a:r>
              <a:rPr lang="en-US" sz="6000" dirty="0">
                <a:latin typeface="Comic Sans MS" panose="030F0902030302020204" pitchFamily="66" charset="0"/>
              </a:rPr>
              <a:t>Word Quest</a:t>
            </a:r>
          </a:p>
        </p:txBody>
      </p:sp>
      <p:sp>
        <p:nvSpPr>
          <p:cNvPr id="3" name="Subtitle 2">
            <a:extLst>
              <a:ext uri="{FF2B5EF4-FFF2-40B4-BE49-F238E27FC236}">
                <a16:creationId xmlns:a16="http://schemas.microsoft.com/office/drawing/2014/main" id="{0AE881EE-D65D-48D7-8CA4-D12A9075449A}"/>
              </a:ext>
            </a:extLst>
          </p:cNvPr>
          <p:cNvSpPr>
            <a:spLocks noGrp="1"/>
          </p:cNvSpPr>
          <p:nvPr>
            <p:ph type="subTitle" idx="1"/>
          </p:nvPr>
        </p:nvSpPr>
        <p:spPr>
          <a:xfrm>
            <a:off x="1371600" y="2734945"/>
            <a:ext cx="6400800" cy="1752600"/>
          </a:xfrm>
        </p:spPr>
        <p:txBody>
          <a:bodyPr>
            <a:normAutofit/>
          </a:bodyPr>
          <a:lstStyle/>
          <a:p>
            <a:r>
              <a:rPr lang="en-US" sz="4000" dirty="0" err="1">
                <a:latin typeface="Comic Sans MS" panose="030F0902030302020204" pitchFamily="66" charset="0"/>
              </a:rPr>
              <a:t>Ahhh</a:t>
            </a:r>
            <a:r>
              <a:rPr lang="en-US" sz="4000" dirty="0">
                <a:latin typeface="Comic Sans MS" panose="030F0902030302020204" pitchFamily="66" charset="0"/>
              </a:rPr>
              <a:t>-mazing short a</a:t>
            </a:r>
          </a:p>
        </p:txBody>
      </p:sp>
    </p:spTree>
    <p:custDataLst>
      <p:tags r:id="rId1"/>
    </p:custDataLst>
    <p:extLst>
      <p:ext uri="{BB962C8B-B14F-4D97-AF65-F5344CB8AC3E}">
        <p14:creationId xmlns:p14="http://schemas.microsoft.com/office/powerpoint/2010/main" val="33285512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D13B7-8E9E-42BB-8F4D-0CCE26455008}"/>
              </a:ext>
            </a:extLst>
          </p:cNvPr>
          <p:cNvSpPr>
            <a:spLocks noGrp="1"/>
          </p:cNvSpPr>
          <p:nvPr>
            <p:ph type="ctrTitle"/>
          </p:nvPr>
        </p:nvSpPr>
        <p:spPr/>
        <p:txBody>
          <a:bodyPr>
            <a:normAutofit/>
          </a:bodyPr>
          <a:lstStyle/>
          <a:p>
            <a:r>
              <a:rPr lang="en-US" sz="6000" dirty="0">
                <a:latin typeface="Comic Sans MS" panose="030F0902030302020204" pitchFamily="66" charset="0"/>
              </a:rPr>
              <a:t>Q &amp; A</a:t>
            </a:r>
          </a:p>
        </p:txBody>
      </p:sp>
      <p:sp>
        <p:nvSpPr>
          <p:cNvPr id="3" name="Subtitle 2">
            <a:extLst>
              <a:ext uri="{FF2B5EF4-FFF2-40B4-BE49-F238E27FC236}">
                <a16:creationId xmlns:a16="http://schemas.microsoft.com/office/drawing/2014/main" id="{0AE881EE-D65D-48D7-8CA4-D12A9075449A}"/>
              </a:ext>
            </a:extLst>
          </p:cNvPr>
          <p:cNvSpPr>
            <a:spLocks noGrp="1"/>
          </p:cNvSpPr>
          <p:nvPr>
            <p:ph type="subTitle" idx="1"/>
          </p:nvPr>
        </p:nvSpPr>
        <p:spPr/>
        <p:txBody>
          <a:bodyPr>
            <a:normAutofit/>
          </a:bodyPr>
          <a:lstStyle/>
          <a:p>
            <a:r>
              <a:rPr lang="en-US" sz="4000" dirty="0">
                <a:latin typeface="Comic Sans MS" panose="030F0902030302020204" pitchFamily="66" charset="0"/>
              </a:rPr>
              <a:t>Any Questions?</a:t>
            </a:r>
          </a:p>
        </p:txBody>
      </p:sp>
    </p:spTree>
    <p:custDataLst>
      <p:tags r:id="rId1"/>
    </p:custDataLst>
    <p:extLst>
      <p:ext uri="{BB962C8B-B14F-4D97-AF65-F5344CB8AC3E}">
        <p14:creationId xmlns:p14="http://schemas.microsoft.com/office/powerpoint/2010/main" val="37177815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1717C2-5DBC-4E59-8BB3-763F8AC63E22}"/>
              </a:ext>
            </a:extLst>
          </p:cNvPr>
          <p:cNvSpPr>
            <a:spLocks noGrp="1"/>
          </p:cNvSpPr>
          <p:nvPr>
            <p:ph type="title"/>
          </p:nvPr>
        </p:nvSpPr>
        <p:spPr>
          <a:xfrm>
            <a:off x="457200" y="433985"/>
            <a:ext cx="8229600" cy="1143000"/>
          </a:xfrm>
        </p:spPr>
        <p:txBody>
          <a:bodyPr>
            <a:normAutofit fontScale="90000"/>
          </a:bodyPr>
          <a:lstStyle/>
          <a:p>
            <a:r>
              <a:rPr lang="en-US" dirty="0">
                <a:latin typeface="Comic Sans MS" panose="030F0702030302020204" pitchFamily="66" charset="0"/>
              </a:rPr>
              <a:t>Ahh-mazing Short Aa </a:t>
            </a:r>
            <a:br>
              <a:rPr lang="en-US" dirty="0">
                <a:latin typeface="Comic Sans MS" panose="030F0702030302020204" pitchFamily="66" charset="0"/>
              </a:rPr>
            </a:br>
            <a:r>
              <a:rPr lang="en-US" dirty="0">
                <a:latin typeface="Comic Sans MS" panose="030F0702030302020204" pitchFamily="66" charset="0"/>
              </a:rPr>
              <a:t>Review</a:t>
            </a:r>
            <a:br>
              <a:rPr lang="en-US" dirty="0">
                <a:latin typeface="Comic Sans MS" panose="030F0702030302020204" pitchFamily="66" charset="0"/>
              </a:rPr>
            </a:br>
            <a:endParaRPr lang="en-US" dirty="0">
              <a:latin typeface="Comic Sans MS" panose="030F0702030302020204" pitchFamily="66" charset="0"/>
            </a:endParaRPr>
          </a:p>
        </p:txBody>
      </p:sp>
      <p:pic>
        <p:nvPicPr>
          <p:cNvPr id="16" name="Picture 15" descr="Apple with solid fill">
            <a:extLst>
              <a:ext uri="{FF2B5EF4-FFF2-40B4-BE49-F238E27FC236}">
                <a16:creationId xmlns:a16="http://schemas.microsoft.com/office/drawing/2014/main" id="{F5E576C2-F7D5-4840-BD4A-2276A992D375}"/>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939017" y="2893024"/>
            <a:ext cx="3530991" cy="3530991"/>
          </a:xfrm>
          <a:prstGeom prst="rect">
            <a:avLst/>
          </a:prstGeom>
        </p:spPr>
      </p:pic>
      <p:sp>
        <p:nvSpPr>
          <p:cNvPr id="18" name="TextBox 17">
            <a:extLst>
              <a:ext uri="{FF2B5EF4-FFF2-40B4-BE49-F238E27FC236}">
                <a16:creationId xmlns:a16="http://schemas.microsoft.com/office/drawing/2014/main" id="{B3354BDA-6432-4C27-9F87-E738C4F202C2}"/>
              </a:ext>
            </a:extLst>
          </p:cNvPr>
          <p:cNvSpPr txBox="1"/>
          <p:nvPr/>
        </p:nvSpPr>
        <p:spPr>
          <a:xfrm>
            <a:off x="4768948" y="2272488"/>
            <a:ext cx="3917852" cy="1569660"/>
          </a:xfrm>
          <a:prstGeom prst="rect">
            <a:avLst/>
          </a:prstGeom>
          <a:noFill/>
        </p:spPr>
        <p:txBody>
          <a:bodyPr wrap="square" rtlCol="0">
            <a:spAutoFit/>
          </a:bodyPr>
          <a:lstStyle/>
          <a:p>
            <a:pPr algn="ctr"/>
            <a:r>
              <a:rPr lang="en-US" sz="9600" dirty="0">
                <a:solidFill>
                  <a:srgbClr val="FF0000"/>
                </a:solidFill>
                <a:latin typeface="Comic Sans MS" panose="030F0702030302020204" pitchFamily="66" charset="0"/>
              </a:rPr>
              <a:t>apple</a:t>
            </a:r>
          </a:p>
        </p:txBody>
      </p:sp>
      <p:sp>
        <p:nvSpPr>
          <p:cNvPr id="20" name="TextBox 19">
            <a:extLst>
              <a:ext uri="{FF2B5EF4-FFF2-40B4-BE49-F238E27FC236}">
                <a16:creationId xmlns:a16="http://schemas.microsoft.com/office/drawing/2014/main" id="{19272655-959A-463F-A8ED-322E59C7AF18}"/>
              </a:ext>
            </a:extLst>
          </p:cNvPr>
          <p:cNvSpPr txBox="1"/>
          <p:nvPr/>
        </p:nvSpPr>
        <p:spPr>
          <a:xfrm>
            <a:off x="1873405" y="1159727"/>
            <a:ext cx="1962615" cy="1569660"/>
          </a:xfrm>
          <a:prstGeom prst="rect">
            <a:avLst/>
          </a:prstGeom>
          <a:noFill/>
        </p:spPr>
        <p:txBody>
          <a:bodyPr wrap="square" rtlCol="0">
            <a:spAutoFit/>
          </a:bodyPr>
          <a:lstStyle/>
          <a:p>
            <a:r>
              <a:rPr lang="en-US" sz="9600" dirty="0">
                <a:solidFill>
                  <a:srgbClr val="FF0000"/>
                </a:solidFill>
                <a:latin typeface="Comic Sans MS" panose="030F0702030302020204" pitchFamily="66" charset="0"/>
              </a:rPr>
              <a:t>Aa</a:t>
            </a:r>
          </a:p>
        </p:txBody>
      </p:sp>
    </p:spTree>
    <p:custDataLst>
      <p:tags r:id="rId1"/>
    </p:custDataLst>
    <p:extLst>
      <p:ext uri="{BB962C8B-B14F-4D97-AF65-F5344CB8AC3E}">
        <p14:creationId xmlns:p14="http://schemas.microsoft.com/office/powerpoint/2010/main" val="61912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036EE-1E90-4BF1-B5BF-4699F17A5255}"/>
              </a:ext>
            </a:extLst>
          </p:cNvPr>
          <p:cNvSpPr>
            <a:spLocks noGrp="1"/>
          </p:cNvSpPr>
          <p:nvPr>
            <p:ph type="title"/>
          </p:nvPr>
        </p:nvSpPr>
        <p:spPr>
          <a:xfrm>
            <a:off x="457200" y="356714"/>
            <a:ext cx="8229600" cy="1143000"/>
          </a:xfrm>
        </p:spPr>
        <p:txBody>
          <a:bodyPr>
            <a:normAutofit fontScale="90000"/>
          </a:bodyPr>
          <a:lstStyle/>
          <a:p>
            <a:r>
              <a:rPr lang="en-US" dirty="0">
                <a:latin typeface="Comic Sans MS" panose="030F0702030302020204" pitchFamily="66" charset="0"/>
              </a:rPr>
              <a:t>Ahh-mazing Short Aa </a:t>
            </a:r>
            <a:br>
              <a:rPr lang="en-US" dirty="0">
                <a:latin typeface="Comic Sans MS" panose="030F0702030302020204" pitchFamily="66" charset="0"/>
              </a:rPr>
            </a:br>
            <a:r>
              <a:rPr lang="en-US" dirty="0">
                <a:latin typeface="Comic Sans MS" panose="030F0702030302020204" pitchFamily="66" charset="0"/>
              </a:rPr>
              <a:t>Practice</a:t>
            </a:r>
            <a:br>
              <a:rPr lang="en-US" dirty="0">
                <a:latin typeface="Comic Sans MS" panose="030F0702030302020204" pitchFamily="66" charset="0"/>
              </a:rPr>
            </a:br>
            <a:endParaRPr lang="en-US" dirty="0">
              <a:latin typeface="Comic Sans MS" panose="030F0702030302020204" pitchFamily="66" charset="0"/>
            </a:endParaRPr>
          </a:p>
        </p:txBody>
      </p:sp>
      <p:pic>
        <p:nvPicPr>
          <p:cNvPr id="4" name="Picture 3" descr="Thinking Taffy Cat">
            <a:extLst>
              <a:ext uri="{FF2B5EF4-FFF2-40B4-BE49-F238E27FC236}">
                <a16:creationId xmlns:a16="http://schemas.microsoft.com/office/drawing/2014/main" id="{E814A70E-81E5-4741-A91D-D42B2C7DDF2C}"/>
              </a:ext>
            </a:extLst>
          </p:cNvPr>
          <p:cNvPicPr>
            <a:picLocks noChangeAspect="1"/>
          </p:cNvPicPr>
          <p:nvPr/>
        </p:nvPicPr>
        <p:blipFill>
          <a:blip r:embed="rId4"/>
          <a:srcRect/>
          <a:stretch/>
        </p:blipFill>
        <p:spPr>
          <a:xfrm>
            <a:off x="841363" y="746546"/>
            <a:ext cx="3730637" cy="3730637"/>
          </a:xfrm>
          <a:prstGeom prst="rect">
            <a:avLst/>
          </a:prstGeom>
        </p:spPr>
      </p:pic>
      <p:sp>
        <p:nvSpPr>
          <p:cNvPr id="5" name="TextBox 4">
            <a:extLst>
              <a:ext uri="{FF2B5EF4-FFF2-40B4-BE49-F238E27FC236}">
                <a16:creationId xmlns:a16="http://schemas.microsoft.com/office/drawing/2014/main" id="{D6B94C66-2E86-4D6D-819D-2B3471E8E8A1}"/>
              </a:ext>
            </a:extLst>
          </p:cNvPr>
          <p:cNvSpPr txBox="1"/>
          <p:nvPr/>
        </p:nvSpPr>
        <p:spPr>
          <a:xfrm>
            <a:off x="1756317" y="4360126"/>
            <a:ext cx="3484756" cy="1938992"/>
          </a:xfrm>
          <a:prstGeom prst="rect">
            <a:avLst/>
          </a:prstGeom>
          <a:noFill/>
        </p:spPr>
        <p:txBody>
          <a:bodyPr wrap="square" rtlCol="0">
            <a:spAutoFit/>
          </a:bodyPr>
          <a:lstStyle/>
          <a:p>
            <a:r>
              <a:rPr lang="en-US" sz="12000" dirty="0">
                <a:solidFill>
                  <a:srgbClr val="E94909"/>
                </a:solidFill>
                <a:latin typeface="Comic Sans MS" panose="030F0702030302020204" pitchFamily="66" charset="0"/>
              </a:rPr>
              <a:t>c</a:t>
            </a:r>
            <a:r>
              <a:rPr lang="en-US" sz="12000" b="1" dirty="0">
                <a:solidFill>
                  <a:srgbClr val="E94909"/>
                </a:solidFill>
                <a:latin typeface="Comic Sans MS" panose="030F0702030302020204" pitchFamily="66" charset="0"/>
              </a:rPr>
              <a:t>a</a:t>
            </a:r>
            <a:r>
              <a:rPr lang="en-US" sz="12000" dirty="0">
                <a:solidFill>
                  <a:srgbClr val="E94909"/>
                </a:solidFill>
                <a:latin typeface="Comic Sans MS" panose="030F0702030302020204" pitchFamily="66" charset="0"/>
              </a:rPr>
              <a:t>t</a:t>
            </a:r>
          </a:p>
        </p:txBody>
      </p:sp>
      <p:sp>
        <p:nvSpPr>
          <p:cNvPr id="7" name="TextBox 6">
            <a:extLst>
              <a:ext uri="{FF2B5EF4-FFF2-40B4-BE49-F238E27FC236}">
                <a16:creationId xmlns:a16="http://schemas.microsoft.com/office/drawing/2014/main" id="{5B45A967-52CC-4731-87B4-CF101D44E345}"/>
              </a:ext>
            </a:extLst>
          </p:cNvPr>
          <p:cNvSpPr txBox="1"/>
          <p:nvPr/>
        </p:nvSpPr>
        <p:spPr>
          <a:xfrm>
            <a:off x="5731726" y="2538191"/>
            <a:ext cx="2252547" cy="1938992"/>
          </a:xfrm>
          <a:prstGeom prst="rect">
            <a:avLst/>
          </a:prstGeom>
          <a:noFill/>
        </p:spPr>
        <p:txBody>
          <a:bodyPr wrap="square" rtlCol="0">
            <a:spAutoFit/>
          </a:bodyPr>
          <a:lstStyle/>
          <a:p>
            <a:r>
              <a:rPr lang="en-US" sz="12000" dirty="0">
                <a:solidFill>
                  <a:srgbClr val="E94909"/>
                </a:solidFill>
                <a:latin typeface="Comic Sans MS" panose="030F0702030302020204" pitchFamily="66" charset="0"/>
              </a:rPr>
              <a:t>Aa</a:t>
            </a:r>
          </a:p>
        </p:txBody>
      </p:sp>
    </p:spTree>
    <p:custDataLst>
      <p:tags r:id="rId1"/>
    </p:custDataLst>
    <p:extLst>
      <p:ext uri="{BB962C8B-B14F-4D97-AF65-F5344CB8AC3E}">
        <p14:creationId xmlns:p14="http://schemas.microsoft.com/office/powerpoint/2010/main" val="2449235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036EE-1E90-4BF1-B5BF-4699F17A5255}"/>
              </a:ext>
            </a:extLst>
          </p:cNvPr>
          <p:cNvSpPr>
            <a:spLocks noGrp="1"/>
          </p:cNvSpPr>
          <p:nvPr>
            <p:ph type="title"/>
          </p:nvPr>
        </p:nvSpPr>
        <p:spPr>
          <a:xfrm>
            <a:off x="457200" y="356714"/>
            <a:ext cx="8229600" cy="1143000"/>
          </a:xfrm>
        </p:spPr>
        <p:txBody>
          <a:bodyPr>
            <a:normAutofit fontScale="90000"/>
          </a:bodyPr>
          <a:lstStyle/>
          <a:p>
            <a:r>
              <a:rPr lang="en-US" dirty="0">
                <a:latin typeface="Comic Sans MS" panose="030F0702030302020204" pitchFamily="66" charset="0"/>
              </a:rPr>
              <a:t>Ahh-mazing Short Aa </a:t>
            </a:r>
            <a:br>
              <a:rPr lang="en-US" dirty="0">
                <a:latin typeface="Comic Sans MS" panose="030F0702030302020204" pitchFamily="66" charset="0"/>
              </a:rPr>
            </a:br>
            <a:r>
              <a:rPr lang="en-US" dirty="0">
                <a:latin typeface="Comic Sans MS" panose="030F0702030302020204" pitchFamily="66" charset="0"/>
              </a:rPr>
              <a:t>Practice</a:t>
            </a:r>
            <a:br>
              <a:rPr lang="en-US" dirty="0">
                <a:latin typeface="Comic Sans MS" panose="030F0702030302020204" pitchFamily="66" charset="0"/>
              </a:rPr>
            </a:br>
            <a:endParaRPr lang="en-US" dirty="0">
              <a:latin typeface="Comic Sans MS" panose="030F0702030302020204" pitchFamily="66" charset="0"/>
            </a:endParaRPr>
          </a:p>
        </p:txBody>
      </p:sp>
      <p:sp>
        <p:nvSpPr>
          <p:cNvPr id="5" name="TextBox 4">
            <a:extLst>
              <a:ext uri="{FF2B5EF4-FFF2-40B4-BE49-F238E27FC236}">
                <a16:creationId xmlns:a16="http://schemas.microsoft.com/office/drawing/2014/main" id="{D6B94C66-2E86-4D6D-819D-2B3471E8E8A1}"/>
              </a:ext>
            </a:extLst>
          </p:cNvPr>
          <p:cNvSpPr txBox="1"/>
          <p:nvPr/>
        </p:nvSpPr>
        <p:spPr>
          <a:xfrm>
            <a:off x="1756317" y="4360126"/>
            <a:ext cx="3663176" cy="1938992"/>
          </a:xfrm>
          <a:prstGeom prst="rect">
            <a:avLst/>
          </a:prstGeom>
          <a:noFill/>
        </p:spPr>
        <p:txBody>
          <a:bodyPr wrap="square" rtlCol="0">
            <a:spAutoFit/>
          </a:bodyPr>
          <a:lstStyle/>
          <a:p>
            <a:r>
              <a:rPr lang="en-US" sz="12000" dirty="0">
                <a:solidFill>
                  <a:srgbClr val="FF9627"/>
                </a:solidFill>
                <a:latin typeface="Comic Sans MS" panose="030F0702030302020204" pitchFamily="66" charset="0"/>
              </a:rPr>
              <a:t>h</a:t>
            </a:r>
            <a:r>
              <a:rPr lang="en-US" sz="12000" b="1" dirty="0">
                <a:solidFill>
                  <a:srgbClr val="FF9627"/>
                </a:solidFill>
                <a:latin typeface="Comic Sans MS" panose="030F0702030302020204" pitchFamily="66" charset="0"/>
              </a:rPr>
              <a:t>a</a:t>
            </a:r>
            <a:r>
              <a:rPr lang="en-US" sz="12000" dirty="0">
                <a:solidFill>
                  <a:srgbClr val="FF9627"/>
                </a:solidFill>
                <a:latin typeface="Comic Sans MS" panose="030F0702030302020204" pitchFamily="66" charset="0"/>
              </a:rPr>
              <a:t>m</a:t>
            </a:r>
          </a:p>
        </p:txBody>
      </p:sp>
      <p:sp>
        <p:nvSpPr>
          <p:cNvPr id="7" name="TextBox 6">
            <a:extLst>
              <a:ext uri="{FF2B5EF4-FFF2-40B4-BE49-F238E27FC236}">
                <a16:creationId xmlns:a16="http://schemas.microsoft.com/office/drawing/2014/main" id="{5B45A967-52CC-4731-87B4-CF101D44E345}"/>
              </a:ext>
            </a:extLst>
          </p:cNvPr>
          <p:cNvSpPr txBox="1"/>
          <p:nvPr/>
        </p:nvSpPr>
        <p:spPr>
          <a:xfrm>
            <a:off x="5605953" y="2538191"/>
            <a:ext cx="2252547" cy="1938992"/>
          </a:xfrm>
          <a:prstGeom prst="rect">
            <a:avLst/>
          </a:prstGeom>
          <a:noFill/>
        </p:spPr>
        <p:txBody>
          <a:bodyPr wrap="square" rtlCol="0">
            <a:spAutoFit/>
          </a:bodyPr>
          <a:lstStyle/>
          <a:p>
            <a:r>
              <a:rPr lang="en-US" sz="12000" dirty="0">
                <a:solidFill>
                  <a:srgbClr val="FF9627"/>
                </a:solidFill>
                <a:latin typeface="Comic Sans MS" panose="030F0702030302020204" pitchFamily="66" charset="0"/>
              </a:rPr>
              <a:t>Aa</a:t>
            </a:r>
          </a:p>
        </p:txBody>
      </p:sp>
      <p:pic>
        <p:nvPicPr>
          <p:cNvPr id="4" name="Picture 3" descr="Icon&#10;&#10;Description automatically generated">
            <a:extLst>
              <a:ext uri="{FF2B5EF4-FFF2-40B4-BE49-F238E27FC236}">
                <a16:creationId xmlns:a16="http://schemas.microsoft.com/office/drawing/2014/main" id="{142A97E7-11C9-4E15-9721-6BB95F67E7E2}"/>
              </a:ext>
            </a:extLst>
          </p:cNvPr>
          <p:cNvPicPr>
            <a:picLocks noChangeAspect="1"/>
          </p:cNvPicPr>
          <p:nvPr/>
        </p:nvPicPr>
        <p:blipFill>
          <a:blip r:embed="rId4"/>
          <a:stretch>
            <a:fillRect/>
          </a:stretch>
        </p:blipFill>
        <p:spPr>
          <a:xfrm>
            <a:off x="1285500" y="2209676"/>
            <a:ext cx="3508379" cy="2132865"/>
          </a:xfrm>
          <a:prstGeom prst="rect">
            <a:avLst/>
          </a:prstGeom>
        </p:spPr>
      </p:pic>
    </p:spTree>
    <p:custDataLst>
      <p:tags r:id="rId1"/>
    </p:custDataLst>
    <p:extLst>
      <p:ext uri="{BB962C8B-B14F-4D97-AF65-F5344CB8AC3E}">
        <p14:creationId xmlns:p14="http://schemas.microsoft.com/office/powerpoint/2010/main" val="711596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036EE-1E90-4BF1-B5BF-4699F17A5255}"/>
              </a:ext>
            </a:extLst>
          </p:cNvPr>
          <p:cNvSpPr>
            <a:spLocks noGrp="1"/>
          </p:cNvSpPr>
          <p:nvPr>
            <p:ph type="title"/>
          </p:nvPr>
        </p:nvSpPr>
        <p:spPr>
          <a:xfrm>
            <a:off x="457200" y="356714"/>
            <a:ext cx="8229600" cy="1143000"/>
          </a:xfrm>
        </p:spPr>
        <p:txBody>
          <a:bodyPr>
            <a:normAutofit fontScale="90000"/>
          </a:bodyPr>
          <a:lstStyle/>
          <a:p>
            <a:r>
              <a:rPr lang="en-US" dirty="0">
                <a:latin typeface="Comic Sans MS" panose="030F0702030302020204" pitchFamily="66" charset="0"/>
              </a:rPr>
              <a:t>Ahh-mazing Short Aa </a:t>
            </a:r>
            <a:br>
              <a:rPr lang="en-US" dirty="0">
                <a:latin typeface="Comic Sans MS" panose="030F0702030302020204" pitchFamily="66" charset="0"/>
              </a:rPr>
            </a:br>
            <a:r>
              <a:rPr lang="en-US" dirty="0">
                <a:latin typeface="Comic Sans MS" panose="030F0702030302020204" pitchFamily="66" charset="0"/>
              </a:rPr>
              <a:t>Practice</a:t>
            </a:r>
            <a:br>
              <a:rPr lang="en-US" dirty="0">
                <a:latin typeface="Comic Sans MS" panose="030F0702030302020204" pitchFamily="66" charset="0"/>
              </a:rPr>
            </a:br>
            <a:endParaRPr lang="en-US" dirty="0">
              <a:latin typeface="Comic Sans MS" panose="030F0702030302020204" pitchFamily="66" charset="0"/>
            </a:endParaRPr>
          </a:p>
        </p:txBody>
      </p:sp>
      <p:sp>
        <p:nvSpPr>
          <p:cNvPr id="5" name="TextBox 4">
            <a:extLst>
              <a:ext uri="{FF2B5EF4-FFF2-40B4-BE49-F238E27FC236}">
                <a16:creationId xmlns:a16="http://schemas.microsoft.com/office/drawing/2014/main" id="{D6B94C66-2E86-4D6D-819D-2B3471E8E8A1}"/>
              </a:ext>
            </a:extLst>
          </p:cNvPr>
          <p:cNvSpPr txBox="1"/>
          <p:nvPr/>
        </p:nvSpPr>
        <p:spPr>
          <a:xfrm>
            <a:off x="1756317" y="4604387"/>
            <a:ext cx="2994103" cy="1938992"/>
          </a:xfrm>
          <a:prstGeom prst="rect">
            <a:avLst/>
          </a:prstGeom>
          <a:noFill/>
        </p:spPr>
        <p:txBody>
          <a:bodyPr wrap="square" rtlCol="0">
            <a:spAutoFit/>
          </a:bodyPr>
          <a:lstStyle/>
          <a:p>
            <a:r>
              <a:rPr lang="en-US" sz="12000" dirty="0">
                <a:solidFill>
                  <a:srgbClr val="C00000"/>
                </a:solidFill>
                <a:latin typeface="Comic Sans MS" panose="030F0702030302020204" pitchFamily="66" charset="0"/>
              </a:rPr>
              <a:t>f</a:t>
            </a:r>
            <a:r>
              <a:rPr lang="en-US" sz="12000" b="1" dirty="0">
                <a:solidFill>
                  <a:srgbClr val="C00000"/>
                </a:solidFill>
                <a:latin typeface="Comic Sans MS" panose="030F0702030302020204" pitchFamily="66" charset="0"/>
              </a:rPr>
              <a:t>a</a:t>
            </a:r>
            <a:r>
              <a:rPr lang="en-US" sz="12000" dirty="0">
                <a:solidFill>
                  <a:srgbClr val="C00000"/>
                </a:solidFill>
                <a:latin typeface="Comic Sans MS" panose="030F0702030302020204" pitchFamily="66" charset="0"/>
              </a:rPr>
              <a:t>n</a:t>
            </a:r>
          </a:p>
        </p:txBody>
      </p:sp>
      <p:sp>
        <p:nvSpPr>
          <p:cNvPr id="7" name="TextBox 6">
            <a:extLst>
              <a:ext uri="{FF2B5EF4-FFF2-40B4-BE49-F238E27FC236}">
                <a16:creationId xmlns:a16="http://schemas.microsoft.com/office/drawing/2014/main" id="{5B45A967-52CC-4731-87B4-CF101D44E345}"/>
              </a:ext>
            </a:extLst>
          </p:cNvPr>
          <p:cNvSpPr txBox="1"/>
          <p:nvPr/>
        </p:nvSpPr>
        <p:spPr>
          <a:xfrm>
            <a:off x="5731726" y="2538191"/>
            <a:ext cx="2252547" cy="1938992"/>
          </a:xfrm>
          <a:prstGeom prst="rect">
            <a:avLst/>
          </a:prstGeom>
          <a:noFill/>
        </p:spPr>
        <p:txBody>
          <a:bodyPr wrap="square" rtlCol="0">
            <a:spAutoFit/>
          </a:bodyPr>
          <a:lstStyle/>
          <a:p>
            <a:r>
              <a:rPr lang="en-US" sz="12000" dirty="0">
                <a:solidFill>
                  <a:srgbClr val="C00000"/>
                </a:solidFill>
                <a:latin typeface="Comic Sans MS" panose="030F0702030302020204" pitchFamily="66" charset="0"/>
              </a:rPr>
              <a:t>Aa</a:t>
            </a:r>
          </a:p>
        </p:txBody>
      </p:sp>
      <p:pic>
        <p:nvPicPr>
          <p:cNvPr id="4" name="Picture 3" descr="A close-up of a dart board&#10;&#10;Description automatically generated with low confidence">
            <a:extLst>
              <a:ext uri="{FF2B5EF4-FFF2-40B4-BE49-F238E27FC236}">
                <a16:creationId xmlns:a16="http://schemas.microsoft.com/office/drawing/2014/main" id="{A54CF6C3-21D7-439F-9981-DEEACF6F959B}"/>
              </a:ext>
            </a:extLst>
          </p:cNvPr>
          <p:cNvPicPr>
            <a:picLocks noChangeAspect="1"/>
          </p:cNvPicPr>
          <p:nvPr/>
        </p:nvPicPr>
        <p:blipFill>
          <a:blip r:embed="rId4"/>
          <a:stretch>
            <a:fillRect/>
          </a:stretch>
        </p:blipFill>
        <p:spPr>
          <a:xfrm>
            <a:off x="1358202" y="951805"/>
            <a:ext cx="2721429" cy="3429000"/>
          </a:xfrm>
          <a:prstGeom prst="rect">
            <a:avLst/>
          </a:prstGeom>
        </p:spPr>
      </p:pic>
    </p:spTree>
    <p:custDataLst>
      <p:tags r:id="rId1"/>
    </p:custDataLst>
    <p:extLst>
      <p:ext uri="{BB962C8B-B14F-4D97-AF65-F5344CB8AC3E}">
        <p14:creationId xmlns:p14="http://schemas.microsoft.com/office/powerpoint/2010/main" val="1877713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036EE-1E90-4BF1-B5BF-4699F17A5255}"/>
              </a:ext>
            </a:extLst>
          </p:cNvPr>
          <p:cNvSpPr>
            <a:spLocks noGrp="1"/>
          </p:cNvSpPr>
          <p:nvPr>
            <p:ph type="title"/>
          </p:nvPr>
        </p:nvSpPr>
        <p:spPr/>
        <p:txBody>
          <a:bodyPr>
            <a:normAutofit fontScale="90000"/>
          </a:bodyPr>
          <a:lstStyle/>
          <a:p>
            <a:r>
              <a:rPr lang="en-US" dirty="0">
                <a:latin typeface="Comic Sans MS" panose="030F0702030302020204" pitchFamily="66" charset="0"/>
              </a:rPr>
              <a:t>Sight Word Review</a:t>
            </a:r>
            <a:br>
              <a:rPr lang="en-US" dirty="0">
                <a:latin typeface="Comic Sans MS" panose="030F0702030302020204" pitchFamily="66" charset="0"/>
              </a:rPr>
            </a:br>
            <a:endParaRPr lang="en-US" dirty="0">
              <a:latin typeface="Comic Sans MS" panose="030F0702030302020204" pitchFamily="66" charset="0"/>
            </a:endParaRPr>
          </a:p>
        </p:txBody>
      </p:sp>
      <p:sp>
        <p:nvSpPr>
          <p:cNvPr id="3" name="TextBox 2">
            <a:extLst>
              <a:ext uri="{FF2B5EF4-FFF2-40B4-BE49-F238E27FC236}">
                <a16:creationId xmlns:a16="http://schemas.microsoft.com/office/drawing/2014/main" id="{DBE185BA-7843-4E30-A6E3-9D2DA13AC24E}"/>
              </a:ext>
            </a:extLst>
          </p:cNvPr>
          <p:cNvSpPr txBox="1"/>
          <p:nvPr/>
        </p:nvSpPr>
        <p:spPr>
          <a:xfrm>
            <a:off x="457200" y="959005"/>
            <a:ext cx="8229600" cy="1015663"/>
          </a:xfrm>
          <a:prstGeom prst="rect">
            <a:avLst/>
          </a:prstGeom>
          <a:noFill/>
        </p:spPr>
        <p:txBody>
          <a:bodyPr wrap="square" rtlCol="0">
            <a:spAutoFit/>
          </a:bodyPr>
          <a:lstStyle/>
          <a:p>
            <a:r>
              <a:rPr lang="en-US" sz="6000" dirty="0">
                <a:latin typeface="Comic Sans MS" panose="030F0702030302020204" pitchFamily="66" charset="0"/>
              </a:rPr>
              <a:t>after                  jump</a:t>
            </a:r>
          </a:p>
        </p:txBody>
      </p:sp>
      <p:sp>
        <p:nvSpPr>
          <p:cNvPr id="4" name="Arrow: Right 3">
            <a:extLst>
              <a:ext uri="{FF2B5EF4-FFF2-40B4-BE49-F238E27FC236}">
                <a16:creationId xmlns:a16="http://schemas.microsoft.com/office/drawing/2014/main" id="{BAF2F734-F17E-4E9B-BAD4-A6F2F20EC91E}"/>
              </a:ext>
            </a:extLst>
          </p:cNvPr>
          <p:cNvSpPr/>
          <p:nvPr/>
        </p:nvSpPr>
        <p:spPr>
          <a:xfrm>
            <a:off x="3189249" y="1243041"/>
            <a:ext cx="2765502" cy="557030"/>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C6428288-101D-4B54-9A3C-85C30C86FDDC}"/>
              </a:ext>
            </a:extLst>
          </p:cNvPr>
          <p:cNvSpPr txBox="1"/>
          <p:nvPr/>
        </p:nvSpPr>
        <p:spPr>
          <a:xfrm>
            <a:off x="457200" y="2165195"/>
            <a:ext cx="8229600" cy="1015663"/>
          </a:xfrm>
          <a:prstGeom prst="rect">
            <a:avLst/>
          </a:prstGeom>
          <a:noFill/>
        </p:spPr>
        <p:txBody>
          <a:bodyPr wrap="square" rtlCol="0">
            <a:spAutoFit/>
          </a:bodyPr>
          <a:lstStyle/>
          <a:p>
            <a:r>
              <a:rPr lang="en-US" sz="6000" dirty="0">
                <a:latin typeface="Comic Sans MS" panose="030F0702030302020204" pitchFamily="66" charset="0"/>
              </a:rPr>
              <a:t>has                     clap</a:t>
            </a:r>
          </a:p>
        </p:txBody>
      </p:sp>
      <p:sp>
        <p:nvSpPr>
          <p:cNvPr id="6" name="TextBox 5">
            <a:extLst>
              <a:ext uri="{FF2B5EF4-FFF2-40B4-BE49-F238E27FC236}">
                <a16:creationId xmlns:a16="http://schemas.microsoft.com/office/drawing/2014/main" id="{278F545B-613A-4291-829D-157051A2245E}"/>
              </a:ext>
            </a:extLst>
          </p:cNvPr>
          <p:cNvSpPr txBox="1"/>
          <p:nvPr/>
        </p:nvSpPr>
        <p:spPr>
          <a:xfrm>
            <a:off x="457200" y="3454448"/>
            <a:ext cx="8229600" cy="1015663"/>
          </a:xfrm>
          <a:prstGeom prst="rect">
            <a:avLst/>
          </a:prstGeom>
          <a:noFill/>
        </p:spPr>
        <p:txBody>
          <a:bodyPr wrap="square" rtlCol="0">
            <a:spAutoFit/>
          </a:bodyPr>
          <a:lstStyle/>
          <a:p>
            <a:r>
              <a:rPr lang="en-US" sz="6000" dirty="0">
                <a:latin typeface="Comic Sans MS" panose="030F0702030302020204" pitchFamily="66" charset="0"/>
              </a:rPr>
              <a:t>over                   stomp</a:t>
            </a:r>
          </a:p>
        </p:txBody>
      </p:sp>
      <p:sp>
        <p:nvSpPr>
          <p:cNvPr id="7" name="TextBox 6">
            <a:extLst>
              <a:ext uri="{FF2B5EF4-FFF2-40B4-BE49-F238E27FC236}">
                <a16:creationId xmlns:a16="http://schemas.microsoft.com/office/drawing/2014/main" id="{CD8315BA-8290-4A29-8944-D0EE024EF70E}"/>
              </a:ext>
            </a:extLst>
          </p:cNvPr>
          <p:cNvSpPr txBox="1"/>
          <p:nvPr/>
        </p:nvSpPr>
        <p:spPr>
          <a:xfrm>
            <a:off x="457200" y="4860129"/>
            <a:ext cx="8229600" cy="1015663"/>
          </a:xfrm>
          <a:prstGeom prst="rect">
            <a:avLst/>
          </a:prstGeom>
          <a:noFill/>
        </p:spPr>
        <p:txBody>
          <a:bodyPr wrap="square" rtlCol="0">
            <a:spAutoFit/>
          </a:bodyPr>
          <a:lstStyle/>
          <a:p>
            <a:r>
              <a:rPr lang="en-US" sz="6000" dirty="0">
                <a:latin typeface="Comic Sans MS" panose="030F0702030302020204" pitchFamily="66" charset="0"/>
              </a:rPr>
              <a:t>better                wave</a:t>
            </a:r>
          </a:p>
        </p:txBody>
      </p:sp>
      <p:sp>
        <p:nvSpPr>
          <p:cNvPr id="8" name="Arrow: Right 7">
            <a:extLst>
              <a:ext uri="{FF2B5EF4-FFF2-40B4-BE49-F238E27FC236}">
                <a16:creationId xmlns:a16="http://schemas.microsoft.com/office/drawing/2014/main" id="{56CCA4CC-350C-4555-B049-06576FF7BF4C}"/>
              </a:ext>
            </a:extLst>
          </p:cNvPr>
          <p:cNvSpPr/>
          <p:nvPr/>
        </p:nvSpPr>
        <p:spPr>
          <a:xfrm>
            <a:off x="3189249" y="2438666"/>
            <a:ext cx="2765502" cy="557030"/>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Arrow: Right 8">
            <a:extLst>
              <a:ext uri="{FF2B5EF4-FFF2-40B4-BE49-F238E27FC236}">
                <a16:creationId xmlns:a16="http://schemas.microsoft.com/office/drawing/2014/main" id="{B8DDCCD4-D9D8-4F90-851E-8BA8A922930F}"/>
              </a:ext>
            </a:extLst>
          </p:cNvPr>
          <p:cNvSpPr/>
          <p:nvPr/>
        </p:nvSpPr>
        <p:spPr>
          <a:xfrm>
            <a:off x="3189249" y="3749224"/>
            <a:ext cx="2765502" cy="557030"/>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Arrow: Right 9">
            <a:extLst>
              <a:ext uri="{FF2B5EF4-FFF2-40B4-BE49-F238E27FC236}">
                <a16:creationId xmlns:a16="http://schemas.microsoft.com/office/drawing/2014/main" id="{D38E1131-3AE3-4874-B5E3-2D6D6D36D689}"/>
              </a:ext>
            </a:extLst>
          </p:cNvPr>
          <p:cNvSpPr/>
          <p:nvPr/>
        </p:nvSpPr>
        <p:spPr>
          <a:xfrm>
            <a:off x="3189249" y="5089445"/>
            <a:ext cx="2765502" cy="557030"/>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97182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7422A-FCCC-40F1-BD07-5E6CFA1F5ABD}"/>
              </a:ext>
            </a:extLst>
          </p:cNvPr>
          <p:cNvSpPr>
            <a:spLocks noGrp="1"/>
          </p:cNvSpPr>
          <p:nvPr>
            <p:ph type="title"/>
          </p:nvPr>
        </p:nvSpPr>
        <p:spPr/>
        <p:txBody>
          <a:bodyPr>
            <a:normAutofit fontScale="90000"/>
          </a:bodyPr>
          <a:lstStyle/>
          <a:p>
            <a:r>
              <a:rPr lang="en-US" dirty="0">
                <a:latin typeface="Comic Sans MS" panose="030F0702030302020204" pitchFamily="66" charset="0"/>
              </a:rPr>
              <a:t>Sight Word review</a:t>
            </a:r>
            <a:br>
              <a:rPr lang="en-US" dirty="0">
                <a:latin typeface="Comic Sans MS" panose="030F0702030302020204" pitchFamily="66" charset="0"/>
              </a:rPr>
            </a:br>
            <a:endParaRPr lang="en-US" dirty="0">
              <a:latin typeface="Comic Sans MS" panose="030F0702030302020204" pitchFamily="66" charset="0"/>
            </a:endParaRPr>
          </a:p>
        </p:txBody>
      </p:sp>
      <p:sp>
        <p:nvSpPr>
          <p:cNvPr id="3" name="TextBox 2">
            <a:extLst>
              <a:ext uri="{FF2B5EF4-FFF2-40B4-BE49-F238E27FC236}">
                <a16:creationId xmlns:a16="http://schemas.microsoft.com/office/drawing/2014/main" id="{804ABEE5-A0C4-4787-B264-7C171C26C722}"/>
              </a:ext>
            </a:extLst>
          </p:cNvPr>
          <p:cNvSpPr txBox="1"/>
          <p:nvPr/>
        </p:nvSpPr>
        <p:spPr>
          <a:xfrm>
            <a:off x="947854" y="1417638"/>
            <a:ext cx="3624146" cy="1569660"/>
          </a:xfrm>
          <a:prstGeom prst="rect">
            <a:avLst/>
          </a:prstGeom>
          <a:noFill/>
        </p:spPr>
        <p:txBody>
          <a:bodyPr wrap="square" rtlCol="0">
            <a:spAutoFit/>
          </a:bodyPr>
          <a:lstStyle/>
          <a:p>
            <a:r>
              <a:rPr lang="en-US" sz="9600" dirty="0">
                <a:latin typeface="Comic Sans MS" panose="030F0702030302020204" pitchFamily="66" charset="0"/>
              </a:rPr>
              <a:t>after</a:t>
            </a:r>
          </a:p>
        </p:txBody>
      </p:sp>
      <p:sp>
        <p:nvSpPr>
          <p:cNvPr id="4" name="TextBox 3">
            <a:extLst>
              <a:ext uri="{FF2B5EF4-FFF2-40B4-BE49-F238E27FC236}">
                <a16:creationId xmlns:a16="http://schemas.microsoft.com/office/drawing/2014/main" id="{79AFB002-6524-4563-91B1-186B60A920A7}"/>
              </a:ext>
            </a:extLst>
          </p:cNvPr>
          <p:cNvSpPr txBox="1"/>
          <p:nvPr/>
        </p:nvSpPr>
        <p:spPr>
          <a:xfrm>
            <a:off x="4638908" y="3345468"/>
            <a:ext cx="4096214" cy="1569660"/>
          </a:xfrm>
          <a:prstGeom prst="rect">
            <a:avLst/>
          </a:prstGeom>
          <a:noFill/>
        </p:spPr>
        <p:txBody>
          <a:bodyPr wrap="square" rtlCol="0">
            <a:spAutoFit/>
          </a:bodyPr>
          <a:lstStyle/>
          <a:p>
            <a:r>
              <a:rPr lang="en-US" sz="9600" dirty="0">
                <a:latin typeface="Comic Sans MS" panose="030F0702030302020204" pitchFamily="66" charset="0"/>
              </a:rPr>
              <a:t>better</a:t>
            </a:r>
          </a:p>
        </p:txBody>
      </p:sp>
      <p:sp>
        <p:nvSpPr>
          <p:cNvPr id="5" name="TextBox 4">
            <a:extLst>
              <a:ext uri="{FF2B5EF4-FFF2-40B4-BE49-F238E27FC236}">
                <a16:creationId xmlns:a16="http://schemas.microsoft.com/office/drawing/2014/main" id="{6DA12F86-56F3-4846-994C-5117A2B77573}"/>
              </a:ext>
            </a:extLst>
          </p:cNvPr>
          <p:cNvSpPr txBox="1"/>
          <p:nvPr/>
        </p:nvSpPr>
        <p:spPr>
          <a:xfrm>
            <a:off x="1014762" y="3345468"/>
            <a:ext cx="3624146" cy="1569660"/>
          </a:xfrm>
          <a:prstGeom prst="rect">
            <a:avLst/>
          </a:prstGeom>
          <a:noFill/>
        </p:spPr>
        <p:txBody>
          <a:bodyPr wrap="square" rtlCol="0">
            <a:spAutoFit/>
          </a:bodyPr>
          <a:lstStyle/>
          <a:p>
            <a:r>
              <a:rPr lang="en-US" sz="9600" dirty="0">
                <a:latin typeface="Comic Sans MS" panose="030F0702030302020204" pitchFamily="66" charset="0"/>
              </a:rPr>
              <a:t>has</a:t>
            </a:r>
          </a:p>
        </p:txBody>
      </p:sp>
      <p:sp>
        <p:nvSpPr>
          <p:cNvPr id="6" name="TextBox 5">
            <a:extLst>
              <a:ext uri="{FF2B5EF4-FFF2-40B4-BE49-F238E27FC236}">
                <a16:creationId xmlns:a16="http://schemas.microsoft.com/office/drawing/2014/main" id="{B8CF860A-BB47-44A1-9902-8BB70E73F886}"/>
              </a:ext>
            </a:extLst>
          </p:cNvPr>
          <p:cNvSpPr txBox="1"/>
          <p:nvPr/>
        </p:nvSpPr>
        <p:spPr>
          <a:xfrm>
            <a:off x="5252225" y="1417638"/>
            <a:ext cx="3624146" cy="1569660"/>
          </a:xfrm>
          <a:prstGeom prst="rect">
            <a:avLst/>
          </a:prstGeom>
          <a:noFill/>
        </p:spPr>
        <p:txBody>
          <a:bodyPr wrap="square" rtlCol="0">
            <a:spAutoFit/>
          </a:bodyPr>
          <a:lstStyle/>
          <a:p>
            <a:r>
              <a:rPr lang="en-US" sz="9600" dirty="0">
                <a:latin typeface="Comic Sans MS" panose="030F0702030302020204" pitchFamily="66" charset="0"/>
              </a:rPr>
              <a:t>over</a:t>
            </a:r>
          </a:p>
        </p:txBody>
      </p:sp>
    </p:spTree>
    <p:custDataLst>
      <p:tags r:id="rId1"/>
    </p:custDataLst>
    <p:extLst>
      <p:ext uri="{BB962C8B-B14F-4D97-AF65-F5344CB8AC3E}">
        <p14:creationId xmlns:p14="http://schemas.microsoft.com/office/powerpoint/2010/main" val="10892715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7422A-FCCC-40F1-BD07-5E6CFA1F5ABD}"/>
              </a:ext>
            </a:extLst>
          </p:cNvPr>
          <p:cNvSpPr>
            <a:spLocks noGrp="1"/>
          </p:cNvSpPr>
          <p:nvPr>
            <p:ph type="title"/>
          </p:nvPr>
        </p:nvSpPr>
        <p:spPr/>
        <p:txBody>
          <a:bodyPr>
            <a:normAutofit fontScale="90000"/>
          </a:bodyPr>
          <a:lstStyle/>
          <a:p>
            <a:r>
              <a:rPr lang="en-US" dirty="0">
                <a:latin typeface="Comic Sans MS" panose="030F0702030302020204" pitchFamily="66" charset="0"/>
              </a:rPr>
              <a:t>5 Finger Retell</a:t>
            </a:r>
            <a:br>
              <a:rPr lang="en-US" dirty="0">
                <a:latin typeface="Comic Sans MS" panose="030F0702030302020204" pitchFamily="66" charset="0"/>
              </a:rPr>
            </a:br>
            <a:endParaRPr lang="en-US" dirty="0">
              <a:latin typeface="Comic Sans MS" panose="030F0702030302020204" pitchFamily="66" charset="0"/>
            </a:endParaRPr>
          </a:p>
        </p:txBody>
      </p:sp>
      <p:pic>
        <p:nvPicPr>
          <p:cNvPr id="12" name="Picture 11">
            <a:extLst>
              <a:ext uri="{FF2B5EF4-FFF2-40B4-BE49-F238E27FC236}">
                <a16:creationId xmlns:a16="http://schemas.microsoft.com/office/drawing/2014/main" id="{347487FA-358B-4E62-90A1-427AB4B68B24}"/>
              </a:ext>
            </a:extLst>
          </p:cNvPr>
          <p:cNvPicPr>
            <a:picLocks noChangeAspect="1"/>
          </p:cNvPicPr>
          <p:nvPr/>
        </p:nvPicPr>
        <p:blipFill>
          <a:blip r:embed="rId4"/>
          <a:srcRect/>
          <a:stretch/>
        </p:blipFill>
        <p:spPr>
          <a:xfrm>
            <a:off x="1689598" y="846138"/>
            <a:ext cx="5231443" cy="5656271"/>
          </a:xfrm>
          <a:prstGeom prst="rect">
            <a:avLst/>
          </a:prstGeom>
        </p:spPr>
      </p:pic>
    </p:spTree>
    <p:custDataLst>
      <p:tags r:id="rId1"/>
    </p:custDataLst>
    <p:extLst>
      <p:ext uri="{BB962C8B-B14F-4D97-AF65-F5344CB8AC3E}">
        <p14:creationId xmlns:p14="http://schemas.microsoft.com/office/powerpoint/2010/main" val="19368830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7422A-FCCC-40F1-BD07-5E6CFA1F5ABD}"/>
              </a:ext>
            </a:extLst>
          </p:cNvPr>
          <p:cNvSpPr>
            <a:spLocks noGrp="1"/>
          </p:cNvSpPr>
          <p:nvPr>
            <p:ph type="title"/>
          </p:nvPr>
        </p:nvSpPr>
        <p:spPr/>
        <p:txBody>
          <a:bodyPr>
            <a:normAutofit fontScale="90000"/>
          </a:bodyPr>
          <a:lstStyle/>
          <a:p>
            <a:r>
              <a:rPr lang="en-US" dirty="0">
                <a:latin typeface="Comic Sans MS" panose="030F0702030302020204" pitchFamily="66" charset="0"/>
              </a:rPr>
              <a:t>5 Finger retell</a:t>
            </a:r>
            <a:br>
              <a:rPr lang="en-US" dirty="0">
                <a:latin typeface="Comic Sans MS" panose="030F0702030302020204" pitchFamily="66" charset="0"/>
              </a:rPr>
            </a:br>
            <a:endParaRPr lang="en-US" dirty="0">
              <a:latin typeface="Comic Sans MS" panose="030F0702030302020204" pitchFamily="66" charset="0"/>
            </a:endParaRPr>
          </a:p>
        </p:txBody>
      </p:sp>
      <p:pic>
        <p:nvPicPr>
          <p:cNvPr id="4" name="Picture 3" descr="A close-up of a toy&#10;&#10;Description automatically generated with medium confidence">
            <a:extLst>
              <a:ext uri="{FF2B5EF4-FFF2-40B4-BE49-F238E27FC236}">
                <a16:creationId xmlns:a16="http://schemas.microsoft.com/office/drawing/2014/main" id="{09FB4606-1432-4A87-8CC4-18EC61117644}"/>
              </a:ext>
            </a:extLst>
          </p:cNvPr>
          <p:cNvPicPr>
            <a:picLocks noChangeAspect="1"/>
          </p:cNvPicPr>
          <p:nvPr/>
        </p:nvPicPr>
        <p:blipFill>
          <a:blip r:embed="rId4"/>
          <a:stretch>
            <a:fillRect/>
          </a:stretch>
        </p:blipFill>
        <p:spPr>
          <a:xfrm>
            <a:off x="811663" y="1697092"/>
            <a:ext cx="3760337" cy="2064425"/>
          </a:xfrm>
          <a:prstGeom prst="rect">
            <a:avLst/>
          </a:prstGeom>
        </p:spPr>
      </p:pic>
      <p:pic>
        <p:nvPicPr>
          <p:cNvPr id="6" name="Picture 5" descr="A red and white flag&#10;&#10;Description automatically generated with low confidence">
            <a:extLst>
              <a:ext uri="{FF2B5EF4-FFF2-40B4-BE49-F238E27FC236}">
                <a16:creationId xmlns:a16="http://schemas.microsoft.com/office/drawing/2014/main" id="{89E0C17C-3ACA-4EA5-A873-583BD592C683}"/>
              </a:ext>
            </a:extLst>
          </p:cNvPr>
          <p:cNvPicPr>
            <a:picLocks noChangeAspect="1"/>
          </p:cNvPicPr>
          <p:nvPr/>
        </p:nvPicPr>
        <p:blipFill>
          <a:blip r:embed="rId5"/>
          <a:stretch>
            <a:fillRect/>
          </a:stretch>
        </p:blipFill>
        <p:spPr>
          <a:xfrm>
            <a:off x="6064816" y="1287212"/>
            <a:ext cx="2118277" cy="2753760"/>
          </a:xfrm>
          <a:prstGeom prst="rect">
            <a:avLst/>
          </a:prstGeom>
        </p:spPr>
      </p:pic>
      <p:pic>
        <p:nvPicPr>
          <p:cNvPr id="8" name="Picture 7" descr="A picture containing domestic cat&#10;&#10;Description automatically generated">
            <a:extLst>
              <a:ext uri="{FF2B5EF4-FFF2-40B4-BE49-F238E27FC236}">
                <a16:creationId xmlns:a16="http://schemas.microsoft.com/office/drawing/2014/main" id="{66B6AC70-3D13-4BDB-AC3F-2410954FCA9C}"/>
              </a:ext>
            </a:extLst>
          </p:cNvPr>
          <p:cNvPicPr>
            <a:picLocks noChangeAspect="1"/>
          </p:cNvPicPr>
          <p:nvPr/>
        </p:nvPicPr>
        <p:blipFill>
          <a:blip r:embed="rId6"/>
          <a:stretch>
            <a:fillRect/>
          </a:stretch>
        </p:blipFill>
        <p:spPr>
          <a:xfrm>
            <a:off x="2827458" y="4040972"/>
            <a:ext cx="3237358" cy="2448252"/>
          </a:xfrm>
          <a:prstGeom prst="rect">
            <a:avLst/>
          </a:prstGeom>
        </p:spPr>
      </p:pic>
    </p:spTree>
    <p:custDataLst>
      <p:tags r:id="rId1"/>
    </p:custDataLst>
    <p:extLst>
      <p:ext uri="{BB962C8B-B14F-4D97-AF65-F5344CB8AC3E}">
        <p14:creationId xmlns:p14="http://schemas.microsoft.com/office/powerpoint/2010/main" val="306188251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10"/>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Accelerate Ed">
      <a:dk1>
        <a:sysClr val="windowText" lastClr="000000"/>
      </a:dk1>
      <a:lt1>
        <a:sysClr val="window" lastClr="FFFFFF"/>
      </a:lt1>
      <a:dk2>
        <a:srgbClr val="464646"/>
      </a:dk2>
      <a:lt2>
        <a:srgbClr val="DEF5FA"/>
      </a:lt2>
      <a:accent1>
        <a:srgbClr val="111E5C"/>
      </a:accent1>
      <a:accent2>
        <a:srgbClr val="8AC7CE"/>
      </a:accent2>
      <a:accent3>
        <a:srgbClr val="4A2E16"/>
      </a:accent3>
      <a:accent4>
        <a:srgbClr val="39639D"/>
      </a:accent4>
      <a:accent5>
        <a:srgbClr val="C8BBAE"/>
      </a:accent5>
      <a:accent6>
        <a:srgbClr val="72BBBF"/>
      </a:accent6>
      <a:hlink>
        <a:srgbClr val="1BB752"/>
      </a:hlink>
      <a:folHlink>
        <a:srgbClr val="B5A99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Couture.thmx</Template>
  <TotalTime>12055</TotalTime>
  <Words>1121</Words>
  <Application>Microsoft Office PowerPoint</Application>
  <PresentationFormat>On-screen Show (4:3)</PresentationFormat>
  <Paragraphs>108</Paragraphs>
  <Slides>10</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Comic Sans MS</vt:lpstr>
      <vt:lpstr>Office Theme</vt:lpstr>
      <vt:lpstr>Word Quest</vt:lpstr>
      <vt:lpstr>Ahh-mazing Short Aa  Review </vt:lpstr>
      <vt:lpstr>Ahh-mazing Short Aa  Practice </vt:lpstr>
      <vt:lpstr>Ahh-mazing Short Aa  Practice </vt:lpstr>
      <vt:lpstr>Ahh-mazing Short Aa  Practice </vt:lpstr>
      <vt:lpstr>Sight Word Review </vt:lpstr>
      <vt:lpstr>Sight Word review </vt:lpstr>
      <vt:lpstr>5 Finger Retell </vt:lpstr>
      <vt:lpstr>5 Finger retell </vt:lpstr>
      <vt:lpstr>Q &amp; A</vt:lpstr>
    </vt:vector>
  </TitlesOfParts>
  <Company>Accelerate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Molly Johnson</dc:creator>
  <cp:lastModifiedBy>Shawn Mahoney</cp:lastModifiedBy>
  <cp:revision>219</cp:revision>
  <dcterms:created xsi:type="dcterms:W3CDTF">2012-04-20T18:25:02Z</dcterms:created>
  <dcterms:modified xsi:type="dcterms:W3CDTF">2021-08-06T17:48:20Z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D7D95F2B-1959-416D-B27B-A15870D2D06C</vt:lpwstr>
  </property>
  <property fmtid="{D5CDD505-2E9C-101B-9397-08002B2CF9AE}" pid="3" name="ArticulatePath">
    <vt:lpwstr>ELA 1_Module 1_AP (1) (2)</vt:lpwstr>
  </property>
</Properties>
</file>