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57" r:id="rId3"/>
    <p:sldId id="275" r:id="rId4"/>
    <p:sldId id="276" r:id="rId5"/>
    <p:sldId id="272" r:id="rId6"/>
    <p:sldId id="274" r:id="rId7"/>
    <p:sldId id="270" r:id="rId8"/>
    <p:sldId id="284" r:id="rId9"/>
    <p:sldId id="524" r:id="rId10"/>
    <p:sldId id="525" r:id="rId11"/>
    <p:sldId id="523" r:id="rId12"/>
    <p:sldId id="278" r:id="rId13"/>
    <p:sldId id="279" r:id="rId14"/>
    <p:sldId id="268" r:id="rId15"/>
    <p:sldId id="521" r:id="rId16"/>
    <p:sldId id="285" r:id="rId17"/>
    <p:sldId id="522" r:id="rId18"/>
    <p:sldId id="277" r:id="rId19"/>
    <p:sldId id="28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0B2A"/>
    <a:srgbClr val="0027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797"/>
    <p:restoredTop sz="95184"/>
  </p:normalViewPr>
  <p:slideViewPr>
    <p:cSldViewPr snapToGrid="0">
      <p:cViewPr varScale="1">
        <p:scale>
          <a:sx n="160" d="100"/>
          <a:sy n="160" d="100"/>
        </p:scale>
        <p:origin x="15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014FC-8819-DF47-B4FB-6FC2F50B43D1}" type="datetimeFigureOut">
              <a:rPr lang="en-US" smtClean="0"/>
              <a:t>9/8/25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B78EA-B24B-6F48-B028-10BB00B68B89}" type="slidenum">
              <a:rPr lang="en-US" smtClean="0"/>
              <a:t>‹#›</a:t>
            </a:fld>
            <a:endParaRPr lang="en-US"/>
          </a:p>
        </p:txBody>
      </p:sp>
    </p:spTree>
    <p:extLst>
      <p:ext uri="{BB962C8B-B14F-4D97-AF65-F5344CB8AC3E}">
        <p14:creationId xmlns:p14="http://schemas.microsoft.com/office/powerpoint/2010/main" val="1526327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B78EA-B24B-6F48-B028-10BB00B68B89}" type="slidenum">
              <a:rPr lang="en-US" smtClean="0"/>
              <a:t>5</a:t>
            </a:fld>
            <a:endParaRPr lang="en-US"/>
          </a:p>
        </p:txBody>
      </p:sp>
    </p:spTree>
    <p:extLst>
      <p:ext uri="{BB962C8B-B14F-4D97-AF65-F5344CB8AC3E}">
        <p14:creationId xmlns:p14="http://schemas.microsoft.com/office/powerpoint/2010/main" val="317011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B78EA-B24B-6F48-B028-10BB00B68B89}" type="slidenum">
              <a:rPr lang="en-US" smtClean="0"/>
              <a:t>6</a:t>
            </a:fld>
            <a:endParaRPr lang="en-US"/>
          </a:p>
        </p:txBody>
      </p:sp>
    </p:spTree>
    <p:extLst>
      <p:ext uri="{BB962C8B-B14F-4D97-AF65-F5344CB8AC3E}">
        <p14:creationId xmlns:p14="http://schemas.microsoft.com/office/powerpoint/2010/main" val="3999021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B78EA-B24B-6F48-B028-10BB00B68B89}" type="slidenum">
              <a:rPr lang="en-US" smtClean="0"/>
              <a:t>7</a:t>
            </a:fld>
            <a:endParaRPr lang="en-US"/>
          </a:p>
        </p:txBody>
      </p:sp>
    </p:spTree>
    <p:extLst>
      <p:ext uri="{BB962C8B-B14F-4D97-AF65-F5344CB8AC3E}">
        <p14:creationId xmlns:p14="http://schemas.microsoft.com/office/powerpoint/2010/main" val="3392099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97D92-550D-982F-0544-8246CC157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25C26-3320-6DE7-2574-FE91B4438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4E077-5F07-13AA-1B74-8B5D85F2E1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14FB52-4CCE-0728-6B62-B362E1DB8B84}"/>
              </a:ext>
            </a:extLst>
          </p:cNvPr>
          <p:cNvSpPr>
            <a:spLocks noGrp="1"/>
          </p:cNvSpPr>
          <p:nvPr>
            <p:ph type="sldNum" sz="quarter" idx="5"/>
          </p:nvPr>
        </p:nvSpPr>
        <p:spPr/>
        <p:txBody>
          <a:bodyPr/>
          <a:lstStyle/>
          <a:p>
            <a:fld id="{F9EB78EA-B24B-6F48-B028-10BB00B68B89}" type="slidenum">
              <a:rPr lang="en-US" smtClean="0"/>
              <a:t>8</a:t>
            </a:fld>
            <a:endParaRPr lang="en-US"/>
          </a:p>
        </p:txBody>
      </p:sp>
    </p:spTree>
    <p:extLst>
      <p:ext uri="{BB962C8B-B14F-4D97-AF65-F5344CB8AC3E}">
        <p14:creationId xmlns:p14="http://schemas.microsoft.com/office/powerpoint/2010/main" val="4113501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B78EA-B24B-6F48-B028-10BB00B68B89}" type="slidenum">
              <a:rPr lang="en-US" smtClean="0"/>
              <a:t>14</a:t>
            </a:fld>
            <a:endParaRPr lang="en-US"/>
          </a:p>
        </p:txBody>
      </p:sp>
    </p:spTree>
    <p:extLst>
      <p:ext uri="{BB962C8B-B14F-4D97-AF65-F5344CB8AC3E}">
        <p14:creationId xmlns:p14="http://schemas.microsoft.com/office/powerpoint/2010/main" val="1411690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rgbClr val="002757"/>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dirty="0"/>
              <a:t>Click to edit Master title style</a:t>
            </a:r>
          </a:p>
        </p:txBody>
      </p:sp>
      <p:sp>
        <p:nvSpPr>
          <p:cNvPr id="3" name="Subtitle 2"/>
          <p:cNvSpPr>
            <a:spLocks noGrp="1"/>
          </p:cNvSpPr>
          <p:nvPr>
            <p:ph type="subTitle" idx="1"/>
          </p:nvPr>
        </p:nvSpPr>
        <p:spPr>
          <a:xfrm rot="21420000">
            <a:off x="1003257" y="3302653"/>
            <a:ext cx="9755187" cy="1322105"/>
          </a:xfrm>
        </p:spPr>
        <p:txBody>
          <a:bodyPr anchor="t">
            <a:noAutofit/>
          </a:bodyPr>
          <a:lstStyle>
            <a:lvl1pPr marL="0" indent="0" algn="r">
              <a:lnSpc>
                <a:spcPct val="100000"/>
              </a:lnSpc>
              <a:buNone/>
              <a:defRPr sz="2800">
                <a:solidFill>
                  <a:srgbClr val="002757"/>
                </a:solidFill>
                <a:latin typeface="Axiforma Boo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rot="21420000">
            <a:off x="4948738" y="4585947"/>
            <a:ext cx="5857634" cy="1163112"/>
          </a:xfrm>
        </p:spPr>
        <p:txBody>
          <a:bodyPr/>
          <a:lstStyle>
            <a:lvl1pPr algn="r">
              <a:defRPr sz="2800">
                <a:solidFill>
                  <a:schemeClr val="bg1"/>
                </a:solidFill>
                <a:latin typeface="Axiforma Book" pitchFamily="2" charset="77"/>
              </a:defRPr>
            </a:lvl1pPr>
          </a:lstStyle>
          <a:p>
            <a:r>
              <a:rPr lang="en-US"/>
              <a:t>August 6, 2024</a:t>
            </a:r>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2000" dirty="0">
                <a:latin typeface="Axiforma Book" pitchFamily="2" charset="77"/>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atin typeface="Axiforma Book"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9/8/25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atin typeface="Axiforma Book"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9/8/25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latin typeface="Axiforma Book"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atin typeface="Axiforma Book"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9/8/25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atin typeface="Axiforma Book"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9/8/25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9/8/25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9/8/25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9/8/25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9/8/25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lvl1pPr>
              <a:defRPr>
                <a:latin typeface="Axiforma Book" pitchFamily="2" charset="77"/>
              </a:defRPr>
            </a:lvl1pPr>
            <a:lvl2pPr>
              <a:defRPr>
                <a:latin typeface="Axiforma Book" pitchFamily="2" charset="77"/>
              </a:defRPr>
            </a:lvl2pPr>
            <a:lvl3pPr>
              <a:defRPr>
                <a:latin typeface="Axiforma Book" pitchFamily="2" charset="77"/>
              </a:defRPr>
            </a:lvl3pPr>
            <a:lvl4pPr>
              <a:defRPr>
                <a:latin typeface="Axiforma Book" pitchFamily="2" charset="77"/>
              </a:defRPr>
            </a:lvl4pPr>
            <a:lvl5pPr>
              <a:defRPr>
                <a:latin typeface="Axiform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FBDC27-E420-4878-9EE6-7B9656D6442A}" type="datetimeFigureOut">
              <a:rPr lang="en-US" dirty="0"/>
              <a:t>9/8/25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rgbClr val="002757"/>
                </a:solidFill>
                <a:latin typeface="Axiforma Book"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9/8/25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9/8/25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9/8/25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9/8/25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9/8/25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9/8/25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9/8/25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userDrawn="1"/>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noFill/>
            <a:ln w="82550">
              <a:solidFill>
                <a:srgbClr val="002757"/>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8142" y="5757334"/>
            <a:ext cx="3784600" cy="498470"/>
          </a:xfrm>
          <a:prstGeom prst="rect">
            <a:avLst/>
          </a:prstGeom>
        </p:spPr>
        <p:txBody>
          <a:bodyPr vert="horz" lIns="91440" tIns="45720" rIns="91440" bIns="45720" rtlCol="0" anchor="ctr"/>
          <a:lstStyle>
            <a:lvl1pPr algn="r">
              <a:defRPr sz="1600" b="0" i="0" cap="all" baseline="0">
                <a:solidFill>
                  <a:schemeClr val="bg1"/>
                </a:solidFill>
                <a:latin typeface="Axiforma Book" pitchFamily="2" charset="77"/>
              </a:defRPr>
            </a:lvl1pPr>
          </a:lstStyle>
          <a:p>
            <a:r>
              <a:rPr lang="en-US" dirty="0"/>
              <a:t>August 6, 2024</a:t>
            </a: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1600" b="0" i="0" cap="all" baseline="0">
                <a:solidFill>
                  <a:schemeClr val="bg1"/>
                </a:solidFill>
                <a:latin typeface="Axiforma Book" pitchFamily="2" charset="77"/>
              </a:defRPr>
            </a:lvl1pPr>
          </a:lstStyle>
          <a:p>
            <a:r>
              <a:rPr lang="en-US" dirty="0"/>
              <a:t>Connected Nation Internet Exchange Points</a:t>
            </a:r>
          </a:p>
        </p:txBody>
      </p:sp>
      <p:sp>
        <p:nvSpPr>
          <p:cNvPr id="6" name="Slide Number Placeholder 5"/>
          <p:cNvSpPr>
            <a:spLocks noGrp="1"/>
          </p:cNvSpPr>
          <p:nvPr>
            <p:ph type="sldNum" sz="quarter" idx="4"/>
          </p:nvPr>
        </p:nvSpPr>
        <p:spPr>
          <a:xfrm>
            <a:off x="10190391" y="5757334"/>
            <a:ext cx="907186" cy="498470"/>
          </a:xfrm>
          <a:prstGeom prst="rect">
            <a:avLst/>
          </a:prstGeom>
        </p:spPr>
        <p:txBody>
          <a:bodyPr vert="horz" lIns="91440" tIns="45720" rIns="91440" bIns="45720" rtlCol="0" anchor="ctr"/>
          <a:lstStyle>
            <a:lvl1pPr algn="r">
              <a:defRPr sz="1600" b="0" i="0" cap="all" baseline="0">
                <a:solidFill>
                  <a:schemeClr val="bg1"/>
                </a:solidFill>
                <a:latin typeface="Axiforma Book" pitchFamily="2" charset="77"/>
              </a:defRPr>
            </a:lvl1pPr>
          </a:lstStyle>
          <a:p>
            <a:fld id="{6D22F896-40B5-4ADD-8801-0D06FADFA095}" type="slidenum">
              <a:rPr lang="en-US" smtClean="0"/>
              <a:pPr/>
              <a:t>‹#›</a:t>
            </a:fld>
            <a:endParaRPr lang="en-US" dirty="0"/>
          </a:p>
        </p:txBody>
      </p:sp>
      <p:pic>
        <p:nvPicPr>
          <p:cNvPr id="9" name="Picture 8" descr="A logo with a red white and blue triangle and text&#10;&#10;Description automatically generated">
            <a:extLst>
              <a:ext uri="{FF2B5EF4-FFF2-40B4-BE49-F238E27FC236}">
                <a16:creationId xmlns:a16="http://schemas.microsoft.com/office/drawing/2014/main" id="{3644C8BF-68E9-0CE9-4525-1B3E2B7D9B67}"/>
              </a:ext>
            </a:extLst>
          </p:cNvPr>
          <p:cNvPicPr>
            <a:picLocks noChangeAspect="1"/>
          </p:cNvPicPr>
          <p:nvPr userDrawn="1"/>
        </p:nvPicPr>
        <p:blipFill rotWithShape="1">
          <a:blip r:embed="rId20" cstate="print">
            <a:extLst>
              <a:ext uri="{28A0092B-C50C-407E-A947-70E740481C1C}">
                <a14:useLocalDpi xmlns:a14="http://schemas.microsoft.com/office/drawing/2010/main"/>
              </a:ext>
            </a:extLst>
          </a:blip>
          <a:srcRect/>
          <a:stretch/>
        </p:blipFill>
        <p:spPr>
          <a:xfrm>
            <a:off x="10207831" y="685800"/>
            <a:ext cx="882451" cy="11519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Axiforma Book" pitchFamily="2" charset="77"/>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Axiforma Book" pitchFamily="2" charset="77"/>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Axiforma Book" pitchFamily="2" charset="77"/>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Axiforma Book" pitchFamily="2" charset="77"/>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Axiforma Book"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1E23146-6B15-E68D-45C5-4E7F2DAEB083}"/>
              </a:ext>
            </a:extLst>
          </p:cNvPr>
          <p:cNvSpPr>
            <a:spLocks noGrp="1"/>
          </p:cNvSpPr>
          <p:nvPr>
            <p:ph type="ctrTitle"/>
          </p:nvPr>
        </p:nvSpPr>
        <p:spPr>
          <a:xfrm rot="21420000">
            <a:off x="891200" y="64988"/>
            <a:ext cx="9755187" cy="2766528"/>
          </a:xfrm>
        </p:spPr>
        <p:txBody>
          <a:bodyPr>
            <a:noAutofit/>
          </a:bodyPr>
          <a:lstStyle/>
          <a:p>
            <a:r>
              <a:rPr lang="en-US" sz="4000" dirty="0"/>
              <a:t>Building Kansas’s first </a:t>
            </a:r>
            <a:br>
              <a:rPr lang="en-US" sz="4000" dirty="0"/>
            </a:br>
            <a:r>
              <a:rPr lang="en-US" sz="6600" dirty="0"/>
              <a:t>Internet exchange Point</a:t>
            </a:r>
            <a:br>
              <a:rPr lang="en-US" sz="6600" b="1" dirty="0"/>
            </a:br>
            <a:r>
              <a:rPr lang="en-US" sz="1800" dirty="0"/>
              <a:t>at</a:t>
            </a:r>
            <a:r>
              <a:rPr lang="en-US" sz="3200" dirty="0"/>
              <a:t> Wichita state University</a:t>
            </a:r>
            <a:endParaRPr lang="en-US" sz="6600" dirty="0"/>
          </a:p>
        </p:txBody>
      </p:sp>
      <p:sp>
        <p:nvSpPr>
          <p:cNvPr id="25" name="Subtitle 24">
            <a:extLst>
              <a:ext uri="{FF2B5EF4-FFF2-40B4-BE49-F238E27FC236}">
                <a16:creationId xmlns:a16="http://schemas.microsoft.com/office/drawing/2014/main" id="{EBF4E1E4-D512-2721-AFCD-51B0AC13AF0F}"/>
              </a:ext>
            </a:extLst>
          </p:cNvPr>
          <p:cNvSpPr>
            <a:spLocks noGrp="1"/>
          </p:cNvSpPr>
          <p:nvPr>
            <p:ph type="subTitle" idx="1"/>
          </p:nvPr>
        </p:nvSpPr>
        <p:spPr>
          <a:xfrm rot="21420000">
            <a:off x="136574" y="2942356"/>
            <a:ext cx="10622464" cy="1322105"/>
          </a:xfrm>
        </p:spPr>
        <p:txBody>
          <a:bodyPr/>
          <a:lstStyle/>
          <a:p>
            <a:r>
              <a:rPr lang="en-US" b="1" dirty="0"/>
              <a:t>Core Infrastructure</a:t>
            </a:r>
            <a:br>
              <a:rPr lang="en-US" b="1" dirty="0"/>
            </a:br>
            <a:r>
              <a:rPr lang="en-US" sz="1600" b="1" dirty="0"/>
              <a:t>for the </a:t>
            </a:r>
            <a:r>
              <a:rPr lang="en-US" b="1" dirty="0"/>
              <a:t>Next Era of Connectivity</a:t>
            </a:r>
            <a:endParaRPr lang="en-US" sz="2400" b="1" dirty="0"/>
          </a:p>
        </p:txBody>
      </p:sp>
      <p:sp>
        <p:nvSpPr>
          <p:cNvPr id="51" name="Footer Placeholder 4">
            <a:extLst>
              <a:ext uri="{FF2B5EF4-FFF2-40B4-BE49-F238E27FC236}">
                <a16:creationId xmlns:a16="http://schemas.microsoft.com/office/drawing/2014/main" id="{58364435-6309-9A19-2B1E-9A1C729DC209}"/>
              </a:ext>
            </a:extLst>
          </p:cNvPr>
          <p:cNvSpPr>
            <a:spLocks noGrp="1"/>
          </p:cNvSpPr>
          <p:nvPr>
            <p:ph type="ftr" sz="quarter" idx="11"/>
          </p:nvPr>
        </p:nvSpPr>
        <p:spPr>
          <a:xfrm rot="21417612">
            <a:off x="511274" y="4859171"/>
            <a:ext cx="4047239" cy="1195538"/>
          </a:xfrm>
        </p:spPr>
        <p:txBody>
          <a:bodyPr vert="horz" lIns="91440" tIns="45720" rIns="91440" bIns="45720" rtlCol="0" anchor="ctr"/>
          <a:lstStyle>
            <a:lvl1pPr algn="r">
              <a:defRPr lang="en-US" sz="2400" dirty="0">
                <a:latin typeface="+mn-lt"/>
              </a:defRPr>
            </a:lvl1pPr>
          </a:lstStyle>
          <a:p>
            <a:r>
              <a:rPr lang="en-US" dirty="0">
                <a:solidFill>
                  <a:schemeClr val="bg1"/>
                </a:solidFill>
                <a:latin typeface="Axiforma Book" pitchFamily="2" charset="77"/>
              </a:rPr>
              <a:t>Brent Legg</a:t>
            </a:r>
          </a:p>
          <a:p>
            <a:r>
              <a:rPr lang="en-US" sz="1600" dirty="0">
                <a:solidFill>
                  <a:schemeClr val="bg1"/>
                </a:solidFill>
                <a:latin typeface="Axiforma Book" pitchFamily="2" charset="77"/>
              </a:rPr>
              <a:t>Executive Vice president</a:t>
            </a:r>
          </a:p>
          <a:p>
            <a:r>
              <a:rPr lang="en-US" sz="1600" dirty="0">
                <a:solidFill>
                  <a:schemeClr val="bg1"/>
                </a:solidFill>
                <a:latin typeface="Axiforma Book" pitchFamily="2" charset="77"/>
              </a:rPr>
              <a:t>blegg@connectednation.org</a:t>
            </a:r>
          </a:p>
          <a:p>
            <a:r>
              <a:rPr lang="en-US" sz="1600" dirty="0">
                <a:solidFill>
                  <a:schemeClr val="bg1"/>
                </a:solidFill>
                <a:latin typeface="Axiforma Book" pitchFamily="2" charset="77"/>
              </a:rPr>
              <a:t>M: 202.340.6446</a:t>
            </a:r>
          </a:p>
        </p:txBody>
      </p:sp>
      <p:pic>
        <p:nvPicPr>
          <p:cNvPr id="58" name="Picture 57">
            <a:extLst>
              <a:ext uri="{FF2B5EF4-FFF2-40B4-BE49-F238E27FC236}">
                <a16:creationId xmlns:a16="http://schemas.microsoft.com/office/drawing/2014/main" id="{6B693B47-B524-CCB4-B27F-7566F5C3F59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21411487">
            <a:off x="7780046" y="4547798"/>
            <a:ext cx="3099758" cy="1088544"/>
          </a:xfrm>
          <a:prstGeom prst="rect">
            <a:avLst/>
          </a:prstGeom>
        </p:spPr>
      </p:pic>
    </p:spTree>
    <p:extLst>
      <p:ext uri="{BB962C8B-B14F-4D97-AF65-F5344CB8AC3E}">
        <p14:creationId xmlns:p14="http://schemas.microsoft.com/office/powerpoint/2010/main" val="2573563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5FBE0-2BD2-2ADF-453A-996C8844D970}"/>
            </a:ext>
          </a:extLst>
        </p:cNvPr>
        <p:cNvGrpSpPr/>
        <p:nvPr/>
      </p:nvGrpSpPr>
      <p:grpSpPr>
        <a:xfrm>
          <a:off x="0" y="0"/>
          <a:ext cx="0" cy="0"/>
          <a:chOff x="0" y="0"/>
          <a:chExt cx="0" cy="0"/>
        </a:xfrm>
      </p:grpSpPr>
      <p:sp>
        <p:nvSpPr>
          <p:cNvPr id="9" name="Footer Placeholder 4">
            <a:extLst>
              <a:ext uri="{FF2B5EF4-FFF2-40B4-BE49-F238E27FC236}">
                <a16:creationId xmlns:a16="http://schemas.microsoft.com/office/drawing/2014/main" id="{30B04B09-1A01-8150-2C9A-8CE8A677C518}"/>
              </a:ext>
            </a:extLst>
          </p:cNvPr>
          <p:cNvSpPr txBox="1">
            <a:spLocks/>
          </p:cNvSpPr>
          <p:nvPr/>
        </p:nvSpPr>
        <p:spPr>
          <a:xfrm>
            <a:off x="685801" y="5757334"/>
            <a:ext cx="7230532"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Network interconnection architecture diagram - Wichita</a:t>
            </a:r>
          </a:p>
        </p:txBody>
      </p:sp>
      <p:sp>
        <p:nvSpPr>
          <p:cNvPr id="10" name="Slide Number Placeholder 5">
            <a:extLst>
              <a:ext uri="{FF2B5EF4-FFF2-40B4-BE49-F238E27FC236}">
                <a16:creationId xmlns:a16="http://schemas.microsoft.com/office/drawing/2014/main" id="{58171579-0C15-7BF2-EE75-E85CFD7161BB}"/>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10</a:t>
            </a:fld>
            <a:endParaRPr lang="en-US" dirty="0"/>
          </a:p>
        </p:txBody>
      </p:sp>
      <p:pic>
        <p:nvPicPr>
          <p:cNvPr id="2" name="Picture 1">
            <a:extLst>
              <a:ext uri="{FF2B5EF4-FFF2-40B4-BE49-F238E27FC236}">
                <a16:creationId xmlns:a16="http://schemas.microsoft.com/office/drawing/2014/main" id="{3FD343CD-0AB4-43EB-0572-DFDDB2C5682E}"/>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717347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F623E-9B28-DB2A-BE96-07E04AB313C2}"/>
            </a:ext>
          </a:extLst>
        </p:cNvPr>
        <p:cNvGrpSpPr/>
        <p:nvPr/>
      </p:nvGrpSpPr>
      <p:grpSpPr>
        <a:xfrm>
          <a:off x="0" y="0"/>
          <a:ext cx="0" cy="0"/>
          <a:chOff x="0" y="0"/>
          <a:chExt cx="0" cy="0"/>
        </a:xfrm>
      </p:grpSpPr>
      <p:sp>
        <p:nvSpPr>
          <p:cNvPr id="9" name="Footer Placeholder 4">
            <a:extLst>
              <a:ext uri="{FF2B5EF4-FFF2-40B4-BE49-F238E27FC236}">
                <a16:creationId xmlns:a16="http://schemas.microsoft.com/office/drawing/2014/main" id="{42F88357-1B88-4943-9A94-644A3C6229D8}"/>
              </a:ext>
            </a:extLst>
          </p:cNvPr>
          <p:cNvSpPr txBox="1">
            <a:spLocks/>
          </p:cNvSpPr>
          <p:nvPr/>
        </p:nvSpPr>
        <p:spPr>
          <a:xfrm>
            <a:off x="685801" y="5757334"/>
            <a:ext cx="7230532"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Network interconnection architecture diagram - Wichita</a:t>
            </a:r>
          </a:p>
        </p:txBody>
      </p:sp>
      <p:sp>
        <p:nvSpPr>
          <p:cNvPr id="10" name="Slide Number Placeholder 5">
            <a:extLst>
              <a:ext uri="{FF2B5EF4-FFF2-40B4-BE49-F238E27FC236}">
                <a16:creationId xmlns:a16="http://schemas.microsoft.com/office/drawing/2014/main" id="{D1AF834D-7EB2-DB7A-08AB-22846780BB8B}"/>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11</a:t>
            </a:fld>
            <a:endParaRPr lang="en-US" dirty="0"/>
          </a:p>
        </p:txBody>
      </p:sp>
      <p:pic>
        <p:nvPicPr>
          <p:cNvPr id="2" name="Picture 1">
            <a:extLst>
              <a:ext uri="{FF2B5EF4-FFF2-40B4-BE49-F238E27FC236}">
                <a16:creationId xmlns:a16="http://schemas.microsoft.com/office/drawing/2014/main" id="{2DD07889-5CC0-48AE-DF84-2EE2A810BF8B}"/>
              </a:ext>
            </a:extLst>
          </p:cNvPr>
          <p:cNvPicPr>
            <a:picLocks noChangeAspect="1"/>
          </p:cNvPicPr>
          <p:nvPr/>
        </p:nvPicPr>
        <p:blipFill>
          <a:blip r:embed="rId2"/>
          <a:stretch>
            <a:fillRect/>
          </a:stretch>
        </p:blipFill>
        <p:spPr>
          <a:xfrm>
            <a:off x="0" y="0"/>
            <a:ext cx="12192000" cy="6896958"/>
          </a:xfrm>
          <a:prstGeom prst="rect">
            <a:avLst/>
          </a:prstGeom>
        </p:spPr>
      </p:pic>
    </p:spTree>
    <p:extLst>
      <p:ext uri="{BB962C8B-B14F-4D97-AF65-F5344CB8AC3E}">
        <p14:creationId xmlns:p14="http://schemas.microsoft.com/office/powerpoint/2010/main" val="3340472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18EED714-07E5-9665-A37C-C7BA7A2815B8}"/>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Connected Nation Internet Exchange Points</a:t>
            </a:r>
          </a:p>
        </p:txBody>
      </p:sp>
      <p:sp>
        <p:nvSpPr>
          <p:cNvPr id="10" name="Slide Number Placeholder 5">
            <a:extLst>
              <a:ext uri="{FF2B5EF4-FFF2-40B4-BE49-F238E27FC236}">
                <a16:creationId xmlns:a16="http://schemas.microsoft.com/office/drawing/2014/main" id="{A70C857E-FE13-8ABF-2FE0-26B37AB5237C}"/>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12</a:t>
            </a:fld>
            <a:endParaRPr lang="en-US" dirty="0"/>
          </a:p>
        </p:txBody>
      </p:sp>
      <p:pic>
        <p:nvPicPr>
          <p:cNvPr id="2" name="Picture 1">
            <a:extLst>
              <a:ext uri="{FF2B5EF4-FFF2-40B4-BE49-F238E27FC236}">
                <a16:creationId xmlns:a16="http://schemas.microsoft.com/office/drawing/2014/main" id="{83F0DEF5-CB4A-FBBE-2314-44095C3C484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1713581" cy="5630013"/>
          </a:xfrm>
          <a:prstGeom prst="rect">
            <a:avLst/>
          </a:prstGeom>
        </p:spPr>
      </p:pic>
      <p:sp>
        <p:nvSpPr>
          <p:cNvPr id="3" name="Title 1">
            <a:extLst>
              <a:ext uri="{FF2B5EF4-FFF2-40B4-BE49-F238E27FC236}">
                <a16:creationId xmlns:a16="http://schemas.microsoft.com/office/drawing/2014/main" id="{FB1F9361-C690-CF51-4B27-D63967EC04DE}"/>
              </a:ext>
            </a:extLst>
          </p:cNvPr>
          <p:cNvSpPr txBox="1">
            <a:spLocks/>
          </p:cNvSpPr>
          <p:nvPr/>
        </p:nvSpPr>
        <p:spPr>
          <a:xfrm>
            <a:off x="478419" y="3576577"/>
            <a:ext cx="3180143" cy="1944548"/>
          </a:xfrm>
          <a:prstGeom prst="rect">
            <a:avLst/>
          </a:prstGeom>
        </p:spPr>
        <p:txBody>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sz="3200" dirty="0"/>
              <a:t>4 modules</a:t>
            </a:r>
          </a:p>
          <a:p>
            <a:r>
              <a:rPr lang="en-US" sz="3200" dirty="0"/>
              <a:t>40 Cabinets</a:t>
            </a:r>
          </a:p>
          <a:p>
            <a:r>
              <a:rPr lang="en-US" sz="3200" dirty="0"/>
              <a:t>6 open racks</a:t>
            </a:r>
          </a:p>
          <a:p>
            <a:r>
              <a:rPr lang="en-US" sz="3200" dirty="0"/>
              <a:t>expandable </a:t>
            </a:r>
          </a:p>
        </p:txBody>
      </p:sp>
    </p:spTree>
    <p:extLst>
      <p:ext uri="{BB962C8B-B14F-4D97-AF65-F5344CB8AC3E}">
        <p14:creationId xmlns:p14="http://schemas.microsoft.com/office/powerpoint/2010/main" val="1328455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18EED714-07E5-9665-A37C-C7BA7A2815B8}"/>
              </a:ext>
            </a:extLst>
          </p:cNvPr>
          <p:cNvSpPr txBox="1">
            <a:spLocks/>
          </p:cNvSpPr>
          <p:nvPr/>
        </p:nvSpPr>
        <p:spPr>
          <a:xfrm>
            <a:off x="685801" y="5757334"/>
            <a:ext cx="7230532"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Network interconnection architecture diagram - Wichita</a:t>
            </a:r>
          </a:p>
        </p:txBody>
      </p:sp>
      <p:sp>
        <p:nvSpPr>
          <p:cNvPr id="10" name="Slide Number Placeholder 5">
            <a:extLst>
              <a:ext uri="{FF2B5EF4-FFF2-40B4-BE49-F238E27FC236}">
                <a16:creationId xmlns:a16="http://schemas.microsoft.com/office/drawing/2014/main" id="{A70C857E-FE13-8ABF-2FE0-26B37AB5237C}"/>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13</a:t>
            </a:fld>
            <a:endParaRPr lang="en-US" dirty="0"/>
          </a:p>
        </p:txBody>
      </p:sp>
      <p:pic>
        <p:nvPicPr>
          <p:cNvPr id="6" name="Picture 5" descr="A diagram of a computer&#10;&#10;Description automatically generated">
            <a:extLst>
              <a:ext uri="{FF2B5EF4-FFF2-40B4-BE49-F238E27FC236}">
                <a16:creationId xmlns:a16="http://schemas.microsoft.com/office/drawing/2014/main" id="{B50EE5F4-4138-5E88-B36A-70C002E652E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1742" b="2556"/>
          <a:stretch/>
        </p:blipFill>
        <p:spPr>
          <a:xfrm>
            <a:off x="1092689" y="0"/>
            <a:ext cx="8611565" cy="5590572"/>
          </a:xfrm>
          <a:prstGeom prst="rect">
            <a:avLst/>
          </a:prstGeom>
        </p:spPr>
      </p:pic>
    </p:spTree>
    <p:extLst>
      <p:ext uri="{BB962C8B-B14F-4D97-AF65-F5344CB8AC3E}">
        <p14:creationId xmlns:p14="http://schemas.microsoft.com/office/powerpoint/2010/main" val="3590425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954563F-CC84-1258-A614-3B68DCAD998B}"/>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Connected Nation Internet Exchange Points</a:t>
            </a:r>
          </a:p>
        </p:txBody>
      </p:sp>
      <p:sp>
        <p:nvSpPr>
          <p:cNvPr id="3" name="Slide Number Placeholder 5">
            <a:extLst>
              <a:ext uri="{FF2B5EF4-FFF2-40B4-BE49-F238E27FC236}">
                <a16:creationId xmlns:a16="http://schemas.microsoft.com/office/drawing/2014/main" id="{55FB50DB-AD04-3678-DF6C-479299C9176F}"/>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14</a:t>
            </a:fld>
            <a:endParaRPr lang="en-US" dirty="0"/>
          </a:p>
        </p:txBody>
      </p:sp>
      <p:pic>
        <p:nvPicPr>
          <p:cNvPr id="7" name="Picture 6" descr="A room with a large glass door&#10;&#10;Description automatically generated">
            <a:extLst>
              <a:ext uri="{FF2B5EF4-FFF2-40B4-BE49-F238E27FC236}">
                <a16:creationId xmlns:a16="http://schemas.microsoft.com/office/drawing/2014/main" id="{186DBFFF-7A1F-EB2C-7B3B-ABD640C20D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85520" y="292322"/>
            <a:ext cx="5307668" cy="4987534"/>
          </a:xfrm>
          <a:prstGeom prst="rect">
            <a:avLst/>
          </a:prstGeom>
          <a:ln w="25400">
            <a:solidFill>
              <a:srgbClr val="EB0B2A"/>
            </a:solidFill>
          </a:ln>
        </p:spPr>
      </p:pic>
      <p:pic>
        <p:nvPicPr>
          <p:cNvPr id="10" name="Picture 9">
            <a:extLst>
              <a:ext uri="{FF2B5EF4-FFF2-40B4-BE49-F238E27FC236}">
                <a16:creationId xmlns:a16="http://schemas.microsoft.com/office/drawing/2014/main" id="{A11249D4-4944-2A3D-8F54-0350CC5938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9920" y="280747"/>
            <a:ext cx="5786562" cy="5014070"/>
          </a:xfrm>
          <a:prstGeom prst="rect">
            <a:avLst/>
          </a:prstGeom>
          <a:ln>
            <a:solidFill>
              <a:srgbClr val="EB0B2A"/>
            </a:solidFill>
          </a:ln>
        </p:spPr>
      </p:pic>
    </p:spTree>
    <p:extLst>
      <p:ext uri="{BB962C8B-B14F-4D97-AF65-F5344CB8AC3E}">
        <p14:creationId xmlns:p14="http://schemas.microsoft.com/office/powerpoint/2010/main" val="3312814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BFB03-C96F-30F3-1066-57C616916C04}"/>
            </a:ext>
          </a:extLst>
        </p:cNvPr>
        <p:cNvGrpSpPr/>
        <p:nvPr/>
      </p:nvGrpSpPr>
      <p:grpSpPr>
        <a:xfrm>
          <a:off x="0" y="0"/>
          <a:ext cx="0" cy="0"/>
          <a:chOff x="0" y="0"/>
          <a:chExt cx="0" cy="0"/>
        </a:xfrm>
      </p:grpSpPr>
      <p:sp>
        <p:nvSpPr>
          <p:cNvPr id="9" name="Footer Placeholder 4">
            <a:extLst>
              <a:ext uri="{FF2B5EF4-FFF2-40B4-BE49-F238E27FC236}">
                <a16:creationId xmlns:a16="http://schemas.microsoft.com/office/drawing/2014/main" id="{71FF03FF-05F9-B68C-046E-B3CC214AC473}"/>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Wichita IXP Groundbreaking – May 15, 2025</a:t>
            </a:r>
          </a:p>
        </p:txBody>
      </p:sp>
      <p:sp>
        <p:nvSpPr>
          <p:cNvPr id="10" name="Slide Number Placeholder 5">
            <a:extLst>
              <a:ext uri="{FF2B5EF4-FFF2-40B4-BE49-F238E27FC236}">
                <a16:creationId xmlns:a16="http://schemas.microsoft.com/office/drawing/2014/main" id="{7166771D-6CB6-9829-AE7B-66DBCE1BBF2A}"/>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15</a:t>
            </a:fld>
            <a:endParaRPr lang="en-US" dirty="0"/>
          </a:p>
        </p:txBody>
      </p:sp>
      <p:pic>
        <p:nvPicPr>
          <p:cNvPr id="2" name="Picture 1" descr="A person standing at a podium with a crowd of people seated in the grass&#10;&#10;AI-generated content may be incorrect.">
            <a:extLst>
              <a:ext uri="{FF2B5EF4-FFF2-40B4-BE49-F238E27FC236}">
                <a16:creationId xmlns:a16="http://schemas.microsoft.com/office/drawing/2014/main" id="{31E0FEA9-A6F0-0A63-5A45-97080BC31E9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1"/>
            <a:ext cx="11715390" cy="5603919"/>
          </a:xfrm>
          <a:prstGeom prst="rect">
            <a:avLst/>
          </a:prstGeom>
        </p:spPr>
      </p:pic>
    </p:spTree>
    <p:extLst>
      <p:ext uri="{BB962C8B-B14F-4D97-AF65-F5344CB8AC3E}">
        <p14:creationId xmlns:p14="http://schemas.microsoft.com/office/powerpoint/2010/main" val="651566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6E240-D854-4297-7848-C0D5008CBBCC}"/>
            </a:ext>
          </a:extLst>
        </p:cNvPr>
        <p:cNvGrpSpPr/>
        <p:nvPr/>
      </p:nvGrpSpPr>
      <p:grpSpPr>
        <a:xfrm>
          <a:off x="0" y="0"/>
          <a:ext cx="0" cy="0"/>
          <a:chOff x="0" y="0"/>
          <a:chExt cx="0" cy="0"/>
        </a:xfrm>
      </p:grpSpPr>
      <p:sp>
        <p:nvSpPr>
          <p:cNvPr id="9" name="Footer Placeholder 4">
            <a:extLst>
              <a:ext uri="{FF2B5EF4-FFF2-40B4-BE49-F238E27FC236}">
                <a16:creationId xmlns:a16="http://schemas.microsoft.com/office/drawing/2014/main" id="{C97B28E4-D951-C7D1-88BF-E6A3CDE24E56}"/>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Wichita IXP Groundbreaking – May 15, 2025</a:t>
            </a:r>
          </a:p>
        </p:txBody>
      </p:sp>
      <p:sp>
        <p:nvSpPr>
          <p:cNvPr id="10" name="Slide Number Placeholder 5">
            <a:extLst>
              <a:ext uri="{FF2B5EF4-FFF2-40B4-BE49-F238E27FC236}">
                <a16:creationId xmlns:a16="http://schemas.microsoft.com/office/drawing/2014/main" id="{C4F1DF86-DBB0-A143-F9ED-0BB9E96D3032}"/>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16</a:t>
            </a:fld>
            <a:endParaRPr lang="en-US" dirty="0"/>
          </a:p>
        </p:txBody>
      </p:sp>
      <p:pic>
        <p:nvPicPr>
          <p:cNvPr id="4" name="Picture 3" descr="A group of people sitting under a tent&#10;&#10;AI-generated content may be incorrect.">
            <a:extLst>
              <a:ext uri="{FF2B5EF4-FFF2-40B4-BE49-F238E27FC236}">
                <a16:creationId xmlns:a16="http://schemas.microsoft.com/office/drawing/2014/main" id="{16EF3B54-AE29-7D8C-AC5F-6F95BB18298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1728538" cy="5660572"/>
          </a:xfrm>
          <a:prstGeom prst="rect">
            <a:avLst/>
          </a:prstGeom>
        </p:spPr>
      </p:pic>
    </p:spTree>
    <p:extLst>
      <p:ext uri="{BB962C8B-B14F-4D97-AF65-F5344CB8AC3E}">
        <p14:creationId xmlns:p14="http://schemas.microsoft.com/office/powerpoint/2010/main" val="2534753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21551-E55A-E51E-1512-8C151BAC6D5E}"/>
            </a:ext>
          </a:extLst>
        </p:cNvPr>
        <p:cNvGrpSpPr/>
        <p:nvPr/>
      </p:nvGrpSpPr>
      <p:grpSpPr>
        <a:xfrm>
          <a:off x="0" y="0"/>
          <a:ext cx="0" cy="0"/>
          <a:chOff x="0" y="0"/>
          <a:chExt cx="0" cy="0"/>
        </a:xfrm>
      </p:grpSpPr>
      <p:sp>
        <p:nvSpPr>
          <p:cNvPr id="9" name="Footer Placeholder 4">
            <a:extLst>
              <a:ext uri="{FF2B5EF4-FFF2-40B4-BE49-F238E27FC236}">
                <a16:creationId xmlns:a16="http://schemas.microsoft.com/office/drawing/2014/main" id="{D12CB790-4C5E-8390-0476-6394BA359870}"/>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Wichita IXP Groundbreaking – May 15, 2025</a:t>
            </a:r>
          </a:p>
        </p:txBody>
      </p:sp>
      <p:sp>
        <p:nvSpPr>
          <p:cNvPr id="10" name="Slide Number Placeholder 5">
            <a:extLst>
              <a:ext uri="{FF2B5EF4-FFF2-40B4-BE49-F238E27FC236}">
                <a16:creationId xmlns:a16="http://schemas.microsoft.com/office/drawing/2014/main" id="{B4301502-0C43-56AD-607F-C4D89C0E6DD2}"/>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17</a:t>
            </a:fld>
            <a:endParaRPr lang="en-US" dirty="0"/>
          </a:p>
        </p:txBody>
      </p:sp>
      <p:pic>
        <p:nvPicPr>
          <p:cNvPr id="2" name="Picture 1" descr="A group of people standing in a line&#10;&#10;AI-generated content may be incorrect.">
            <a:extLst>
              <a:ext uri="{FF2B5EF4-FFF2-40B4-BE49-F238E27FC236}">
                <a16:creationId xmlns:a16="http://schemas.microsoft.com/office/drawing/2014/main" id="{48B0CBB5-F4B5-5EE5-AD6D-66C7FAF8713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1705636" cy="5625736"/>
          </a:xfrm>
          <a:prstGeom prst="rect">
            <a:avLst/>
          </a:prstGeom>
        </p:spPr>
      </p:pic>
    </p:spTree>
    <p:extLst>
      <p:ext uri="{BB962C8B-B14F-4D97-AF65-F5344CB8AC3E}">
        <p14:creationId xmlns:p14="http://schemas.microsoft.com/office/powerpoint/2010/main" val="4231903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18EED714-07E5-9665-A37C-C7BA7A2815B8}"/>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125 Target communities in 44 states</a:t>
            </a:r>
          </a:p>
        </p:txBody>
      </p:sp>
      <p:sp>
        <p:nvSpPr>
          <p:cNvPr id="10" name="Slide Number Placeholder 5">
            <a:extLst>
              <a:ext uri="{FF2B5EF4-FFF2-40B4-BE49-F238E27FC236}">
                <a16:creationId xmlns:a16="http://schemas.microsoft.com/office/drawing/2014/main" id="{A70C857E-FE13-8ABF-2FE0-26B37AB5237C}"/>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18</a:t>
            </a:fld>
            <a:endParaRPr lang="en-US" dirty="0"/>
          </a:p>
        </p:txBody>
      </p:sp>
      <p:sp>
        <p:nvSpPr>
          <p:cNvPr id="8" name="Rectangle 7">
            <a:extLst>
              <a:ext uri="{FF2B5EF4-FFF2-40B4-BE49-F238E27FC236}">
                <a16:creationId xmlns:a16="http://schemas.microsoft.com/office/drawing/2014/main" id="{E89C96C1-E0ED-0FE9-4633-584966654D8B}"/>
              </a:ext>
            </a:extLst>
          </p:cNvPr>
          <p:cNvSpPr/>
          <p:nvPr/>
        </p:nvSpPr>
        <p:spPr>
          <a:xfrm>
            <a:off x="0" y="0"/>
            <a:ext cx="4755993" cy="5602147"/>
          </a:xfrm>
          <a:prstGeom prst="rect">
            <a:avLst/>
          </a:prstGeom>
          <a:solidFill>
            <a:srgbClr val="89B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50B3F11-7763-02F9-BE09-E466259F9E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7132"/>
          <a:stretch/>
        </p:blipFill>
        <p:spPr>
          <a:xfrm>
            <a:off x="2665474" y="0"/>
            <a:ext cx="9024956" cy="6007261"/>
          </a:xfrm>
          <a:prstGeom prst="rect">
            <a:avLst/>
          </a:prstGeom>
        </p:spPr>
      </p:pic>
      <p:pic>
        <p:nvPicPr>
          <p:cNvPr id="12" name="Picture 11" descr="Map&#10;&#10;Description automatically generated">
            <a:extLst>
              <a:ext uri="{FF2B5EF4-FFF2-40B4-BE49-F238E27FC236}">
                <a16:creationId xmlns:a16="http://schemas.microsoft.com/office/drawing/2014/main" id="{BB5A4E2B-A00B-3140-2DDF-A30D2D381C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24038" y="455322"/>
            <a:ext cx="1623295" cy="2278751"/>
          </a:xfrm>
          <a:prstGeom prst="rect">
            <a:avLst/>
          </a:prstGeom>
          <a:ln w="25400">
            <a:solidFill>
              <a:srgbClr val="ED1C2C"/>
            </a:solidFill>
          </a:ln>
        </p:spPr>
      </p:pic>
      <p:pic>
        <p:nvPicPr>
          <p:cNvPr id="13" name="Picture 12">
            <a:extLst>
              <a:ext uri="{FF2B5EF4-FFF2-40B4-BE49-F238E27FC236}">
                <a16:creationId xmlns:a16="http://schemas.microsoft.com/office/drawing/2014/main" id="{A7320944-969D-9537-1681-74462C708FF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24038" y="2982620"/>
            <a:ext cx="1122894" cy="1576299"/>
          </a:xfrm>
          <a:prstGeom prst="rect">
            <a:avLst/>
          </a:prstGeom>
          <a:ln w="25400">
            <a:solidFill>
              <a:srgbClr val="ED1C2C"/>
            </a:solidFill>
          </a:ln>
        </p:spPr>
      </p:pic>
      <p:pic>
        <p:nvPicPr>
          <p:cNvPr id="14" name="Picture 13" descr="A picture containing map&#10;&#10;Description automatically generated">
            <a:extLst>
              <a:ext uri="{FF2B5EF4-FFF2-40B4-BE49-F238E27FC236}">
                <a16:creationId xmlns:a16="http://schemas.microsoft.com/office/drawing/2014/main" id="{0573337E-B0FB-3C87-C2D7-5193A70DA25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80113" y="3710576"/>
            <a:ext cx="2355317" cy="1643024"/>
          </a:xfrm>
          <a:prstGeom prst="rect">
            <a:avLst/>
          </a:prstGeom>
          <a:ln w="25400">
            <a:solidFill>
              <a:srgbClr val="ED1C2C"/>
            </a:solidFill>
          </a:ln>
        </p:spPr>
      </p:pic>
      <p:pic>
        <p:nvPicPr>
          <p:cNvPr id="15" name="Picture 14">
            <a:extLst>
              <a:ext uri="{FF2B5EF4-FFF2-40B4-BE49-F238E27FC236}">
                <a16:creationId xmlns:a16="http://schemas.microsoft.com/office/drawing/2014/main" id="{977FFC47-376C-41D6-F8A8-2CB697F26E9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8388" y="4837999"/>
            <a:ext cx="1122895" cy="515601"/>
          </a:xfrm>
          <a:prstGeom prst="rect">
            <a:avLst/>
          </a:prstGeom>
          <a:ln w="25400">
            <a:solidFill>
              <a:srgbClr val="ED1C2C"/>
            </a:solidFill>
          </a:ln>
        </p:spPr>
      </p:pic>
    </p:spTree>
    <p:extLst>
      <p:ext uri="{BB962C8B-B14F-4D97-AF65-F5344CB8AC3E}">
        <p14:creationId xmlns:p14="http://schemas.microsoft.com/office/powerpoint/2010/main" val="531136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1E23146-6B15-E68D-45C5-4E7F2DAEB083}"/>
              </a:ext>
            </a:extLst>
          </p:cNvPr>
          <p:cNvSpPr>
            <a:spLocks noGrp="1"/>
          </p:cNvSpPr>
          <p:nvPr>
            <p:ph type="ctrTitle"/>
          </p:nvPr>
        </p:nvSpPr>
        <p:spPr>
          <a:xfrm rot="21420000">
            <a:off x="891201" y="-78133"/>
            <a:ext cx="9755187" cy="2766528"/>
          </a:xfrm>
        </p:spPr>
        <p:txBody>
          <a:bodyPr>
            <a:normAutofit/>
          </a:bodyPr>
          <a:lstStyle/>
          <a:p>
            <a:r>
              <a:rPr lang="en-US" sz="9600" dirty="0"/>
              <a:t>Thank you</a:t>
            </a:r>
          </a:p>
        </p:txBody>
      </p:sp>
      <p:sp>
        <p:nvSpPr>
          <p:cNvPr id="52" name="Date Placeholder 3">
            <a:extLst>
              <a:ext uri="{FF2B5EF4-FFF2-40B4-BE49-F238E27FC236}">
                <a16:creationId xmlns:a16="http://schemas.microsoft.com/office/drawing/2014/main" id="{998664C0-4394-B2FB-6B93-DCFC5910E101}"/>
              </a:ext>
            </a:extLst>
          </p:cNvPr>
          <p:cNvSpPr>
            <a:spLocks noGrp="1"/>
          </p:cNvSpPr>
          <p:nvPr>
            <p:ph type="dt" sz="half" idx="10"/>
          </p:nvPr>
        </p:nvSpPr>
        <p:spPr>
          <a:xfrm rot="21420000">
            <a:off x="4832895" y="4582416"/>
            <a:ext cx="5992639" cy="1163112"/>
          </a:xfrm>
        </p:spPr>
        <p:txBody>
          <a:bodyPr/>
          <a:lstStyle>
            <a:lvl1pPr algn="r">
              <a:defRPr sz="5400">
                <a:solidFill>
                  <a:schemeClr val="accent1">
                    <a:lumMod val="50000"/>
                  </a:schemeClr>
                </a:solidFill>
                <a:latin typeface="+mn-lt"/>
              </a:defRPr>
            </a:lvl1pPr>
          </a:lstStyle>
          <a:p>
            <a:r>
              <a:rPr lang="en-US" sz="3200" dirty="0">
                <a:solidFill>
                  <a:schemeClr val="bg1"/>
                </a:solidFill>
                <a:latin typeface="Axiforma Book" pitchFamily="2" charset="77"/>
              </a:rPr>
              <a:t>September 11, 2025</a:t>
            </a:r>
          </a:p>
        </p:txBody>
      </p:sp>
      <p:pic>
        <p:nvPicPr>
          <p:cNvPr id="58" name="Picture 57" descr="A blue and red text on a black background&#10;&#10;Description automatically generated">
            <a:extLst>
              <a:ext uri="{FF2B5EF4-FFF2-40B4-BE49-F238E27FC236}">
                <a16:creationId xmlns:a16="http://schemas.microsoft.com/office/drawing/2014/main" id="{6B693B47-B524-CCB4-B27F-7566F5C3F5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11487">
            <a:off x="7679065" y="3002406"/>
            <a:ext cx="3029006" cy="871986"/>
          </a:xfrm>
          <a:prstGeom prst="rect">
            <a:avLst/>
          </a:prstGeom>
        </p:spPr>
      </p:pic>
      <p:sp>
        <p:nvSpPr>
          <p:cNvPr id="3" name="Footer Placeholder 4">
            <a:extLst>
              <a:ext uri="{FF2B5EF4-FFF2-40B4-BE49-F238E27FC236}">
                <a16:creationId xmlns:a16="http://schemas.microsoft.com/office/drawing/2014/main" id="{FFA609D5-920C-856D-EAC4-71992863755C}"/>
              </a:ext>
            </a:extLst>
          </p:cNvPr>
          <p:cNvSpPr>
            <a:spLocks noGrp="1"/>
          </p:cNvSpPr>
          <p:nvPr>
            <p:ph type="ftr" sz="quarter" idx="11"/>
          </p:nvPr>
        </p:nvSpPr>
        <p:spPr>
          <a:xfrm rot="21417612">
            <a:off x="511274" y="4859171"/>
            <a:ext cx="4047239" cy="1195538"/>
          </a:xfrm>
        </p:spPr>
        <p:txBody>
          <a:bodyPr vert="horz" lIns="91440" tIns="45720" rIns="91440" bIns="45720" rtlCol="0" anchor="ctr"/>
          <a:lstStyle>
            <a:lvl1pPr algn="r">
              <a:defRPr lang="en-US" sz="2400" dirty="0">
                <a:latin typeface="+mn-lt"/>
              </a:defRPr>
            </a:lvl1pPr>
          </a:lstStyle>
          <a:p>
            <a:r>
              <a:rPr lang="en-US" dirty="0">
                <a:solidFill>
                  <a:schemeClr val="bg1"/>
                </a:solidFill>
                <a:latin typeface="Axiforma Book" pitchFamily="2" charset="77"/>
              </a:rPr>
              <a:t>Brent Legg</a:t>
            </a:r>
          </a:p>
          <a:p>
            <a:r>
              <a:rPr lang="en-US" sz="1600" dirty="0">
                <a:solidFill>
                  <a:schemeClr val="bg1"/>
                </a:solidFill>
                <a:latin typeface="Axiforma Book" pitchFamily="2" charset="77"/>
              </a:rPr>
              <a:t>Executive Vice president</a:t>
            </a:r>
          </a:p>
          <a:p>
            <a:r>
              <a:rPr lang="en-US" sz="1600" dirty="0">
                <a:solidFill>
                  <a:schemeClr val="bg1"/>
                </a:solidFill>
                <a:latin typeface="Axiforma Book" pitchFamily="2" charset="77"/>
              </a:rPr>
              <a:t>blegg@connectednation.org</a:t>
            </a:r>
          </a:p>
          <a:p>
            <a:r>
              <a:rPr lang="en-US" sz="1600" dirty="0">
                <a:solidFill>
                  <a:schemeClr val="bg1"/>
                </a:solidFill>
                <a:latin typeface="Axiforma Book" pitchFamily="2" charset="77"/>
              </a:rPr>
              <a:t>M: 202.340.6446</a:t>
            </a:r>
          </a:p>
        </p:txBody>
      </p:sp>
    </p:spTree>
    <p:extLst>
      <p:ext uri="{BB962C8B-B14F-4D97-AF65-F5344CB8AC3E}">
        <p14:creationId xmlns:p14="http://schemas.microsoft.com/office/powerpoint/2010/main" val="3815274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5712E-EEDE-ADCF-BF6E-B006664657EE}"/>
              </a:ext>
            </a:extLst>
          </p:cNvPr>
          <p:cNvSpPr>
            <a:spLocks noGrp="1"/>
          </p:cNvSpPr>
          <p:nvPr>
            <p:ph type="title"/>
          </p:nvPr>
        </p:nvSpPr>
        <p:spPr/>
        <p:txBody>
          <a:bodyPr/>
          <a:lstStyle/>
          <a:p>
            <a:r>
              <a:rPr lang="en-US" dirty="0"/>
              <a:t>What are </a:t>
            </a:r>
            <a:r>
              <a:rPr lang="en-US" dirty="0" err="1"/>
              <a:t>iXP</a:t>
            </a:r>
            <a:r>
              <a:rPr lang="en-US" sz="3200" dirty="0" err="1"/>
              <a:t>s</a:t>
            </a:r>
            <a:r>
              <a:rPr lang="en-US" dirty="0"/>
              <a:t>?</a:t>
            </a:r>
          </a:p>
        </p:txBody>
      </p:sp>
      <p:sp>
        <p:nvSpPr>
          <p:cNvPr id="3" name="Content Placeholder 2">
            <a:extLst>
              <a:ext uri="{FF2B5EF4-FFF2-40B4-BE49-F238E27FC236}">
                <a16:creationId xmlns:a16="http://schemas.microsoft.com/office/drawing/2014/main" id="{79B01DD2-BC84-DDB9-3A05-A88057C65ED4}"/>
              </a:ext>
            </a:extLst>
          </p:cNvPr>
          <p:cNvSpPr>
            <a:spLocks noGrp="1"/>
          </p:cNvSpPr>
          <p:nvPr>
            <p:ph sz="quarter" idx="13"/>
          </p:nvPr>
        </p:nvSpPr>
        <p:spPr>
          <a:xfrm>
            <a:off x="685801" y="1953516"/>
            <a:ext cx="10394707" cy="3648632"/>
          </a:xfrm>
        </p:spPr>
        <p:txBody>
          <a:bodyPr anchor="t">
            <a:normAutofit/>
          </a:bodyPr>
          <a:lstStyle/>
          <a:p>
            <a:pPr marL="257175" marR="0" lvl="0" indent="-257175" algn="l" defTabSz="914400" rtl="0" eaLnBrk="1" fontAlgn="auto" latinLnBrk="0" hangingPunct="1">
              <a:lnSpc>
                <a:spcPct val="100000"/>
              </a:lnSpc>
              <a:spcBef>
                <a:spcPts val="1200"/>
              </a:spcBef>
              <a:spcAft>
                <a:spcPts val="45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Internet Exchange Points (IXPs) are Internet hubs.  </a:t>
            </a:r>
            <a:br>
              <a:rPr kumimoji="0" lang="en-US" sz="2400" b="0"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br>
            <a:r>
              <a:rPr kumimoji="0" lang="en-US" sz="1500" b="0"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They allow local networks of all types (Internet service providers, transport providers, Tier 1 carriers, mobile networks, education networks, and cloud and content providers—such as Netflix and Amazon)--to “meet,” or directly connect with one another locally to exchange data traffic. This is called “peering.”</a:t>
            </a:r>
          </a:p>
          <a:p>
            <a:pPr marL="257175" marR="0" lvl="0" indent="-257175" algn="l" defTabSz="914400" rtl="0" eaLnBrk="1" fontAlgn="auto" latinLnBrk="0" hangingPunct="1">
              <a:lnSpc>
                <a:spcPct val="100000"/>
              </a:lnSpc>
              <a:spcBef>
                <a:spcPts val="1200"/>
              </a:spcBef>
              <a:spcAft>
                <a:spcPts val="45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IXPs literally make the Internet work better.  </a:t>
            </a:r>
            <a:br>
              <a:rPr kumimoji="0" lang="en-US" sz="24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br>
            <a:r>
              <a:rPr kumimoji="0" lang="en-US" sz="1500" b="0"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The closer you are to an IXP, the better your Internet performance will be.  This happens by reducing what’s called “latency,” or lag time.  IXPs also keep data traffic local that needs to stay local, making the routing of internet traffic more efficient and freeing up long-haul capacity for other uses.</a:t>
            </a:r>
          </a:p>
          <a:p>
            <a:pPr marL="257175" marR="0" lvl="0" indent="-257175" algn="l" defTabSz="914400" rtl="0" eaLnBrk="1" fontAlgn="auto" latinLnBrk="0" hangingPunct="1">
              <a:lnSpc>
                <a:spcPct val="100000"/>
              </a:lnSpc>
              <a:spcBef>
                <a:spcPts val="1200"/>
              </a:spcBef>
              <a:spcAft>
                <a:spcPts val="45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IXPs exist in 57 metro areas across the U.S.  </a:t>
            </a:r>
            <a:br>
              <a:rPr kumimoji="0" lang="en-US" sz="24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br>
            <a:r>
              <a:rPr kumimoji="0" lang="en-US" sz="1500" b="0"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But 14 states and 3 U.S. territories have no IXP at all.  An additional 3 states have failing or functionally limited facilities.</a:t>
            </a:r>
          </a:p>
        </p:txBody>
      </p:sp>
      <p:sp>
        <p:nvSpPr>
          <p:cNvPr id="9" name="Footer Placeholder 4">
            <a:extLst>
              <a:ext uri="{FF2B5EF4-FFF2-40B4-BE49-F238E27FC236}">
                <a16:creationId xmlns:a16="http://schemas.microsoft.com/office/drawing/2014/main" id="{18EED714-07E5-9665-A37C-C7BA7A2815B8}"/>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Connected Nation Internet Exchange Points</a:t>
            </a:r>
          </a:p>
        </p:txBody>
      </p:sp>
      <p:sp>
        <p:nvSpPr>
          <p:cNvPr id="10" name="Slide Number Placeholder 5">
            <a:extLst>
              <a:ext uri="{FF2B5EF4-FFF2-40B4-BE49-F238E27FC236}">
                <a16:creationId xmlns:a16="http://schemas.microsoft.com/office/drawing/2014/main" id="{A70C857E-FE13-8ABF-2FE0-26B37AB5237C}"/>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2</a:t>
            </a:fld>
            <a:endParaRPr lang="en-US" dirty="0"/>
          </a:p>
        </p:txBody>
      </p:sp>
    </p:spTree>
    <p:extLst>
      <p:ext uri="{BB962C8B-B14F-4D97-AF65-F5344CB8AC3E}">
        <p14:creationId xmlns:p14="http://schemas.microsoft.com/office/powerpoint/2010/main" val="334571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5712E-EEDE-ADCF-BF6E-B006664657EE}"/>
              </a:ext>
            </a:extLst>
          </p:cNvPr>
          <p:cNvSpPr>
            <a:spLocks noGrp="1"/>
          </p:cNvSpPr>
          <p:nvPr>
            <p:ph type="title"/>
          </p:nvPr>
        </p:nvSpPr>
        <p:spPr/>
        <p:txBody>
          <a:bodyPr/>
          <a:lstStyle/>
          <a:p>
            <a:r>
              <a:rPr lang="en-US" dirty="0"/>
              <a:t>What are </a:t>
            </a:r>
            <a:r>
              <a:rPr lang="en-US" dirty="0" err="1"/>
              <a:t>iXP</a:t>
            </a:r>
            <a:r>
              <a:rPr lang="en-US" sz="3200" dirty="0" err="1"/>
              <a:t>s</a:t>
            </a:r>
            <a:r>
              <a:rPr lang="en-US" dirty="0"/>
              <a:t>?</a:t>
            </a:r>
          </a:p>
        </p:txBody>
      </p:sp>
      <p:sp>
        <p:nvSpPr>
          <p:cNvPr id="3" name="Content Placeholder 2">
            <a:extLst>
              <a:ext uri="{FF2B5EF4-FFF2-40B4-BE49-F238E27FC236}">
                <a16:creationId xmlns:a16="http://schemas.microsoft.com/office/drawing/2014/main" id="{79B01DD2-BC84-DDB9-3A05-A88057C65ED4}"/>
              </a:ext>
            </a:extLst>
          </p:cNvPr>
          <p:cNvSpPr>
            <a:spLocks noGrp="1"/>
          </p:cNvSpPr>
          <p:nvPr>
            <p:ph sz="quarter" idx="13"/>
          </p:nvPr>
        </p:nvSpPr>
        <p:spPr>
          <a:xfrm>
            <a:off x="685801" y="1953516"/>
            <a:ext cx="10394707" cy="3648632"/>
          </a:xfrm>
        </p:spPr>
        <p:txBody>
          <a:bodyPr anchor="t">
            <a:normAutofit lnSpcReduction="10000"/>
          </a:bodyPr>
          <a:lstStyle/>
          <a:p>
            <a:pPr marL="257175" marR="0" lvl="0" indent="-257175" algn="l" defTabSz="914400" rtl="0" eaLnBrk="1" fontAlgn="auto" latinLnBrk="0" hangingPunct="1">
              <a:lnSpc>
                <a:spcPct val="100000"/>
              </a:lnSpc>
              <a:spcBef>
                <a:spcPts val="1200"/>
              </a:spcBef>
              <a:spcAft>
                <a:spcPts val="45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In communities without an IXP, Internet traffic is “backhauled” to cities that may be hundreds of miles away.</a:t>
            </a:r>
            <a:br>
              <a:rPr kumimoji="0" lang="en-US" sz="18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br>
            <a:r>
              <a:rPr kumimoji="0" lang="en-US" sz="1500" b="0"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Smaller cities, towns, and rural areas are fully dependent on remote cities for Internet performance.  If a natural disaster or terrorist event were to impact those cities, connectivity to the global Internet could go down or be significantly impaired.</a:t>
            </a:r>
          </a:p>
          <a:p>
            <a:pPr marL="257175" marR="0" lvl="0" indent="-257175" algn="l" defTabSz="914400" rtl="0" eaLnBrk="1" fontAlgn="auto" latinLnBrk="0" hangingPunct="1">
              <a:lnSpc>
                <a:spcPct val="100000"/>
              </a:lnSpc>
              <a:spcBef>
                <a:spcPts val="1200"/>
              </a:spcBef>
              <a:spcAft>
                <a:spcPts val="45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Future Internet performance is at risk without a local IXP.</a:t>
            </a:r>
            <a:br>
              <a:rPr kumimoji="0" lang="en-US" sz="20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br>
            <a:r>
              <a:rPr kumimoji="0" lang="en-US" sz="1500" b="0"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As the Internet continues to evolve, reducing latency will be incredibly important.   Autonomous vehicles, drones, artificial intelligence, video streaming, virtual reality, and precision agriculture will require ultra-low-latency connections—latency values that aren’t achievable in regions without an IXP.</a:t>
            </a:r>
          </a:p>
          <a:p>
            <a:pPr marL="257175" marR="0" lvl="0" indent="-257175" algn="l" defTabSz="914400" rtl="0" eaLnBrk="1" fontAlgn="auto" latinLnBrk="0" hangingPunct="1">
              <a:lnSpc>
                <a:spcPct val="100000"/>
              </a:lnSpc>
              <a:spcBef>
                <a:spcPts val="1200"/>
              </a:spcBef>
              <a:spcAft>
                <a:spcPts val="45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IXPs lower wholesale costs for everyone.</a:t>
            </a:r>
            <a:br>
              <a:rPr kumimoji="0" lang="en-US" sz="20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br>
            <a:r>
              <a:rPr kumimoji="0" lang="en-US" sz="1500" b="0"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Because IXPs are a hub for multiple networks, they naturally become a marketplace for wholesale Internet access (called “IP transit”).</a:t>
            </a:r>
          </a:p>
        </p:txBody>
      </p:sp>
      <p:sp>
        <p:nvSpPr>
          <p:cNvPr id="9" name="Footer Placeholder 4">
            <a:extLst>
              <a:ext uri="{FF2B5EF4-FFF2-40B4-BE49-F238E27FC236}">
                <a16:creationId xmlns:a16="http://schemas.microsoft.com/office/drawing/2014/main" id="{18EED714-07E5-9665-A37C-C7BA7A2815B8}"/>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Connected Nation Internet Exchange Points</a:t>
            </a:r>
          </a:p>
        </p:txBody>
      </p:sp>
      <p:sp>
        <p:nvSpPr>
          <p:cNvPr id="10" name="Slide Number Placeholder 5">
            <a:extLst>
              <a:ext uri="{FF2B5EF4-FFF2-40B4-BE49-F238E27FC236}">
                <a16:creationId xmlns:a16="http://schemas.microsoft.com/office/drawing/2014/main" id="{A70C857E-FE13-8ABF-2FE0-26B37AB5237C}"/>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3</a:t>
            </a:fld>
            <a:endParaRPr lang="en-US" dirty="0"/>
          </a:p>
        </p:txBody>
      </p:sp>
    </p:spTree>
    <p:extLst>
      <p:ext uri="{BB962C8B-B14F-4D97-AF65-F5344CB8AC3E}">
        <p14:creationId xmlns:p14="http://schemas.microsoft.com/office/powerpoint/2010/main" val="292602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5712E-EEDE-ADCF-BF6E-B006664657EE}"/>
              </a:ext>
            </a:extLst>
          </p:cNvPr>
          <p:cNvSpPr>
            <a:spLocks noGrp="1"/>
          </p:cNvSpPr>
          <p:nvPr>
            <p:ph type="title"/>
          </p:nvPr>
        </p:nvSpPr>
        <p:spPr/>
        <p:txBody>
          <a:bodyPr/>
          <a:lstStyle/>
          <a:p>
            <a:r>
              <a:rPr lang="en-US" dirty="0"/>
              <a:t>Three Primary benefits</a:t>
            </a:r>
          </a:p>
        </p:txBody>
      </p:sp>
      <p:sp>
        <p:nvSpPr>
          <p:cNvPr id="3" name="Content Placeholder 2">
            <a:extLst>
              <a:ext uri="{FF2B5EF4-FFF2-40B4-BE49-F238E27FC236}">
                <a16:creationId xmlns:a16="http://schemas.microsoft.com/office/drawing/2014/main" id="{79B01DD2-BC84-DDB9-3A05-A88057C65ED4}"/>
              </a:ext>
            </a:extLst>
          </p:cNvPr>
          <p:cNvSpPr>
            <a:spLocks noGrp="1"/>
          </p:cNvSpPr>
          <p:nvPr>
            <p:ph sz="quarter" idx="13"/>
          </p:nvPr>
        </p:nvSpPr>
        <p:spPr>
          <a:xfrm>
            <a:off x="685801" y="1953516"/>
            <a:ext cx="10394707" cy="3648632"/>
          </a:xfrm>
        </p:spPr>
        <p:txBody>
          <a:bodyPr anchor="t">
            <a:normAutofit/>
          </a:bodyPr>
          <a:lstStyle/>
          <a:p>
            <a:pPr marL="514350" marR="0" lvl="0" indent="-514350" algn="l" defTabSz="914400" rtl="0" eaLnBrk="1" fontAlgn="auto" latinLnBrk="0" hangingPunct="1">
              <a:lnSpc>
                <a:spcPct val="100000"/>
              </a:lnSpc>
              <a:spcBef>
                <a:spcPts val="1200"/>
              </a:spcBef>
              <a:spcAft>
                <a:spcPts val="450"/>
              </a:spcAft>
              <a:buClrTx/>
              <a:buSzTx/>
              <a:buFont typeface="+mj-lt"/>
              <a:buAutoNum type="arabicPeriod"/>
              <a:tabLst/>
              <a:defRPr/>
            </a:pPr>
            <a:r>
              <a:rPr kumimoji="0" lang="en-US" sz="32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Latency Reduction</a:t>
            </a:r>
            <a:br>
              <a:rPr kumimoji="0" lang="en-US" sz="18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br>
            <a:r>
              <a:rPr lang="en-US" sz="1800" cap="none" dirty="0">
                <a:solidFill>
                  <a:srgbClr val="002C52"/>
                </a:solidFill>
                <a:ea typeface="Helvetica Neue" panose="02000503000000020004" pitchFamily="2" charset="0"/>
                <a:cs typeface="Helvetica Neue" panose="02000503000000020004" pitchFamily="2" charset="0"/>
              </a:rPr>
              <a:t>By keeping local traffic local and enabling Layer 2 peering to cloud &amp; content networks</a:t>
            </a:r>
            <a:endParaRPr kumimoji="0" lang="en-US" sz="1500" b="0"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endParaRPr>
          </a:p>
          <a:p>
            <a:pPr marL="514350" marR="0" lvl="0" indent="-514350" algn="l" defTabSz="914400" rtl="0" eaLnBrk="1" fontAlgn="auto" latinLnBrk="0" hangingPunct="1">
              <a:lnSpc>
                <a:spcPct val="100000"/>
              </a:lnSpc>
              <a:spcBef>
                <a:spcPts val="1200"/>
              </a:spcBef>
              <a:spcAft>
                <a:spcPts val="450"/>
              </a:spcAft>
              <a:buClrTx/>
              <a:buSzTx/>
              <a:buFont typeface="+mj-lt"/>
              <a:buAutoNum type="arabicPeriod"/>
              <a:tabLst/>
              <a:defRPr/>
            </a:pPr>
            <a:r>
              <a:rPr kumimoji="0" lang="en-US" sz="32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Cost Reduction</a:t>
            </a:r>
            <a:br>
              <a:rPr kumimoji="0" lang="en-US" sz="20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br>
            <a:r>
              <a:rPr lang="en-US" sz="1800" cap="none" dirty="0">
                <a:solidFill>
                  <a:srgbClr val="002C52"/>
                </a:solidFill>
                <a:ea typeface="Helvetica Neue" panose="02000503000000020004" pitchFamily="2" charset="0"/>
                <a:cs typeface="Helvetica Neue" panose="02000503000000020004" pitchFamily="2" charset="0"/>
              </a:rPr>
              <a:t>By fostering a marketplace for transport and wholesale IP transit competition – </a:t>
            </a:r>
            <a:br>
              <a:rPr lang="en-US" sz="1800" cap="none" dirty="0">
                <a:solidFill>
                  <a:srgbClr val="002C52"/>
                </a:solidFill>
                <a:ea typeface="Helvetica Neue" panose="02000503000000020004" pitchFamily="2" charset="0"/>
                <a:cs typeface="Helvetica Neue" panose="02000503000000020004" pitchFamily="2" charset="0"/>
              </a:rPr>
            </a:br>
            <a:r>
              <a:rPr lang="en-US" sz="1800" cap="none" dirty="0">
                <a:solidFill>
                  <a:srgbClr val="002C52"/>
                </a:solidFill>
                <a:ea typeface="Helvetica Neue" panose="02000503000000020004" pitchFamily="2" charset="0"/>
                <a:cs typeface="Helvetica Neue" panose="02000503000000020004" pitchFamily="2" charset="0"/>
              </a:rPr>
              <a:t>90%+ reduction in wholesale costs</a:t>
            </a:r>
            <a:endParaRPr kumimoji="0" lang="en-US" sz="1800" b="0"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endParaRPr>
          </a:p>
          <a:p>
            <a:pPr marL="514350" marR="0" lvl="0" indent="-514350" algn="l" defTabSz="914400" rtl="0" eaLnBrk="1" fontAlgn="auto" latinLnBrk="0" hangingPunct="1">
              <a:lnSpc>
                <a:spcPct val="100000"/>
              </a:lnSpc>
              <a:spcBef>
                <a:spcPts val="1200"/>
              </a:spcBef>
              <a:spcAft>
                <a:spcPts val="450"/>
              </a:spcAft>
              <a:buClrTx/>
              <a:buSzTx/>
              <a:buFont typeface="+mj-lt"/>
              <a:buAutoNum type="arabicPeriod"/>
              <a:tabLst/>
              <a:defRPr/>
            </a:pPr>
            <a:r>
              <a:rPr lang="en-US" sz="3200" b="1" cap="none" dirty="0">
                <a:solidFill>
                  <a:srgbClr val="002C52"/>
                </a:solidFill>
                <a:ea typeface="Helvetica Neue" panose="02000503000000020004" pitchFamily="2" charset="0"/>
                <a:cs typeface="Helvetica Neue" panose="02000503000000020004" pitchFamily="2" charset="0"/>
              </a:rPr>
              <a:t>Improved Network Resiliency</a:t>
            </a:r>
            <a:br>
              <a:rPr kumimoji="0" lang="en-US" sz="2000" b="1"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br>
            <a:r>
              <a:rPr kumimoji="0" lang="en-US" sz="1800" b="0"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rPr>
              <a:t>Naturally creating new network paths into and out of regions</a:t>
            </a:r>
            <a:endParaRPr kumimoji="0" lang="en-US" sz="1500" b="0" i="0" u="none" strike="noStrike" kern="1200" cap="none" spc="0" normalizeH="0" baseline="0" noProof="0" dirty="0">
              <a:ln>
                <a:noFill/>
              </a:ln>
              <a:solidFill>
                <a:srgbClr val="002C52"/>
              </a:solidFill>
              <a:effectLst/>
              <a:uLnTx/>
              <a:uFillTx/>
              <a:ea typeface="Helvetica Neue" panose="02000503000000020004" pitchFamily="2" charset="0"/>
              <a:cs typeface="Helvetica Neue" panose="02000503000000020004" pitchFamily="2" charset="0"/>
            </a:endParaRPr>
          </a:p>
        </p:txBody>
      </p:sp>
      <p:sp>
        <p:nvSpPr>
          <p:cNvPr id="9" name="Footer Placeholder 4">
            <a:extLst>
              <a:ext uri="{FF2B5EF4-FFF2-40B4-BE49-F238E27FC236}">
                <a16:creationId xmlns:a16="http://schemas.microsoft.com/office/drawing/2014/main" id="{18EED714-07E5-9665-A37C-C7BA7A2815B8}"/>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Connected Nation Internet Exchange Points</a:t>
            </a:r>
          </a:p>
        </p:txBody>
      </p:sp>
      <p:sp>
        <p:nvSpPr>
          <p:cNvPr id="10" name="Slide Number Placeholder 5">
            <a:extLst>
              <a:ext uri="{FF2B5EF4-FFF2-40B4-BE49-F238E27FC236}">
                <a16:creationId xmlns:a16="http://schemas.microsoft.com/office/drawing/2014/main" id="{A70C857E-FE13-8ABF-2FE0-26B37AB5237C}"/>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4</a:t>
            </a:fld>
            <a:endParaRPr lang="en-US" dirty="0"/>
          </a:p>
        </p:txBody>
      </p:sp>
    </p:spTree>
    <p:extLst>
      <p:ext uri="{BB962C8B-B14F-4D97-AF65-F5344CB8AC3E}">
        <p14:creationId xmlns:p14="http://schemas.microsoft.com/office/powerpoint/2010/main" val="17365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room with white cabinets and red boxes&#10;&#10;Description automatically generated">
            <a:extLst>
              <a:ext uri="{FF2B5EF4-FFF2-40B4-BE49-F238E27FC236}">
                <a16:creationId xmlns:a16="http://schemas.microsoft.com/office/drawing/2014/main" id="{CC203222-B2E4-1F77-F428-0919A857A7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38105" y="2100795"/>
            <a:ext cx="3796858" cy="3041951"/>
          </a:xfrm>
          <a:prstGeom prst="rect">
            <a:avLst/>
          </a:prstGeom>
          <a:ln w="25400">
            <a:solidFill>
              <a:srgbClr val="EB0B2A"/>
            </a:solidFill>
          </a:ln>
        </p:spPr>
      </p:pic>
      <p:sp>
        <p:nvSpPr>
          <p:cNvPr id="2" name="Footer Placeholder 4">
            <a:extLst>
              <a:ext uri="{FF2B5EF4-FFF2-40B4-BE49-F238E27FC236}">
                <a16:creationId xmlns:a16="http://schemas.microsoft.com/office/drawing/2014/main" id="{4954563F-CC84-1258-A614-3B68DCAD998B}"/>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Connected Nation Internet Exchange Points</a:t>
            </a:r>
          </a:p>
        </p:txBody>
      </p:sp>
      <p:sp>
        <p:nvSpPr>
          <p:cNvPr id="3" name="Slide Number Placeholder 5">
            <a:extLst>
              <a:ext uri="{FF2B5EF4-FFF2-40B4-BE49-F238E27FC236}">
                <a16:creationId xmlns:a16="http://schemas.microsoft.com/office/drawing/2014/main" id="{55FB50DB-AD04-3678-DF6C-479299C9176F}"/>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5</a:t>
            </a:fld>
            <a:endParaRPr lang="en-US" dirty="0"/>
          </a:p>
        </p:txBody>
      </p:sp>
      <p:sp>
        <p:nvSpPr>
          <p:cNvPr id="6" name="Title 1">
            <a:extLst>
              <a:ext uri="{FF2B5EF4-FFF2-40B4-BE49-F238E27FC236}">
                <a16:creationId xmlns:a16="http://schemas.microsoft.com/office/drawing/2014/main" id="{3ABDB857-7888-2F03-85DD-D91D89B0D06C}"/>
              </a:ext>
            </a:extLst>
          </p:cNvPr>
          <p:cNvSpPr txBox="1">
            <a:spLocks/>
          </p:cNvSpPr>
          <p:nvPr/>
        </p:nvSpPr>
        <p:spPr>
          <a:xfrm>
            <a:off x="685801" y="913921"/>
            <a:ext cx="9504590" cy="3781008"/>
          </a:xfrm>
          <a:prstGeom prst="rect">
            <a:avLst/>
          </a:prstGeom>
          <a:ln w="25400">
            <a:noFill/>
          </a:ln>
        </p:spPr>
        <p:txBody>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sz="4000" dirty="0"/>
              <a:t>Core interconnection infrastructure</a:t>
            </a:r>
          </a:p>
        </p:txBody>
      </p:sp>
      <p:sp>
        <p:nvSpPr>
          <p:cNvPr id="7" name="TextBox 6">
            <a:extLst>
              <a:ext uri="{FF2B5EF4-FFF2-40B4-BE49-F238E27FC236}">
                <a16:creationId xmlns:a16="http://schemas.microsoft.com/office/drawing/2014/main" id="{F7A71F03-4EBE-8AED-DCA5-870EBECA0992}"/>
              </a:ext>
            </a:extLst>
          </p:cNvPr>
          <p:cNvSpPr txBox="1"/>
          <p:nvPr/>
        </p:nvSpPr>
        <p:spPr>
          <a:xfrm>
            <a:off x="2841246" y="5212432"/>
            <a:ext cx="2282356" cy="369332"/>
          </a:xfrm>
          <a:prstGeom prst="rect">
            <a:avLst/>
          </a:prstGeom>
          <a:noFill/>
        </p:spPr>
        <p:txBody>
          <a:bodyPr wrap="square">
            <a:spAutoFit/>
          </a:bodyPr>
          <a:lstStyle/>
          <a:p>
            <a:pPr algn="ctr"/>
            <a:r>
              <a:rPr lang="en-US" sz="1800" dirty="0">
                <a:solidFill>
                  <a:srgbClr val="002757"/>
                </a:solidFill>
              </a:rPr>
              <a:t>Duct Banks</a:t>
            </a:r>
          </a:p>
        </p:txBody>
      </p:sp>
      <p:pic>
        <p:nvPicPr>
          <p:cNvPr id="16" name="Picture 15" descr="A close-up of a computer server&#10;&#10;Description automatically generated">
            <a:extLst>
              <a:ext uri="{FF2B5EF4-FFF2-40B4-BE49-F238E27FC236}">
                <a16:creationId xmlns:a16="http://schemas.microsoft.com/office/drawing/2014/main" id="{32D8A6F4-DB97-EE1B-3A70-F1F8918E26A0}"/>
              </a:ext>
            </a:extLst>
          </p:cNvPr>
          <p:cNvPicPr>
            <a:picLocks noChangeAspect="1"/>
          </p:cNvPicPr>
          <p:nvPr/>
        </p:nvPicPr>
        <p:blipFill>
          <a:blip r:embed="rId4"/>
          <a:stretch>
            <a:fillRect/>
          </a:stretch>
        </p:blipFill>
        <p:spPr>
          <a:xfrm>
            <a:off x="9349466" y="2100794"/>
            <a:ext cx="2051600" cy="3071669"/>
          </a:xfrm>
          <a:prstGeom prst="rect">
            <a:avLst/>
          </a:prstGeom>
          <a:ln w="25400">
            <a:solidFill>
              <a:srgbClr val="EB0B2A"/>
            </a:solidFill>
          </a:ln>
        </p:spPr>
      </p:pic>
      <p:pic>
        <p:nvPicPr>
          <p:cNvPr id="21" name="Picture 20" descr="A construction site with pipes&#10;&#10;Description automatically generated">
            <a:extLst>
              <a:ext uri="{FF2B5EF4-FFF2-40B4-BE49-F238E27FC236}">
                <a16:creationId xmlns:a16="http://schemas.microsoft.com/office/drawing/2014/main" id="{274C5FF9-2E7E-386F-DB94-96CE50B632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1246" y="2093223"/>
            <a:ext cx="2282356" cy="3041952"/>
          </a:xfrm>
          <a:prstGeom prst="rect">
            <a:avLst/>
          </a:prstGeom>
          <a:ln w="25400">
            <a:solidFill>
              <a:srgbClr val="EB0B2A"/>
            </a:solidFill>
          </a:ln>
        </p:spPr>
      </p:pic>
      <p:pic>
        <p:nvPicPr>
          <p:cNvPr id="23" name="Picture 22" descr="A manhole with a brick wall and orange cones&#10;&#10;Description automatically generated">
            <a:extLst>
              <a:ext uri="{FF2B5EF4-FFF2-40B4-BE49-F238E27FC236}">
                <a16:creationId xmlns:a16="http://schemas.microsoft.com/office/drawing/2014/main" id="{C688B367-5237-3C34-AB1F-2D39FC1ACB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4386" y="2093223"/>
            <a:ext cx="2282357" cy="3041954"/>
          </a:xfrm>
          <a:prstGeom prst="rect">
            <a:avLst/>
          </a:prstGeom>
          <a:ln w="25400">
            <a:solidFill>
              <a:srgbClr val="EB0B2A"/>
            </a:solidFill>
          </a:ln>
        </p:spPr>
      </p:pic>
      <p:sp>
        <p:nvSpPr>
          <p:cNvPr id="37" name="TextBox 36">
            <a:extLst>
              <a:ext uri="{FF2B5EF4-FFF2-40B4-BE49-F238E27FC236}">
                <a16:creationId xmlns:a16="http://schemas.microsoft.com/office/drawing/2014/main" id="{5152F295-A0F9-303F-7B0C-D51191F18FAD}"/>
              </a:ext>
            </a:extLst>
          </p:cNvPr>
          <p:cNvSpPr txBox="1"/>
          <p:nvPr/>
        </p:nvSpPr>
        <p:spPr>
          <a:xfrm>
            <a:off x="344386" y="5212432"/>
            <a:ext cx="2282356" cy="369332"/>
          </a:xfrm>
          <a:prstGeom prst="rect">
            <a:avLst/>
          </a:prstGeom>
          <a:noFill/>
        </p:spPr>
        <p:txBody>
          <a:bodyPr wrap="square">
            <a:spAutoFit/>
          </a:bodyPr>
          <a:lstStyle/>
          <a:p>
            <a:pPr algn="ctr"/>
            <a:r>
              <a:rPr lang="en-US" sz="1800" dirty="0">
                <a:solidFill>
                  <a:srgbClr val="002757"/>
                </a:solidFill>
              </a:rPr>
              <a:t>Manholes</a:t>
            </a:r>
          </a:p>
        </p:txBody>
      </p:sp>
      <p:sp>
        <p:nvSpPr>
          <p:cNvPr id="38" name="TextBox 37">
            <a:extLst>
              <a:ext uri="{FF2B5EF4-FFF2-40B4-BE49-F238E27FC236}">
                <a16:creationId xmlns:a16="http://schemas.microsoft.com/office/drawing/2014/main" id="{921DDA69-43DC-286C-9363-1FD9032B34B6}"/>
              </a:ext>
            </a:extLst>
          </p:cNvPr>
          <p:cNvSpPr txBox="1"/>
          <p:nvPr/>
        </p:nvSpPr>
        <p:spPr>
          <a:xfrm>
            <a:off x="6089272" y="5212432"/>
            <a:ext cx="2282356" cy="369332"/>
          </a:xfrm>
          <a:prstGeom prst="rect">
            <a:avLst/>
          </a:prstGeom>
          <a:noFill/>
        </p:spPr>
        <p:txBody>
          <a:bodyPr wrap="square">
            <a:spAutoFit/>
          </a:bodyPr>
          <a:lstStyle/>
          <a:p>
            <a:pPr algn="ctr"/>
            <a:r>
              <a:rPr lang="en-US" sz="1800" dirty="0">
                <a:solidFill>
                  <a:srgbClr val="002757"/>
                </a:solidFill>
              </a:rPr>
              <a:t>Neutral Colocation</a:t>
            </a:r>
          </a:p>
        </p:txBody>
      </p:sp>
      <p:sp>
        <p:nvSpPr>
          <p:cNvPr id="39" name="TextBox 38">
            <a:extLst>
              <a:ext uri="{FF2B5EF4-FFF2-40B4-BE49-F238E27FC236}">
                <a16:creationId xmlns:a16="http://schemas.microsoft.com/office/drawing/2014/main" id="{D1ABC46E-14CE-D716-B892-E7F41E73A129}"/>
              </a:ext>
            </a:extLst>
          </p:cNvPr>
          <p:cNvSpPr txBox="1"/>
          <p:nvPr/>
        </p:nvSpPr>
        <p:spPr>
          <a:xfrm>
            <a:off x="9234088" y="5212432"/>
            <a:ext cx="2282356" cy="369332"/>
          </a:xfrm>
          <a:prstGeom prst="rect">
            <a:avLst/>
          </a:prstGeom>
          <a:noFill/>
        </p:spPr>
        <p:txBody>
          <a:bodyPr wrap="square">
            <a:spAutoFit/>
          </a:bodyPr>
          <a:lstStyle/>
          <a:p>
            <a:pPr algn="ctr"/>
            <a:r>
              <a:rPr lang="en-US" sz="1800" dirty="0">
                <a:solidFill>
                  <a:srgbClr val="002757"/>
                </a:solidFill>
              </a:rPr>
              <a:t>IX Switch Fabric</a:t>
            </a:r>
          </a:p>
        </p:txBody>
      </p:sp>
    </p:spTree>
    <p:extLst>
      <p:ext uri="{BB962C8B-B14F-4D97-AF65-F5344CB8AC3E}">
        <p14:creationId xmlns:p14="http://schemas.microsoft.com/office/powerpoint/2010/main" val="50320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954563F-CC84-1258-A614-3B68DCAD998B}"/>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Connected Nation Internet Exchange Points</a:t>
            </a:r>
          </a:p>
        </p:txBody>
      </p:sp>
      <p:sp>
        <p:nvSpPr>
          <p:cNvPr id="3" name="Slide Number Placeholder 5">
            <a:extLst>
              <a:ext uri="{FF2B5EF4-FFF2-40B4-BE49-F238E27FC236}">
                <a16:creationId xmlns:a16="http://schemas.microsoft.com/office/drawing/2014/main" id="{55FB50DB-AD04-3678-DF6C-479299C9176F}"/>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6</a:t>
            </a:fld>
            <a:endParaRPr lang="en-US" dirty="0"/>
          </a:p>
        </p:txBody>
      </p:sp>
      <p:sp>
        <p:nvSpPr>
          <p:cNvPr id="37" name="TextBox 36">
            <a:extLst>
              <a:ext uri="{FF2B5EF4-FFF2-40B4-BE49-F238E27FC236}">
                <a16:creationId xmlns:a16="http://schemas.microsoft.com/office/drawing/2014/main" id="{5152F295-A0F9-303F-7B0C-D51191F18FAD}"/>
              </a:ext>
            </a:extLst>
          </p:cNvPr>
          <p:cNvSpPr txBox="1"/>
          <p:nvPr/>
        </p:nvSpPr>
        <p:spPr>
          <a:xfrm>
            <a:off x="559945" y="5122717"/>
            <a:ext cx="4847418" cy="369332"/>
          </a:xfrm>
          <a:prstGeom prst="rect">
            <a:avLst/>
          </a:prstGeom>
          <a:noFill/>
        </p:spPr>
        <p:txBody>
          <a:bodyPr wrap="square">
            <a:spAutoFit/>
          </a:bodyPr>
          <a:lstStyle/>
          <a:p>
            <a:pPr algn="ctr"/>
            <a:r>
              <a:rPr lang="en-US" dirty="0">
                <a:solidFill>
                  <a:srgbClr val="002757"/>
                </a:solidFill>
              </a:rPr>
              <a:t>Meet Me Room &amp; Cross Connects</a:t>
            </a:r>
            <a:endParaRPr lang="en-US" sz="1800" dirty="0">
              <a:solidFill>
                <a:srgbClr val="002757"/>
              </a:solidFill>
            </a:endParaRPr>
          </a:p>
        </p:txBody>
      </p:sp>
      <p:sp>
        <p:nvSpPr>
          <p:cNvPr id="38" name="TextBox 37">
            <a:extLst>
              <a:ext uri="{FF2B5EF4-FFF2-40B4-BE49-F238E27FC236}">
                <a16:creationId xmlns:a16="http://schemas.microsoft.com/office/drawing/2014/main" id="{921DDA69-43DC-286C-9363-1FD9032B34B6}"/>
              </a:ext>
            </a:extLst>
          </p:cNvPr>
          <p:cNvSpPr txBox="1"/>
          <p:nvPr/>
        </p:nvSpPr>
        <p:spPr>
          <a:xfrm>
            <a:off x="5611721" y="5122717"/>
            <a:ext cx="2572004" cy="369332"/>
          </a:xfrm>
          <a:prstGeom prst="rect">
            <a:avLst/>
          </a:prstGeom>
          <a:noFill/>
        </p:spPr>
        <p:txBody>
          <a:bodyPr wrap="square">
            <a:spAutoFit/>
          </a:bodyPr>
          <a:lstStyle/>
          <a:p>
            <a:pPr algn="ctr"/>
            <a:r>
              <a:rPr lang="en-US" sz="1800" dirty="0">
                <a:solidFill>
                  <a:srgbClr val="002757"/>
                </a:solidFill>
              </a:rPr>
              <a:t>Cloud &amp; Content Peering</a:t>
            </a:r>
          </a:p>
        </p:txBody>
      </p:sp>
      <p:sp>
        <p:nvSpPr>
          <p:cNvPr id="39" name="TextBox 38">
            <a:extLst>
              <a:ext uri="{FF2B5EF4-FFF2-40B4-BE49-F238E27FC236}">
                <a16:creationId xmlns:a16="http://schemas.microsoft.com/office/drawing/2014/main" id="{D1ABC46E-14CE-D716-B892-E7F41E73A129}"/>
              </a:ext>
            </a:extLst>
          </p:cNvPr>
          <p:cNvSpPr txBox="1"/>
          <p:nvPr/>
        </p:nvSpPr>
        <p:spPr>
          <a:xfrm>
            <a:off x="8432892" y="5122717"/>
            <a:ext cx="2838310" cy="369332"/>
          </a:xfrm>
          <a:prstGeom prst="rect">
            <a:avLst/>
          </a:prstGeom>
          <a:noFill/>
        </p:spPr>
        <p:txBody>
          <a:bodyPr wrap="square">
            <a:spAutoFit/>
          </a:bodyPr>
          <a:lstStyle/>
          <a:p>
            <a:pPr algn="ctr"/>
            <a:r>
              <a:rPr lang="en-US" sz="1800" dirty="0">
                <a:solidFill>
                  <a:srgbClr val="002757"/>
                </a:solidFill>
              </a:rPr>
              <a:t>Wholesale IP Transit</a:t>
            </a:r>
          </a:p>
        </p:txBody>
      </p:sp>
      <p:pic>
        <p:nvPicPr>
          <p:cNvPr id="4" name="Picture 3" descr="A glass wall with logos on it&#10;&#10;Description automatically generated">
            <a:extLst>
              <a:ext uri="{FF2B5EF4-FFF2-40B4-BE49-F238E27FC236}">
                <a16:creationId xmlns:a16="http://schemas.microsoft.com/office/drawing/2014/main" id="{C98E4BF2-4AAA-B2B8-E756-EF2B9F444E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5368" y="2217094"/>
            <a:ext cx="4791995" cy="2848671"/>
          </a:xfrm>
          <a:prstGeom prst="rect">
            <a:avLst/>
          </a:prstGeom>
          <a:ln w="25400">
            <a:solidFill>
              <a:srgbClr val="EB0B2A"/>
            </a:solidFill>
          </a:ln>
        </p:spPr>
      </p:pic>
      <p:pic>
        <p:nvPicPr>
          <p:cNvPr id="5" name="Picture 4">
            <a:extLst>
              <a:ext uri="{FF2B5EF4-FFF2-40B4-BE49-F238E27FC236}">
                <a16:creationId xmlns:a16="http://schemas.microsoft.com/office/drawing/2014/main" id="{97457985-58A2-3AF1-BC29-D911DB3C3669}"/>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a:off x="7026720" y="3382276"/>
            <a:ext cx="1005840" cy="566928"/>
          </a:xfrm>
          <a:prstGeom prst="rect">
            <a:avLst/>
          </a:prstGeom>
          <a:ln w="25400">
            <a:solidFill>
              <a:srgbClr val="EB0B2A"/>
            </a:solidFill>
          </a:ln>
        </p:spPr>
      </p:pic>
      <p:pic>
        <p:nvPicPr>
          <p:cNvPr id="8" name="Picture 7">
            <a:extLst>
              <a:ext uri="{FF2B5EF4-FFF2-40B4-BE49-F238E27FC236}">
                <a16:creationId xmlns:a16="http://schemas.microsoft.com/office/drawing/2014/main" id="{F89B4B44-B3BE-5429-25F8-ECCEB1317BED}"/>
              </a:ext>
            </a:extLst>
          </p:cNvPr>
          <p:cNvPicPr>
            <a:picLocks/>
          </p:cNvPicPr>
          <p:nvPr/>
        </p:nvPicPr>
        <p:blipFill>
          <a:blip r:embed="rId5" cstate="print">
            <a:extLst>
              <a:ext uri="{28A0092B-C50C-407E-A947-70E740481C1C}">
                <a14:useLocalDpi xmlns:a14="http://schemas.microsoft.com/office/drawing/2010/main"/>
              </a:ext>
            </a:extLst>
          </a:blip>
          <a:stretch>
            <a:fillRect/>
          </a:stretch>
        </p:blipFill>
        <p:spPr>
          <a:xfrm>
            <a:off x="5807695" y="2587486"/>
            <a:ext cx="1005840" cy="566928"/>
          </a:xfrm>
          <a:prstGeom prst="rect">
            <a:avLst/>
          </a:prstGeom>
          <a:ln w="25400">
            <a:solidFill>
              <a:srgbClr val="EB0B2A"/>
            </a:solidFill>
          </a:ln>
        </p:spPr>
      </p:pic>
      <p:pic>
        <p:nvPicPr>
          <p:cNvPr id="9" name="Picture 8">
            <a:extLst>
              <a:ext uri="{FF2B5EF4-FFF2-40B4-BE49-F238E27FC236}">
                <a16:creationId xmlns:a16="http://schemas.microsoft.com/office/drawing/2014/main" id="{322B3199-8FC4-B8DC-1338-32037EE74F00}"/>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5820071" y="3382275"/>
            <a:ext cx="1005840" cy="566929"/>
          </a:xfrm>
          <a:prstGeom prst="rect">
            <a:avLst/>
          </a:prstGeom>
          <a:ln w="25400">
            <a:solidFill>
              <a:srgbClr val="EB0B2A"/>
            </a:solidFill>
          </a:ln>
        </p:spPr>
      </p:pic>
      <p:pic>
        <p:nvPicPr>
          <p:cNvPr id="10" name="Picture 9">
            <a:extLst>
              <a:ext uri="{FF2B5EF4-FFF2-40B4-BE49-F238E27FC236}">
                <a16:creationId xmlns:a16="http://schemas.microsoft.com/office/drawing/2014/main" id="{E670B274-2A70-CAA5-95DF-25E57572E9DB}"/>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5807695" y="4160907"/>
            <a:ext cx="1005840" cy="566928"/>
          </a:xfrm>
          <a:prstGeom prst="rect">
            <a:avLst/>
          </a:prstGeom>
          <a:ln w="25400">
            <a:solidFill>
              <a:srgbClr val="EB0B2A"/>
            </a:solidFill>
          </a:ln>
        </p:spPr>
      </p:pic>
      <p:pic>
        <p:nvPicPr>
          <p:cNvPr id="11" name="Picture 10">
            <a:extLst>
              <a:ext uri="{FF2B5EF4-FFF2-40B4-BE49-F238E27FC236}">
                <a16:creationId xmlns:a16="http://schemas.microsoft.com/office/drawing/2014/main" id="{222561A7-75BE-80BA-BDEA-FC371E142791}"/>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7026720" y="4177066"/>
            <a:ext cx="1005840" cy="566928"/>
          </a:xfrm>
          <a:prstGeom prst="rect">
            <a:avLst/>
          </a:prstGeom>
          <a:ln w="25400">
            <a:solidFill>
              <a:srgbClr val="EB0B2A"/>
            </a:solidFill>
          </a:ln>
        </p:spPr>
      </p:pic>
      <p:pic>
        <p:nvPicPr>
          <p:cNvPr id="12" name="Picture 11">
            <a:extLst>
              <a:ext uri="{FF2B5EF4-FFF2-40B4-BE49-F238E27FC236}">
                <a16:creationId xmlns:a16="http://schemas.microsoft.com/office/drawing/2014/main" id="{D491F890-4264-5623-E69F-B1A870B2E2CF}"/>
              </a:ext>
            </a:extLst>
          </p:cNvPr>
          <p:cNvPicPr>
            <a:picLocks/>
          </p:cNvPicPr>
          <p:nvPr/>
        </p:nvPicPr>
        <p:blipFill>
          <a:blip r:embed="rId9" cstate="print">
            <a:extLst>
              <a:ext uri="{28A0092B-C50C-407E-A947-70E740481C1C}">
                <a14:useLocalDpi xmlns:a14="http://schemas.microsoft.com/office/drawing/2010/main"/>
              </a:ext>
            </a:extLst>
          </a:blip>
          <a:stretch>
            <a:fillRect/>
          </a:stretch>
        </p:blipFill>
        <p:spPr>
          <a:xfrm>
            <a:off x="7026720" y="2587486"/>
            <a:ext cx="1005840" cy="566928"/>
          </a:xfrm>
          <a:prstGeom prst="rect">
            <a:avLst/>
          </a:prstGeom>
          <a:ln w="25400">
            <a:solidFill>
              <a:srgbClr val="EB0B2A"/>
            </a:solidFill>
          </a:ln>
        </p:spPr>
      </p:pic>
      <p:pic>
        <p:nvPicPr>
          <p:cNvPr id="14" name="Picture 13" descr="A globe with icons around it&#10;&#10;Description automatically generated">
            <a:extLst>
              <a:ext uri="{FF2B5EF4-FFF2-40B4-BE49-F238E27FC236}">
                <a16:creationId xmlns:a16="http://schemas.microsoft.com/office/drawing/2014/main" id="{91AA535F-3AE2-2096-FE06-ACE848BE25D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432892" y="2217094"/>
            <a:ext cx="2838310" cy="2856828"/>
          </a:xfrm>
          <a:prstGeom prst="rect">
            <a:avLst/>
          </a:prstGeom>
          <a:ln w="25400">
            <a:solidFill>
              <a:srgbClr val="EB0B2A"/>
            </a:solidFill>
          </a:ln>
        </p:spPr>
      </p:pic>
      <p:sp>
        <p:nvSpPr>
          <p:cNvPr id="7" name="Title 1">
            <a:extLst>
              <a:ext uri="{FF2B5EF4-FFF2-40B4-BE49-F238E27FC236}">
                <a16:creationId xmlns:a16="http://schemas.microsoft.com/office/drawing/2014/main" id="{74A1D2B1-4B07-CE2D-1D8C-5F751A09B29D}"/>
              </a:ext>
            </a:extLst>
          </p:cNvPr>
          <p:cNvSpPr txBox="1">
            <a:spLocks/>
          </p:cNvSpPr>
          <p:nvPr/>
        </p:nvSpPr>
        <p:spPr>
          <a:xfrm>
            <a:off x="685801" y="913921"/>
            <a:ext cx="9504590" cy="3781008"/>
          </a:xfrm>
          <a:prstGeom prst="rect">
            <a:avLst/>
          </a:prstGeom>
          <a:ln w="25400">
            <a:noFill/>
          </a:ln>
        </p:spPr>
        <p:txBody>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sz="4000" dirty="0"/>
              <a:t>Core interconnection infrastructure</a:t>
            </a:r>
          </a:p>
        </p:txBody>
      </p:sp>
    </p:spTree>
    <p:extLst>
      <p:ext uri="{BB962C8B-B14F-4D97-AF65-F5344CB8AC3E}">
        <p14:creationId xmlns:p14="http://schemas.microsoft.com/office/powerpoint/2010/main" val="69334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954563F-CC84-1258-A614-3B68DCAD998B}"/>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Connected Nation Internet Exchange Points</a:t>
            </a:r>
          </a:p>
        </p:txBody>
      </p:sp>
      <p:sp>
        <p:nvSpPr>
          <p:cNvPr id="3" name="Slide Number Placeholder 5">
            <a:extLst>
              <a:ext uri="{FF2B5EF4-FFF2-40B4-BE49-F238E27FC236}">
                <a16:creationId xmlns:a16="http://schemas.microsoft.com/office/drawing/2014/main" id="{55FB50DB-AD04-3678-DF6C-479299C9176F}"/>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7</a:t>
            </a:fld>
            <a:endParaRPr lang="en-US" dirty="0"/>
          </a:p>
        </p:txBody>
      </p:sp>
      <p:pic>
        <p:nvPicPr>
          <p:cNvPr id="5" name="Picture 4" descr="A diagram of a computer model&#10;&#10;Description automatically generated with medium confidence">
            <a:extLst>
              <a:ext uri="{FF2B5EF4-FFF2-40B4-BE49-F238E27FC236}">
                <a16:creationId xmlns:a16="http://schemas.microsoft.com/office/drawing/2014/main" id="{BE7864FE-54EC-7ED8-71AA-BC3812C6EF13}"/>
              </a:ext>
            </a:extLst>
          </p:cNvPr>
          <p:cNvPicPr>
            <a:picLocks noChangeAspect="1"/>
          </p:cNvPicPr>
          <p:nvPr/>
        </p:nvPicPr>
        <p:blipFill>
          <a:blip r:embed="rId3"/>
          <a:stretch>
            <a:fillRect/>
          </a:stretch>
        </p:blipFill>
        <p:spPr>
          <a:xfrm>
            <a:off x="4181300" y="162045"/>
            <a:ext cx="7356115" cy="5271882"/>
          </a:xfrm>
          <a:prstGeom prst="rect">
            <a:avLst/>
          </a:prstGeom>
          <a:ln w="25400">
            <a:solidFill>
              <a:srgbClr val="EB0B2A"/>
            </a:solidFill>
          </a:ln>
        </p:spPr>
      </p:pic>
      <p:sp>
        <p:nvSpPr>
          <p:cNvPr id="6" name="Title 1">
            <a:extLst>
              <a:ext uri="{FF2B5EF4-FFF2-40B4-BE49-F238E27FC236}">
                <a16:creationId xmlns:a16="http://schemas.microsoft.com/office/drawing/2014/main" id="{3ABDB857-7888-2F03-85DD-D91D89B0D06C}"/>
              </a:ext>
            </a:extLst>
          </p:cNvPr>
          <p:cNvSpPr txBox="1">
            <a:spLocks/>
          </p:cNvSpPr>
          <p:nvPr/>
        </p:nvSpPr>
        <p:spPr>
          <a:xfrm>
            <a:off x="685801" y="913921"/>
            <a:ext cx="3180143" cy="3781008"/>
          </a:xfrm>
          <a:prstGeom prst="rect">
            <a:avLst/>
          </a:prstGeom>
        </p:spPr>
        <p:txBody>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dirty="0"/>
              <a:t>Layer 0:</a:t>
            </a:r>
          </a:p>
          <a:p>
            <a:r>
              <a:rPr lang="en-US" dirty="0"/>
              <a:t>“Real estate”</a:t>
            </a:r>
          </a:p>
          <a:p>
            <a:pPr marL="230188" indent="-230188">
              <a:buFont typeface="Arial" panose="020B0604020202020204" pitchFamily="34" charset="0"/>
              <a:buChar char="•"/>
            </a:pPr>
            <a:r>
              <a:rPr lang="en-US" sz="2800" dirty="0">
                <a:solidFill>
                  <a:srgbClr val="002757"/>
                </a:solidFill>
              </a:rPr>
              <a:t>IXP facilities</a:t>
            </a:r>
          </a:p>
          <a:p>
            <a:pPr marL="230188" indent="-230188">
              <a:buFont typeface="Arial" panose="020B0604020202020204" pitchFamily="34" charset="0"/>
              <a:buChar char="•"/>
            </a:pPr>
            <a:r>
              <a:rPr lang="en-US" sz="2800" dirty="0">
                <a:solidFill>
                  <a:srgbClr val="002757"/>
                </a:solidFill>
              </a:rPr>
              <a:t>Conduit</a:t>
            </a:r>
          </a:p>
          <a:p>
            <a:pPr marL="230188" indent="-230188">
              <a:buFont typeface="Arial" panose="020B0604020202020204" pitchFamily="34" charset="0"/>
              <a:buChar char="•"/>
            </a:pPr>
            <a:r>
              <a:rPr lang="en-US" sz="2800" dirty="0">
                <a:solidFill>
                  <a:srgbClr val="002757"/>
                </a:solidFill>
              </a:rPr>
              <a:t>Manholes</a:t>
            </a:r>
          </a:p>
          <a:p>
            <a:pPr marL="230188" indent="-230188">
              <a:buFont typeface="Arial" panose="020B0604020202020204" pitchFamily="34" charset="0"/>
              <a:buChar char="•"/>
            </a:pPr>
            <a:r>
              <a:rPr lang="en-US" sz="2800" dirty="0">
                <a:solidFill>
                  <a:srgbClr val="002757"/>
                </a:solidFill>
              </a:rPr>
              <a:t>Handholes</a:t>
            </a:r>
          </a:p>
        </p:txBody>
      </p:sp>
      <p:sp>
        <p:nvSpPr>
          <p:cNvPr id="8" name="TextBox 7">
            <a:extLst>
              <a:ext uri="{FF2B5EF4-FFF2-40B4-BE49-F238E27FC236}">
                <a16:creationId xmlns:a16="http://schemas.microsoft.com/office/drawing/2014/main" id="{EA194271-CEAE-A56F-9910-5ECF8EAC700A}"/>
              </a:ext>
            </a:extLst>
          </p:cNvPr>
          <p:cNvSpPr txBox="1"/>
          <p:nvPr/>
        </p:nvSpPr>
        <p:spPr>
          <a:xfrm>
            <a:off x="10773485" y="4872941"/>
            <a:ext cx="32409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63087B84-9F37-AEB7-CC31-0C4FC58703C1}"/>
              </a:ext>
            </a:extLst>
          </p:cNvPr>
          <p:cNvSpPr txBox="1"/>
          <p:nvPr/>
        </p:nvSpPr>
        <p:spPr>
          <a:xfrm>
            <a:off x="10773485" y="4207252"/>
            <a:ext cx="32409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a:t>
            </a:r>
          </a:p>
        </p:txBody>
      </p:sp>
      <p:sp>
        <p:nvSpPr>
          <p:cNvPr id="11" name="TextBox 10">
            <a:extLst>
              <a:ext uri="{FF2B5EF4-FFF2-40B4-BE49-F238E27FC236}">
                <a16:creationId xmlns:a16="http://schemas.microsoft.com/office/drawing/2014/main" id="{93551C9F-747F-12C0-499E-DF04F5BC311A}"/>
              </a:ext>
            </a:extLst>
          </p:cNvPr>
          <p:cNvSpPr txBox="1"/>
          <p:nvPr/>
        </p:nvSpPr>
        <p:spPr>
          <a:xfrm>
            <a:off x="10773485" y="3577158"/>
            <a:ext cx="32409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05B9175C-ED04-5331-E50C-B1355717A2D0}"/>
              </a:ext>
            </a:extLst>
          </p:cNvPr>
          <p:cNvSpPr txBox="1"/>
          <p:nvPr/>
        </p:nvSpPr>
        <p:spPr>
          <a:xfrm>
            <a:off x="10773485" y="2939130"/>
            <a:ext cx="32409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a:t>
            </a:r>
          </a:p>
        </p:txBody>
      </p:sp>
      <p:sp>
        <p:nvSpPr>
          <p:cNvPr id="13" name="TextBox 12">
            <a:extLst>
              <a:ext uri="{FF2B5EF4-FFF2-40B4-BE49-F238E27FC236}">
                <a16:creationId xmlns:a16="http://schemas.microsoft.com/office/drawing/2014/main" id="{90554EF7-7F5F-437B-3088-0F44642C3F3E}"/>
              </a:ext>
            </a:extLst>
          </p:cNvPr>
          <p:cNvSpPr txBox="1"/>
          <p:nvPr/>
        </p:nvSpPr>
        <p:spPr>
          <a:xfrm>
            <a:off x="10773485" y="2289527"/>
            <a:ext cx="32409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5</a:t>
            </a:r>
          </a:p>
        </p:txBody>
      </p:sp>
      <p:sp>
        <p:nvSpPr>
          <p:cNvPr id="14" name="TextBox 13">
            <a:extLst>
              <a:ext uri="{FF2B5EF4-FFF2-40B4-BE49-F238E27FC236}">
                <a16:creationId xmlns:a16="http://schemas.microsoft.com/office/drawing/2014/main" id="{BC268E42-BE87-BEFE-DDB5-40617465621B}"/>
              </a:ext>
            </a:extLst>
          </p:cNvPr>
          <p:cNvSpPr txBox="1"/>
          <p:nvPr/>
        </p:nvSpPr>
        <p:spPr>
          <a:xfrm>
            <a:off x="10773485" y="1639924"/>
            <a:ext cx="32409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a:t>
            </a:r>
          </a:p>
        </p:txBody>
      </p:sp>
      <p:sp>
        <p:nvSpPr>
          <p:cNvPr id="15" name="TextBox 14">
            <a:extLst>
              <a:ext uri="{FF2B5EF4-FFF2-40B4-BE49-F238E27FC236}">
                <a16:creationId xmlns:a16="http://schemas.microsoft.com/office/drawing/2014/main" id="{A228AD2B-43C0-3EA9-7903-D94BFAB84A45}"/>
              </a:ext>
            </a:extLst>
          </p:cNvPr>
          <p:cNvSpPr txBox="1"/>
          <p:nvPr/>
        </p:nvSpPr>
        <p:spPr>
          <a:xfrm>
            <a:off x="10773485" y="990321"/>
            <a:ext cx="32409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7</a:t>
            </a:r>
          </a:p>
        </p:txBody>
      </p:sp>
      <p:cxnSp>
        <p:nvCxnSpPr>
          <p:cNvPr id="19" name="Curved Connector 18">
            <a:extLst>
              <a:ext uri="{FF2B5EF4-FFF2-40B4-BE49-F238E27FC236}">
                <a16:creationId xmlns:a16="http://schemas.microsoft.com/office/drawing/2014/main" id="{E919CDF4-1834-4050-F042-22F4EFFA946B}"/>
              </a:ext>
            </a:extLst>
          </p:cNvPr>
          <p:cNvCxnSpPr>
            <a:cxnSpLocks/>
          </p:cNvCxnSpPr>
          <p:nvPr/>
        </p:nvCxnSpPr>
        <p:spPr>
          <a:xfrm rot="16200000" flipH="1">
            <a:off x="2758432" y="4645467"/>
            <a:ext cx="692906" cy="930314"/>
          </a:xfrm>
          <a:prstGeom prst="curvedConnector2">
            <a:avLst/>
          </a:prstGeom>
          <a:ln w="63500">
            <a:solidFill>
              <a:srgbClr val="EB0B2A"/>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447E650-FE1A-A9FE-A4FB-745DFC7141C2}"/>
              </a:ext>
            </a:extLst>
          </p:cNvPr>
          <p:cNvSpPr txBox="1"/>
          <p:nvPr/>
        </p:nvSpPr>
        <p:spPr>
          <a:xfrm>
            <a:off x="4896088" y="218022"/>
            <a:ext cx="434157" cy="584775"/>
          </a:xfrm>
          <a:prstGeom prst="rect">
            <a:avLst/>
          </a:prstGeom>
          <a:noFill/>
        </p:spPr>
        <p:txBody>
          <a:bodyPr wrap="square" rtlCol="0">
            <a:spAutoFit/>
          </a:bodyPr>
          <a:lstStyle/>
          <a:p>
            <a:r>
              <a:rPr lang="en-US" sz="3200" b="1" dirty="0">
                <a:solidFill>
                  <a:srgbClr val="EB0B2A"/>
                </a:solidFill>
                <a:latin typeface="Arial" panose="020B0604020202020204" pitchFamily="34" charset="0"/>
                <a:cs typeface="Arial" panose="020B0604020202020204" pitchFamily="34" charset="0"/>
              </a:rPr>
              <a:t>8</a:t>
            </a:r>
          </a:p>
        </p:txBody>
      </p:sp>
      <p:sp>
        <p:nvSpPr>
          <p:cNvPr id="28" name="Multiply 27">
            <a:extLst>
              <a:ext uri="{FF2B5EF4-FFF2-40B4-BE49-F238E27FC236}">
                <a16:creationId xmlns:a16="http://schemas.microsoft.com/office/drawing/2014/main" id="{817386D7-611B-A578-BC17-D48DE454F790}"/>
              </a:ext>
            </a:extLst>
          </p:cNvPr>
          <p:cNvSpPr/>
          <p:nvPr/>
        </p:nvSpPr>
        <p:spPr>
          <a:xfrm>
            <a:off x="5205752" y="291612"/>
            <a:ext cx="434157" cy="453309"/>
          </a:xfrm>
          <a:prstGeom prst="mathMultiply">
            <a:avLst>
              <a:gd name="adj1" fmla="val 1363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983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5344E-5728-D909-CE25-D13F31589970}"/>
            </a:ext>
          </a:extLst>
        </p:cNvPr>
        <p:cNvGrpSpPr/>
        <p:nvPr/>
      </p:nvGrpSpPr>
      <p:grpSpPr>
        <a:xfrm>
          <a:off x="0" y="0"/>
          <a:ext cx="0" cy="0"/>
          <a:chOff x="0" y="0"/>
          <a:chExt cx="0" cy="0"/>
        </a:xfrm>
      </p:grpSpPr>
      <p:sp>
        <p:nvSpPr>
          <p:cNvPr id="2" name="Footer Placeholder 4">
            <a:extLst>
              <a:ext uri="{FF2B5EF4-FFF2-40B4-BE49-F238E27FC236}">
                <a16:creationId xmlns:a16="http://schemas.microsoft.com/office/drawing/2014/main" id="{3EFD204F-3DF0-C440-10CE-AFA491DBAF9A}"/>
              </a:ext>
            </a:extLst>
          </p:cNvPr>
          <p:cNvSpPr txBox="1">
            <a:spLocks/>
          </p:cNvSpPr>
          <p:nvPr/>
        </p:nvSpPr>
        <p:spPr>
          <a:xfrm>
            <a:off x="685801" y="5757334"/>
            <a:ext cx="5499719"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Connected Nation Internet Exchange Points</a:t>
            </a:r>
          </a:p>
        </p:txBody>
      </p:sp>
      <p:sp>
        <p:nvSpPr>
          <p:cNvPr id="3" name="Slide Number Placeholder 5">
            <a:extLst>
              <a:ext uri="{FF2B5EF4-FFF2-40B4-BE49-F238E27FC236}">
                <a16:creationId xmlns:a16="http://schemas.microsoft.com/office/drawing/2014/main" id="{610415D2-B138-7785-4EAE-347B78D63669}"/>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8</a:t>
            </a:fld>
            <a:endParaRPr lang="en-US" dirty="0"/>
          </a:p>
        </p:txBody>
      </p:sp>
      <p:sp>
        <p:nvSpPr>
          <p:cNvPr id="6" name="Title 1">
            <a:extLst>
              <a:ext uri="{FF2B5EF4-FFF2-40B4-BE49-F238E27FC236}">
                <a16:creationId xmlns:a16="http://schemas.microsoft.com/office/drawing/2014/main" id="{E7BCEB80-9D5F-2F9A-E78A-0CE00A8C5F42}"/>
              </a:ext>
            </a:extLst>
          </p:cNvPr>
          <p:cNvSpPr txBox="1">
            <a:spLocks/>
          </p:cNvSpPr>
          <p:nvPr/>
        </p:nvSpPr>
        <p:spPr>
          <a:xfrm>
            <a:off x="255517" y="542528"/>
            <a:ext cx="3180143" cy="3781008"/>
          </a:xfrm>
          <a:prstGeom prst="rect">
            <a:avLst/>
          </a:prstGeom>
        </p:spPr>
        <p:txBody>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dirty="0"/>
              <a:t>Alpha site:</a:t>
            </a:r>
          </a:p>
          <a:p>
            <a:r>
              <a:rPr lang="en-US" sz="2800" dirty="0">
                <a:solidFill>
                  <a:srgbClr val="002757"/>
                </a:solidFill>
              </a:rPr>
              <a:t>Wichita state university</a:t>
            </a:r>
          </a:p>
        </p:txBody>
      </p:sp>
      <p:sp>
        <p:nvSpPr>
          <p:cNvPr id="4" name="Content Placeholder 2">
            <a:extLst>
              <a:ext uri="{FF2B5EF4-FFF2-40B4-BE49-F238E27FC236}">
                <a16:creationId xmlns:a16="http://schemas.microsoft.com/office/drawing/2014/main" id="{C66CB444-414A-FDB3-3DB4-A6EA10BC9556}"/>
              </a:ext>
            </a:extLst>
          </p:cNvPr>
          <p:cNvSpPr txBox="1">
            <a:spLocks/>
          </p:cNvSpPr>
          <p:nvPr/>
        </p:nvSpPr>
        <p:spPr>
          <a:xfrm>
            <a:off x="2652590" y="542528"/>
            <a:ext cx="7421712" cy="5464041"/>
          </a:xfrm>
          <a:prstGeom prst="rect">
            <a:avLst/>
          </a:prstGeom>
          <a:ln w="12700">
            <a:miter lim="400000"/>
          </a:ln>
          <a:extLst>
            <a:ext uri="{C572A759-6A51-4108-AA02-DFA0A04FC94B}">
              <ma14:wrappingTextBoxFlag xmlns:ma14="http://schemas.microsoft.com/office/mac/drawingml/2011/main" xmlns="" val="1"/>
            </a:ext>
          </a:extLst>
        </p:spPr>
        <p:txBody>
          <a:bodyPr lIns="45719" rIns="45719">
            <a:noAutofit/>
          </a:bodyPr>
          <a:lstStyle>
            <a:lvl1pPr marL="0" marR="0" indent="0" algn="ctr"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1pPr>
            <a:lvl2pPr marL="0" marR="0" indent="457200" algn="ctr"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2pPr>
            <a:lvl3pPr marL="0" marR="0" indent="914400" algn="ctr"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3pPr>
            <a:lvl4pPr marL="0" marR="0" indent="1371600" algn="ctr"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4pPr>
            <a:lvl5pPr marL="0" marR="0" indent="1828800" algn="ctr"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230188" indent="-230188" algn="l">
              <a:lnSpc>
                <a:spcPct val="100000"/>
              </a:lnSpc>
              <a:spcBef>
                <a:spcPts val="0"/>
              </a:spcBef>
              <a:spcAft>
                <a:spcPts val="600"/>
              </a:spcAft>
              <a:buSzPct val="100000"/>
              <a:buFont typeface="Arial" panose="020B0604020202020204" pitchFamily="34" charset="0"/>
              <a:buChar char="•"/>
              <a:defRPr/>
            </a:pPr>
            <a:r>
              <a:rPr lang="en-US" sz="1800" b="1" dirty="0">
                <a:solidFill>
                  <a:srgbClr val="002C52"/>
                </a:solidFill>
                <a:latin typeface="Axiforma Book" pitchFamily="2" charset="77"/>
                <a:ea typeface="Helvetica Neue" panose="02000503000000020004" pitchFamily="2" charset="0"/>
                <a:cs typeface="Helvetica Neue" panose="02000503000000020004" pitchFamily="2" charset="0"/>
              </a:rPr>
              <a:t>$5 million grant </a:t>
            </a: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from the State of Kansas</a:t>
            </a:r>
          </a:p>
          <a:p>
            <a:pPr marL="230188" indent="-230188" algn="l">
              <a:lnSpc>
                <a:spcPct val="100000"/>
              </a:lnSpc>
              <a:spcBef>
                <a:spcPts val="0"/>
              </a:spcBef>
              <a:spcAft>
                <a:spcPts val="600"/>
              </a:spcAft>
              <a:buSzPct val="100000"/>
              <a:buFont typeface="Arial" panose="020B0604020202020204" pitchFamily="34" charset="0"/>
              <a:buChar char="•"/>
              <a:defRPr/>
            </a:pP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Located on </a:t>
            </a:r>
            <a:r>
              <a:rPr lang="en-US" sz="1800" b="1" dirty="0">
                <a:solidFill>
                  <a:srgbClr val="002C52"/>
                </a:solidFill>
                <a:latin typeface="Axiforma Book" pitchFamily="2" charset="77"/>
                <a:ea typeface="Helvetica Neue" panose="02000503000000020004" pitchFamily="2" charset="0"/>
                <a:cs typeface="Helvetica Neue" panose="02000503000000020004" pitchFamily="2" charset="0"/>
              </a:rPr>
              <a:t>1.3 acres </a:t>
            </a: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donated by WSU for </a:t>
            </a:r>
            <a:r>
              <a:rPr lang="en-US" sz="1800" b="1" dirty="0">
                <a:solidFill>
                  <a:srgbClr val="002C52"/>
                </a:solidFill>
                <a:latin typeface="Axiforma Book" pitchFamily="2" charset="77"/>
                <a:ea typeface="Helvetica Neue" panose="02000503000000020004" pitchFamily="2" charset="0"/>
                <a:cs typeface="Helvetica Neue" panose="02000503000000020004" pitchFamily="2" charset="0"/>
              </a:rPr>
              <a:t>40 years</a:t>
            </a:r>
          </a:p>
          <a:p>
            <a:pPr marL="230188" indent="-230188" algn="l">
              <a:lnSpc>
                <a:spcPct val="100000"/>
              </a:lnSpc>
              <a:spcBef>
                <a:spcPts val="0"/>
              </a:spcBef>
              <a:spcAft>
                <a:spcPts val="600"/>
              </a:spcAft>
              <a:buSzPct val="100000"/>
              <a:buFont typeface="Arial" panose="020B0604020202020204" pitchFamily="34" charset="0"/>
              <a:buChar char="•"/>
              <a:defRPr/>
            </a:pP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Adjacent to </a:t>
            </a:r>
            <a:r>
              <a:rPr lang="en-US" sz="1800" b="1" dirty="0">
                <a:solidFill>
                  <a:srgbClr val="002C52"/>
                </a:solidFill>
                <a:latin typeface="Axiforma Book" pitchFamily="2" charset="77"/>
                <a:ea typeface="Helvetica Neue" panose="02000503000000020004" pitchFamily="2" charset="0"/>
                <a:cs typeface="Helvetica Neue" panose="02000503000000020004" pitchFamily="2" charset="0"/>
              </a:rPr>
              <a:t>WSU Innovation Campus </a:t>
            </a: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 home to: </a:t>
            </a:r>
            <a:b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b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Airbus, Textron, Spirit AeroSystems, Boeing, NetApp, Deloitte Smart Factory, U.S. Navy’s Digital Twin Program, ATF’s 2nd Ballistics Identification Lab</a:t>
            </a:r>
          </a:p>
          <a:p>
            <a:pPr marL="230188" indent="-230188" algn="l">
              <a:lnSpc>
                <a:spcPct val="100000"/>
              </a:lnSpc>
              <a:spcBef>
                <a:spcPts val="0"/>
              </a:spcBef>
              <a:spcAft>
                <a:spcPts val="600"/>
              </a:spcAft>
              <a:buSzPct val="100000"/>
              <a:buFont typeface="Arial" panose="020B0604020202020204" pitchFamily="34" charset="0"/>
              <a:buChar char="•"/>
              <a:defRPr/>
            </a:pPr>
            <a:r>
              <a:rPr lang="en-US" sz="1800" b="1" dirty="0">
                <a:solidFill>
                  <a:srgbClr val="002C52"/>
                </a:solidFill>
                <a:latin typeface="Axiforma Book" pitchFamily="2" charset="77"/>
                <a:ea typeface="Helvetica Neue" panose="02000503000000020004" pitchFamily="2" charset="0"/>
                <a:cs typeface="Helvetica Neue" panose="02000503000000020004" pitchFamily="2" charset="0"/>
              </a:rPr>
              <a:t>Expandable modular facility </a:t>
            </a: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consisting of:</a:t>
            </a:r>
          </a:p>
          <a:p>
            <a:pPr marL="690563" indent="-285750" algn="l">
              <a:lnSpc>
                <a:spcPct val="100000"/>
              </a:lnSpc>
              <a:spcBef>
                <a:spcPts val="0"/>
              </a:spcBef>
              <a:buSzPct val="100000"/>
              <a:buFont typeface="Courier New" panose="02070309020205020404" pitchFamily="49" charset="0"/>
              <a:buChar char="o"/>
              <a:defRPr/>
            </a:pP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3 modules, ~2,000 sq ft</a:t>
            </a:r>
          </a:p>
          <a:p>
            <a:pPr marL="690563" indent="-285750" algn="l">
              <a:lnSpc>
                <a:spcPct val="100000"/>
              </a:lnSpc>
              <a:spcBef>
                <a:spcPts val="0"/>
              </a:spcBef>
              <a:buSzPct val="100000"/>
              <a:buFont typeface="Courier New" panose="02070309020205020404" pitchFamily="49" charset="0"/>
              <a:buChar char="o"/>
              <a:defRPr/>
            </a:pP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25 </a:t>
            </a:r>
            <a:r>
              <a:rPr lang="en-US" sz="1800" dirty="0" err="1">
                <a:solidFill>
                  <a:srgbClr val="002C52"/>
                </a:solidFill>
                <a:latin typeface="Axiforma Book" pitchFamily="2" charset="77"/>
                <a:ea typeface="Helvetica Neue" panose="02000503000000020004" pitchFamily="2" charset="0"/>
                <a:cs typeface="Helvetica Neue" panose="02000503000000020004" pitchFamily="2" charset="0"/>
              </a:rPr>
              <a:t>colo</a:t>
            </a: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 cabinets</a:t>
            </a:r>
          </a:p>
          <a:p>
            <a:pPr marL="690563" indent="-285750" algn="l">
              <a:lnSpc>
                <a:spcPct val="100000"/>
              </a:lnSpc>
              <a:spcBef>
                <a:spcPts val="0"/>
              </a:spcBef>
              <a:buSzPct val="100000"/>
              <a:buFont typeface="Courier New" panose="02070309020205020404" pitchFamily="49" charset="0"/>
              <a:buChar char="o"/>
              <a:defRPr/>
            </a:pP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350 kW; N+1 power/cooling</a:t>
            </a:r>
          </a:p>
          <a:p>
            <a:pPr marL="690563" indent="-285750" algn="l">
              <a:lnSpc>
                <a:spcPct val="100000"/>
              </a:lnSpc>
              <a:spcBef>
                <a:spcPts val="0"/>
              </a:spcBef>
              <a:buSzPct val="100000"/>
              <a:buFont typeface="Courier New" panose="02070309020205020404" pitchFamily="49" charset="0"/>
              <a:buChar char="o"/>
              <a:defRPr/>
            </a:pP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Meet Me Area for cross connects - 6 open racks </a:t>
            </a:r>
          </a:p>
          <a:p>
            <a:pPr marL="690563" indent="-285750" algn="l">
              <a:lnSpc>
                <a:spcPct val="100000"/>
              </a:lnSpc>
              <a:spcBef>
                <a:spcPts val="0"/>
              </a:spcBef>
              <a:buSzPct val="100000"/>
              <a:buFont typeface="Courier New" panose="02070309020205020404" pitchFamily="49" charset="0"/>
              <a:buChar char="o"/>
              <a:defRPr/>
            </a:pP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Diverse manholes and points of entry</a:t>
            </a:r>
          </a:p>
          <a:p>
            <a:pPr marL="690563" indent="-285750" algn="l">
              <a:lnSpc>
                <a:spcPct val="100000"/>
              </a:lnSpc>
              <a:spcBef>
                <a:spcPts val="0"/>
              </a:spcBef>
              <a:spcAft>
                <a:spcPts val="600"/>
              </a:spcAft>
              <a:buSzPct val="100000"/>
              <a:buFont typeface="Courier New" panose="02070309020205020404" pitchFamily="49" charset="0"/>
              <a:buChar char="o"/>
              <a:defRPr/>
            </a:pP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175mph wind-resistant</a:t>
            </a:r>
          </a:p>
          <a:p>
            <a:pPr marL="230188" indent="-230188" algn="l">
              <a:lnSpc>
                <a:spcPct val="100000"/>
              </a:lnSpc>
              <a:spcBef>
                <a:spcPts val="0"/>
              </a:spcBef>
              <a:spcAft>
                <a:spcPts val="600"/>
              </a:spcAft>
              <a:buSzPct val="100000"/>
              <a:buFont typeface="Arial" panose="020B0604020202020204" pitchFamily="34" charset="0"/>
              <a:buChar char="•"/>
              <a:defRPr/>
            </a:pP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Broke ground in May; Operational by </a:t>
            </a:r>
            <a:r>
              <a:rPr lang="en-US" sz="1800" b="1" dirty="0">
                <a:solidFill>
                  <a:srgbClr val="002C52"/>
                </a:solidFill>
                <a:latin typeface="Axiforma Book" pitchFamily="2" charset="77"/>
                <a:ea typeface="Helvetica Neue" panose="02000503000000020004" pitchFamily="2" charset="0"/>
                <a:cs typeface="Helvetica Neue" panose="02000503000000020004" pitchFamily="2" charset="0"/>
              </a:rPr>
              <a:t>Late Spring 2026</a:t>
            </a:r>
          </a:p>
          <a:p>
            <a:pPr marL="230188" indent="-230188" algn="l">
              <a:lnSpc>
                <a:spcPct val="100000"/>
              </a:lnSpc>
              <a:spcBef>
                <a:spcPts val="0"/>
              </a:spcBef>
              <a:spcAft>
                <a:spcPts val="600"/>
              </a:spcAft>
              <a:buSzPct val="100000"/>
              <a:buFont typeface="Arial" panose="020B0604020202020204" pitchFamily="34" charset="0"/>
              <a:buChar char="•"/>
              <a:defRPr/>
            </a:pPr>
            <a:r>
              <a:rPr lang="en-US" sz="1800" b="1" dirty="0" err="1">
                <a:solidFill>
                  <a:srgbClr val="002C52"/>
                </a:solidFill>
                <a:latin typeface="Axiforma Book" pitchFamily="2" charset="77"/>
                <a:ea typeface="Helvetica Neue" panose="02000503000000020004" pitchFamily="2" charset="0"/>
                <a:cs typeface="Helvetica Neue" panose="02000503000000020004" pitchFamily="2" charset="0"/>
              </a:rPr>
              <a:t>iM</a:t>
            </a:r>
            <a:r>
              <a:rPr lang="en-US" sz="1800" b="1" dirty="0">
                <a:solidFill>
                  <a:srgbClr val="002C52"/>
                </a:solidFill>
                <a:latin typeface="Axiforma Book" pitchFamily="2" charset="77"/>
                <a:ea typeface="Helvetica Neue" panose="02000503000000020004" pitchFamily="2" charset="0"/>
                <a:cs typeface="Helvetica Neue" panose="02000503000000020004" pitchFamily="2" charset="0"/>
              </a:rPr>
              <a:t> Data Centers </a:t>
            </a:r>
            <a:r>
              <a:rPr lang="en-US" sz="1800" dirty="0">
                <a:solidFill>
                  <a:srgbClr val="002C52"/>
                </a:solidFill>
                <a:latin typeface="Axiforma Book" pitchFamily="2" charset="77"/>
                <a:ea typeface="Helvetica Neue" panose="02000503000000020004" pitchFamily="2" charset="0"/>
                <a:cs typeface="Helvetica Neue" panose="02000503000000020004" pitchFamily="2" charset="0"/>
              </a:rPr>
              <a:t>of Fort Lauderdale acting as general contractor and modular building manufacturer</a:t>
            </a:r>
          </a:p>
        </p:txBody>
      </p:sp>
      <p:pic>
        <p:nvPicPr>
          <p:cNvPr id="10" name="Picture 6" descr="Wichita State University Logo PNG Vector (PDF) Free Download">
            <a:extLst>
              <a:ext uri="{FF2B5EF4-FFF2-40B4-BE49-F238E27FC236}">
                <a16:creationId xmlns:a16="http://schemas.microsoft.com/office/drawing/2014/main" id="{C835862B-221A-0347-149F-498EFAC0721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074302" y="2211105"/>
            <a:ext cx="1085075" cy="96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41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6FCDA-D8E5-ECEC-EAF1-791F10B69CD1}"/>
            </a:ext>
          </a:extLst>
        </p:cNvPr>
        <p:cNvGrpSpPr/>
        <p:nvPr/>
      </p:nvGrpSpPr>
      <p:grpSpPr>
        <a:xfrm>
          <a:off x="0" y="0"/>
          <a:ext cx="0" cy="0"/>
          <a:chOff x="0" y="0"/>
          <a:chExt cx="0" cy="0"/>
        </a:xfrm>
      </p:grpSpPr>
      <p:sp>
        <p:nvSpPr>
          <p:cNvPr id="9" name="Footer Placeholder 4">
            <a:extLst>
              <a:ext uri="{FF2B5EF4-FFF2-40B4-BE49-F238E27FC236}">
                <a16:creationId xmlns:a16="http://schemas.microsoft.com/office/drawing/2014/main" id="{41F95CE6-05AA-3F1B-E9BC-7AD517D94FC2}"/>
              </a:ext>
            </a:extLst>
          </p:cNvPr>
          <p:cNvSpPr txBox="1">
            <a:spLocks/>
          </p:cNvSpPr>
          <p:nvPr/>
        </p:nvSpPr>
        <p:spPr>
          <a:xfrm>
            <a:off x="685801" y="5757334"/>
            <a:ext cx="7230532" cy="498470"/>
          </a:xfrm>
          <a:prstGeom prst="rect">
            <a:avLst/>
          </a:prstGeom>
        </p:spPr>
        <p:txBody>
          <a:bodyPr vert="horz" lIns="91440" tIns="45720" rIns="91440" bIns="45720" rtlCol="0" anchor="ctr"/>
          <a:lstStyle>
            <a:defPPr>
              <a:defRPr lang="en-US"/>
            </a:defPPr>
            <a:lvl1pPr marL="0" algn="l"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Network interconnection architecture diagram - Wichita</a:t>
            </a:r>
          </a:p>
        </p:txBody>
      </p:sp>
      <p:sp>
        <p:nvSpPr>
          <p:cNvPr id="10" name="Slide Number Placeholder 5">
            <a:extLst>
              <a:ext uri="{FF2B5EF4-FFF2-40B4-BE49-F238E27FC236}">
                <a16:creationId xmlns:a16="http://schemas.microsoft.com/office/drawing/2014/main" id="{8E9E0074-6713-8B3F-CD38-D6836BE5766E}"/>
              </a:ext>
            </a:extLst>
          </p:cNvPr>
          <p:cNvSpPr txBox="1">
            <a:spLocks/>
          </p:cNvSpPr>
          <p:nvPr/>
        </p:nvSpPr>
        <p:spPr>
          <a:xfrm>
            <a:off x="10190391" y="5757334"/>
            <a:ext cx="907186" cy="498470"/>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cap="all" baseline="0">
                <a:solidFill>
                  <a:schemeClr val="bg1"/>
                </a:solidFill>
                <a:latin typeface="Axiforma Boo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9</a:t>
            </a:fld>
            <a:endParaRPr lang="en-US" dirty="0"/>
          </a:p>
        </p:txBody>
      </p:sp>
      <p:pic>
        <p:nvPicPr>
          <p:cNvPr id="3" name="Picture 2">
            <a:extLst>
              <a:ext uri="{FF2B5EF4-FFF2-40B4-BE49-F238E27FC236}">
                <a16:creationId xmlns:a16="http://schemas.microsoft.com/office/drawing/2014/main" id="{8F9656EB-4A99-8AD4-5597-0127775023C4}"/>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50621310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CNIXP Theme">
      <a:dk1>
        <a:srgbClr val="002757"/>
      </a:dk1>
      <a:lt1>
        <a:srgbClr val="FFFFFF"/>
      </a:lt1>
      <a:dk2>
        <a:srgbClr val="002657"/>
      </a:dk2>
      <a:lt2>
        <a:srgbClr val="C8C8C8"/>
      </a:lt2>
      <a:accent1>
        <a:srgbClr val="EA0B2A"/>
      </a:accent1>
      <a:accent2>
        <a:srgbClr val="424242"/>
      </a:accent2>
      <a:accent3>
        <a:srgbClr val="5E5E5E"/>
      </a:accent3>
      <a:accent4>
        <a:srgbClr val="797979"/>
      </a:accent4>
      <a:accent5>
        <a:srgbClr val="919191"/>
      </a:accent5>
      <a:accent6>
        <a:srgbClr val="A9A9A9"/>
      </a:accent6>
      <a:hlink>
        <a:srgbClr val="EA0B2A"/>
      </a:hlink>
      <a:folHlink>
        <a:srgbClr val="EA0B2A"/>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Main Event</Template>
  <TotalTime>2143</TotalTime>
  <Words>760</Words>
  <Application>Microsoft Macintosh PowerPoint</Application>
  <PresentationFormat>Widescreen</PresentationFormat>
  <Paragraphs>104</Paragraphs>
  <Slides>19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Axiforma Book</vt:lpstr>
      <vt:lpstr>Courier New</vt:lpstr>
      <vt:lpstr>Helvetica Neue</vt:lpstr>
      <vt:lpstr>Impact</vt:lpstr>
      <vt:lpstr>Main Event</vt:lpstr>
      <vt:lpstr>Building Kansas’s first  Internet exchange Point at Wichita state University</vt:lpstr>
      <vt:lpstr>What are iXPs?</vt:lpstr>
      <vt:lpstr>What are iXPs?</vt:lpstr>
      <vt:lpstr>Three Primary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Brent Legg</dc:creator>
  <cp:lastModifiedBy>Brent Legg</cp:lastModifiedBy>
  <cp:revision>25</cp:revision>
  <dcterms:created xsi:type="dcterms:W3CDTF">2024-07-29T04:04:35Z</dcterms:created>
  <dcterms:modified xsi:type="dcterms:W3CDTF">2025-09-08T19:41:06Z</dcterms:modified>
</cp:coreProperties>
</file>