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382" r:id="rId2"/>
    <p:sldId id="494" r:id="rId3"/>
    <p:sldId id="495" r:id="rId4"/>
    <p:sldId id="379" r:id="rId5"/>
    <p:sldId id="452" r:id="rId6"/>
    <p:sldId id="459" r:id="rId7"/>
    <p:sldId id="460" r:id="rId8"/>
    <p:sldId id="453" r:id="rId9"/>
    <p:sldId id="378" r:id="rId10"/>
    <p:sldId id="496" r:id="rId11"/>
    <p:sldId id="497" r:id="rId12"/>
    <p:sldId id="498" r:id="rId13"/>
    <p:sldId id="500" r:id="rId14"/>
    <p:sldId id="501" r:id="rId15"/>
    <p:sldId id="502" r:id="rId16"/>
    <p:sldId id="503" r:id="rId17"/>
    <p:sldId id="504" r:id="rId18"/>
    <p:sldId id="505" r:id="rId19"/>
    <p:sldId id="506" r:id="rId20"/>
    <p:sldId id="507" r:id="rId21"/>
    <p:sldId id="508" r:id="rId22"/>
    <p:sldId id="499" r:id="rId23"/>
  </p:sldIdLst>
  <p:sldSz cx="9144000" cy="6858000" type="screen4x3"/>
  <p:notesSz cx="6858000" cy="90678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6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880" y="-112"/>
      </p:cViewPr>
      <p:guideLst>
        <p:guide orient="horz" pos="2856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94D22-0516-4DF0-852F-867920F77F27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A3221-481C-4017-9CEB-756C525C91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AB641-36C5-1C4E-83F2-87940CB95705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79450"/>
            <a:ext cx="4533900" cy="3400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07205"/>
            <a:ext cx="5486400" cy="40805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9D842-C749-5742-A040-2D488F1A0D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790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9D842-C749-5742-A040-2D488F1A0D3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926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One way to lead and influence teachers is through Leadership Teams working toward a common</a:t>
            </a:r>
            <a:r>
              <a:rPr lang="en-US" b="1" baseline="0" dirty="0" smtClean="0"/>
              <a:t> goal 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9D842-C749-5742-A040-2D488F1A0D3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F605D19-12CA-41AF-B4F7-8F629D116386}" type="slidenum">
              <a:rPr lang="en-US" b="0" smtClean="0"/>
              <a:pPr eaLnBrk="1" hangingPunct="1">
                <a:defRPr/>
              </a:pPr>
              <a:t>5</a:t>
            </a:fld>
            <a:endParaRPr lang="en-US" b="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1600" b="1" dirty="0" smtClean="0">
                <a:latin typeface="Arial" pitchFamily="34" charset="0"/>
              </a:rPr>
              <a:t>To begin, NCSM developed the PRIME Leadership Framework</a:t>
            </a:r>
            <a:r>
              <a:rPr lang="en-US" altLang="en-US" sz="1600" b="1" baseline="0" dirty="0" smtClean="0">
                <a:latin typeface="Arial" pitchFamily="34" charset="0"/>
              </a:rPr>
              <a:t> in 2008.  It provided the principles and indicators for mathematics education leaders.  This book is a must for you to read and apply to your leadership growth. It identifies the knowledge and skills needed to lead adults and explains the “what” .  It’s TIME steps up the accountability for a leader and provides the “how”.</a:t>
            </a:r>
            <a:endParaRPr lang="en-US" altLang="en-US" sz="1600" b="1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08507">
              <a:defRPr/>
            </a:pPr>
            <a:fld id="{9B3BCF58-E2B4-4A08-A4BD-2656D22DE76F}" type="slidenum">
              <a:rPr lang="en-US"/>
              <a:pPr defTabSz="908507">
                <a:defRPr/>
              </a:pPr>
              <a:t>6</a:t>
            </a:fld>
            <a:endParaRPr lang="en-US" dirty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smtClean="0">
                <a:latin typeface="Arial" charset="0"/>
                <a:ea typeface="ＭＳ Ｐゴシック" pitchFamily="-105" charset="-128"/>
              </a:rPr>
              <a:t>REFER THE AUDIENCE TO  pages 6-7 in PRIME for AN OUTLIE OF THESE STAGES AND FOR YOUR WORDS OF SUPPORT</a:t>
            </a:r>
          </a:p>
          <a:p>
            <a:pPr eaLnBrk="1" hangingPunct="1"/>
            <a:endParaRPr lang="en-US" b="1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ea typeface="ＭＳ Ｐゴシック" pitchFamily="-105" charset="-128"/>
              </a:rPr>
              <a:t>THE PRINCIPLES ALIGN WITH NCTM - YET WE BRING AN INTEGRATED FOCUS TO THE EQUITY PRINCIPLE AS A STAND ALONE, AS WELL AS AN INTEGRATED STRAND THROUGHOUT THE ENTIRE FRAMEWORK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39165-F615-4A4C-8B96-D530B8817B2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037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b="1" dirty="0" smtClean="0"/>
              <a:t>Here is the framework that builds</a:t>
            </a:r>
            <a:r>
              <a:rPr lang="en-US" sz="1600" b="1" baseline="0" dirty="0" smtClean="0"/>
              <a:t> the infrastructure to “Get to Work” leading mathematics education in you school, school district or state levels.</a:t>
            </a:r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9D842-C749-5742-A040-2D488F1A0D3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b="1" dirty="0" smtClean="0"/>
              <a:t>Each of the 4 unifying concepts of PRIME</a:t>
            </a:r>
            <a:r>
              <a:rPr lang="en-US" sz="1600" b="1" baseline="0" dirty="0" smtClean="0"/>
              <a:t> are cross-walked through It’s TIME and position papers and other resources.  Here is an example of Equity and Social Justice using the Improving Student Achievement in Mathematics Series.</a:t>
            </a:r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9D842-C749-5742-A040-2D488F1A0D3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9D842-C749-5742-A040-2D488F1A0D3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926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5191125" y="58738"/>
            <a:ext cx="46037" cy="7354888"/>
          </a:xfrm>
          <a:prstGeom prst="rect">
            <a:avLst/>
          </a:prstGeom>
          <a:gradFill>
            <a:gsLst>
              <a:gs pos="11000">
                <a:srgbClr val="1872B9"/>
              </a:gs>
              <a:gs pos="100000">
                <a:srgbClr val="A4CE49"/>
              </a:gs>
            </a:gsLst>
            <a:lin ang="84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272" y="3886200"/>
            <a:ext cx="628066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271" y="2130425"/>
            <a:ext cx="7346611" cy="1470025"/>
          </a:xfrm>
        </p:spPr>
        <p:txBody>
          <a:bodyPr>
            <a:normAutofit/>
          </a:bodyPr>
          <a:lstStyle>
            <a:lvl1pPr>
              <a:defRPr sz="4400" b="1" i="0">
                <a:solidFill>
                  <a:srgbClr val="125A91"/>
                </a:solidFill>
                <a:latin typeface="+mj-lt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57400" y="6356350"/>
            <a:ext cx="6408738" cy="3730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F0C901B9-BEA9-8244-BCAC-8EDE16085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43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5013325" y="-2362199"/>
            <a:ext cx="46037" cy="7523162"/>
          </a:xfrm>
          <a:prstGeom prst="rect">
            <a:avLst/>
          </a:prstGeom>
          <a:gradFill>
            <a:gsLst>
              <a:gs pos="11000">
                <a:srgbClr val="1872B9"/>
              </a:gs>
              <a:gs pos="100000">
                <a:srgbClr val="A4CE49"/>
              </a:gs>
            </a:gsLst>
            <a:lin ang="84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37" y="1581150"/>
            <a:ext cx="7540588" cy="475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7338" y="152400"/>
            <a:ext cx="7540588" cy="11345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993900" y="6356350"/>
            <a:ext cx="6270625" cy="482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F0C901B9-BEA9-8244-BCAC-8EDE16085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751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6200000">
            <a:off x="5125244" y="-2367756"/>
            <a:ext cx="46037" cy="7534275"/>
          </a:xfrm>
          <a:prstGeom prst="rect">
            <a:avLst/>
          </a:prstGeom>
          <a:gradFill>
            <a:gsLst>
              <a:gs pos="11000">
                <a:srgbClr val="1872B9"/>
              </a:gs>
              <a:gs pos="100000">
                <a:srgbClr val="A4CE49"/>
              </a:gs>
            </a:gsLst>
            <a:lin ang="84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2597" y="1600200"/>
            <a:ext cx="368530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307" y="1600200"/>
            <a:ext cx="372609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63168" y="152400"/>
            <a:ext cx="7552232" cy="11345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F0C901B9-BEA9-8244-BCAC-8EDE16085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908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6200000">
            <a:off x="4965700" y="-2330449"/>
            <a:ext cx="46037" cy="7459662"/>
          </a:xfrm>
          <a:prstGeom prst="rect">
            <a:avLst/>
          </a:prstGeom>
          <a:gradFill>
            <a:gsLst>
              <a:gs pos="11000">
                <a:srgbClr val="1872B9"/>
              </a:gs>
              <a:gs pos="100000">
                <a:srgbClr val="A4CE49"/>
              </a:gs>
            </a:gsLst>
            <a:lin ang="84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57338" y="152400"/>
            <a:ext cx="7478249" cy="11345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F0C901B9-BEA9-8244-BCAC-8EDE16085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842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C901B9-BEA9-8244-BCAC-8EDE16085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0053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70000" y="227013"/>
            <a:ext cx="75866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70000" y="1585913"/>
            <a:ext cx="758666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3900" y="6356350"/>
            <a:ext cx="6415088" cy="48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1550" y="6410325"/>
            <a:ext cx="442913" cy="3190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898989"/>
                </a:solidFill>
                <a:latin typeface="Century Gothic" charset="0"/>
              </a:defRPr>
            </a:lvl1pPr>
          </a:lstStyle>
          <a:p>
            <a:fld id="{F0C901B9-BEA9-8244-BCAC-8EDE160857A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0" name="Picture 8" descr="NCSM_Logo_final_Colo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345238"/>
            <a:ext cx="13906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1"/>
          <p:cNvSpPr txBox="1">
            <a:spLocks noChangeArrowheads="1"/>
          </p:cNvSpPr>
          <p:nvPr/>
        </p:nvSpPr>
        <p:spPr bwMode="auto">
          <a:xfrm>
            <a:off x="-1252538" y="2773363"/>
            <a:ext cx="185738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800" smtClean="0"/>
          </a:p>
        </p:txBody>
      </p:sp>
      <p:pic>
        <p:nvPicPr>
          <p:cNvPr id="1032" name="Picture 1" descr="TIME_panel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1050926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200" b="1" kern="1200">
          <a:solidFill>
            <a:srgbClr val="125A91"/>
          </a:solidFill>
          <a:latin typeface="+mj-lt"/>
          <a:ea typeface="MS PGothic" pitchFamily="34" charset="-128"/>
          <a:cs typeface="Century Gothic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Franklin Gothic Medium" charset="0"/>
          <a:ea typeface="MS PGothic" pitchFamily="34" charset="-128"/>
          <a:cs typeface="Century Gothic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Franklin Gothic Medium" charset="0"/>
          <a:ea typeface="MS PGothic" pitchFamily="34" charset="-128"/>
          <a:cs typeface="Century Gothic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Franklin Gothic Medium" charset="0"/>
          <a:ea typeface="MS PGothic" pitchFamily="34" charset="-128"/>
          <a:cs typeface="Century Gothic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Franklin Gothic Medium" charset="0"/>
          <a:ea typeface="MS PGothic" pitchFamily="34" charset="-128"/>
          <a:cs typeface="Century 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Century Gothic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Century Gothic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Century Gothic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125A91"/>
          </a:solidFill>
          <a:latin typeface="Century Gothic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Century Gothic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Century Gothic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Century Gothic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Century Gothic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mathedleadership.or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57337" y="1683656"/>
            <a:ext cx="7540588" cy="51743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i="1" dirty="0" smtClean="0"/>
              <a:t>Speed Chats Exploring Critical Leadership Issues and Solutions</a:t>
            </a:r>
            <a:endParaRPr lang="en-US" b="1" i="1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rgbClr val="660066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rgbClr val="660066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660066"/>
                </a:solidFill>
              </a:rPr>
              <a:t>April 12, 2016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660066"/>
                </a:solidFill>
              </a:rPr>
              <a:t>Oakland, CA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0513" y="362856"/>
            <a:ext cx="7767412" cy="1045030"/>
          </a:xfrm>
        </p:spPr>
        <p:txBody>
          <a:bodyPr/>
          <a:lstStyle/>
          <a:p>
            <a:r>
              <a:rPr lang="en-US" sz="4400" dirty="0" smtClean="0"/>
              <a:t>Ross Taylor Past Presidents’ Session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69752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Henry </a:t>
            </a:r>
            <a:r>
              <a:rPr lang="en-US" dirty="0" err="1" smtClean="0">
                <a:solidFill>
                  <a:srgbClr val="3366FF"/>
                </a:solidFill>
              </a:rPr>
              <a:t>Kepner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3366FF"/>
                </a:solidFill>
              </a:rPr>
              <a:t>(1991-1993)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Steve </a:t>
            </a:r>
            <a:r>
              <a:rPr lang="en-US" dirty="0" err="1" smtClean="0">
                <a:solidFill>
                  <a:srgbClr val="3366FF"/>
                </a:solidFill>
              </a:rPr>
              <a:t>Leinwand</a:t>
            </a:r>
            <a:r>
              <a:rPr lang="en-US" dirty="0" smtClean="0">
                <a:solidFill>
                  <a:srgbClr val="3366FF"/>
                </a:solidFill>
              </a:rPr>
              <a:t> (1995-1997)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Carole </a:t>
            </a:r>
            <a:r>
              <a:rPr lang="en-US" dirty="0" err="1" smtClean="0">
                <a:solidFill>
                  <a:srgbClr val="3366FF"/>
                </a:solidFill>
              </a:rPr>
              <a:t>Greenes</a:t>
            </a:r>
            <a:r>
              <a:rPr lang="en-US" dirty="0" smtClean="0">
                <a:solidFill>
                  <a:srgbClr val="3366FF"/>
                </a:solidFill>
              </a:rPr>
              <a:t> (2001-2003)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Linda </a:t>
            </a:r>
            <a:r>
              <a:rPr lang="en-US" dirty="0" err="1" smtClean="0">
                <a:solidFill>
                  <a:srgbClr val="3366FF"/>
                </a:solidFill>
              </a:rPr>
              <a:t>Gojak</a:t>
            </a:r>
            <a:r>
              <a:rPr lang="en-US" dirty="0" smtClean="0">
                <a:solidFill>
                  <a:srgbClr val="3366FF"/>
                </a:solidFill>
              </a:rPr>
              <a:t> (2005-2007)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Tim </a:t>
            </a:r>
            <a:r>
              <a:rPr lang="en-US" dirty="0" err="1" smtClean="0">
                <a:solidFill>
                  <a:srgbClr val="3366FF"/>
                </a:solidFill>
              </a:rPr>
              <a:t>Kanold</a:t>
            </a:r>
            <a:r>
              <a:rPr lang="en-US" dirty="0" smtClean="0">
                <a:solidFill>
                  <a:srgbClr val="3366FF"/>
                </a:solidFill>
              </a:rPr>
              <a:t> (2007-2009)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Diane Briars (2009-2011)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Suzanne Mitchell (2011-2013)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3366FF"/>
                </a:solidFill>
              </a:rPr>
              <a:t>Valerie Mills (2013-2015)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NCSM Past Presidents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Using Social Media, we asked NCSM Mathematics Leaders to submit questions about current critical leadership issues. </a:t>
            </a:r>
          </a:p>
          <a:p>
            <a:pPr>
              <a:buNone/>
            </a:pPr>
            <a:r>
              <a:rPr lang="en-US" dirty="0" smtClean="0"/>
              <a:t>    If you have an issue you would like to submit now, please write it on the chart or submit on an index card.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1219200" y="228599"/>
            <a:ext cx="7620000" cy="1096617"/>
          </a:xfrm>
        </p:spPr>
        <p:txBody>
          <a:bodyPr/>
          <a:lstStyle/>
          <a:p>
            <a:r>
              <a:rPr lang="en-US" dirty="0" smtClean="0"/>
              <a:t>Leadership Resources</a:t>
            </a:r>
          </a:p>
        </p:txBody>
      </p:sp>
      <p:sp>
        <p:nvSpPr>
          <p:cNvPr id="66563" name="Date Placeholder 2"/>
          <p:cNvSpPr>
            <a:spLocks noGrp="1"/>
          </p:cNvSpPr>
          <p:nvPr>
            <p:ph type="dt" sz="quarter" idx="4294967295"/>
          </p:nvPr>
        </p:nvSpPr>
        <p:spPr bwMode="auto">
          <a:xfrm>
            <a:off x="8410575" y="6400800"/>
            <a:ext cx="43973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Times" pitchFamily="-65" charset="0"/>
            </a:endParaRPr>
          </a:p>
        </p:txBody>
      </p:sp>
      <p:sp>
        <p:nvSpPr>
          <p:cNvPr id="66564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7543800" y="6356350"/>
            <a:ext cx="9906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C7052E7-B0AC-4074-9711-B3E98F8794BA}" type="slidenum">
              <a:rPr lang="en-US" smtClean="0">
                <a:latin typeface="Arial" charset="0"/>
              </a:rPr>
              <a:pPr>
                <a:defRPr/>
              </a:pPr>
              <a:t>4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6566" name="Rectangle 5"/>
          <p:cNvSpPr>
            <a:spLocks noChangeArrowheads="1"/>
          </p:cNvSpPr>
          <p:nvPr/>
        </p:nvSpPr>
        <p:spPr bwMode="auto">
          <a:xfrm>
            <a:off x="1143000" y="1981200"/>
            <a:ext cx="76962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i="1" dirty="0" smtClean="0"/>
              <a:t>PRIME and It’s </a:t>
            </a:r>
            <a:r>
              <a:rPr lang="en-US" sz="3200" b="1" i="1" dirty="0"/>
              <a:t>TIME </a:t>
            </a:r>
            <a:r>
              <a:rPr lang="en-US" sz="3200" b="1" dirty="0" smtClean="0"/>
              <a:t>are NCSM publications </a:t>
            </a:r>
            <a:r>
              <a:rPr lang="en-US" sz="3200" b="1" dirty="0"/>
              <a:t>intended for leaders, in the broadest sense, working together </a:t>
            </a:r>
            <a:r>
              <a:rPr lang="en-US" sz="3200" b="1" dirty="0" smtClean="0"/>
              <a:t>in </a:t>
            </a:r>
            <a:r>
              <a:rPr lang="en-US" sz="3200" b="1" dirty="0"/>
              <a:t>Leadership Teams, responsible for moving or influencing individuals and groups towards a common goal of improving mathematics achievement for every student</a:t>
            </a:r>
            <a:r>
              <a:rPr lang="en-US" b="1" dirty="0"/>
              <a:t>..</a:t>
            </a:r>
          </a:p>
        </p:txBody>
      </p:sp>
      <p:pic>
        <p:nvPicPr>
          <p:cNvPr id="66567" name="Picture 6" descr="Screen Shot 2013-10-12 at 2.17.11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5521325"/>
            <a:ext cx="3290888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257337" y="1286932"/>
            <a:ext cx="7540588" cy="5050368"/>
          </a:xfrm>
        </p:spPr>
        <p:txBody>
          <a:bodyPr/>
          <a:lstStyle/>
          <a:p>
            <a:pPr eaLnBrk="1" hangingPunct="1">
              <a:buFont typeface="Wingdings" pitchFamily="2" charset="2"/>
              <a:buChar char="¬"/>
            </a:pPr>
            <a:endParaRPr lang="en-US" altLang="en-US" sz="2800" dirty="0" smtClean="0"/>
          </a:p>
          <a:p>
            <a:pPr eaLnBrk="1" hangingPunct="1">
              <a:buFont typeface="Wingdings" pitchFamily="2" charset="2"/>
              <a:buChar char="¬"/>
            </a:pPr>
            <a:r>
              <a:rPr lang="en-US" altLang="en-US" sz="2800" b="1" dirty="0" smtClean="0"/>
              <a:t>Identifies the knowledge and skills needed to lead adults</a:t>
            </a:r>
          </a:p>
          <a:p>
            <a:pPr eaLnBrk="1" hangingPunct="1">
              <a:buFont typeface="Wingdings" pitchFamily="2" charset="2"/>
              <a:buChar char="¬"/>
            </a:pPr>
            <a:r>
              <a:rPr lang="en-US" altLang="en-US" sz="2800" b="1" dirty="0" smtClean="0"/>
              <a:t>Belief in success for every teacher and student</a:t>
            </a:r>
          </a:p>
          <a:p>
            <a:pPr eaLnBrk="1" hangingPunct="1">
              <a:buFont typeface="Wingdings" pitchFamily="2" charset="2"/>
              <a:buChar char="¬"/>
            </a:pPr>
            <a:r>
              <a:rPr lang="en-US" altLang="en-US" sz="2800" b="1" dirty="0" smtClean="0"/>
              <a:t>Decisions are data-driven in a collaborative setting</a:t>
            </a:r>
          </a:p>
          <a:p>
            <a:pPr eaLnBrk="1" hangingPunct="1">
              <a:buFont typeface="Wingdings" pitchFamily="2" charset="2"/>
              <a:buChar char="¬"/>
            </a:pPr>
            <a:r>
              <a:rPr lang="en-US" altLang="en-US" sz="2800" b="1" dirty="0" smtClean="0"/>
              <a:t> Actions are researched-informed</a:t>
            </a:r>
          </a:p>
          <a:p>
            <a:pPr eaLnBrk="1" hangingPunct="1">
              <a:buFont typeface="Wingdings" pitchFamily="2" charset="2"/>
              <a:buChar char="¬"/>
            </a:pPr>
            <a:r>
              <a:rPr lang="en-US" altLang="en-US" sz="2800" b="1" dirty="0" smtClean="0"/>
              <a:t>This is the “what”, not the “how”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	</a:t>
            </a:r>
            <a:r>
              <a:rPr lang="en-US" dirty="0" smtClean="0">
                <a:solidFill>
                  <a:srgbClr val="FF3300"/>
                </a:solidFill>
              </a:rPr>
              <a:t>The </a:t>
            </a:r>
            <a:r>
              <a:rPr lang="en-US" dirty="0">
                <a:solidFill>
                  <a:srgbClr val="FF3300"/>
                </a:solidFill>
              </a:rPr>
              <a:t>PRIME </a:t>
            </a:r>
            <a:r>
              <a:rPr lang="en-US" dirty="0" smtClean="0">
                <a:solidFill>
                  <a:srgbClr val="FF3300"/>
                </a:solidFill>
              </a:rPr>
              <a:t/>
            </a:r>
            <a:br>
              <a:rPr lang="en-US" dirty="0" smtClean="0">
                <a:solidFill>
                  <a:srgbClr val="FF3300"/>
                </a:solidFill>
              </a:rPr>
            </a:br>
            <a:r>
              <a:rPr lang="en-US" dirty="0">
                <a:solidFill>
                  <a:srgbClr val="FF3300"/>
                </a:solidFill>
              </a:rPr>
              <a:t>	</a:t>
            </a:r>
            <a:r>
              <a:rPr lang="en-US" dirty="0" smtClean="0">
                <a:solidFill>
                  <a:srgbClr val="FF3300"/>
                </a:solidFill>
              </a:rPr>
              <a:t>			Leadership </a:t>
            </a:r>
            <a:r>
              <a:rPr lang="en-US" dirty="0">
                <a:solidFill>
                  <a:srgbClr val="FF3300"/>
                </a:solidFill>
              </a:rPr>
              <a:t>Framework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7592" y="4234420"/>
            <a:ext cx="1866900" cy="238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4548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 </a:t>
            </a:r>
            <a:r>
              <a:rPr lang="en-US" sz="4000" b="1" smtClean="0"/>
              <a:t>Three Stages of Leadership Development</a:t>
            </a:r>
          </a:p>
        </p:txBody>
      </p:sp>
      <p:pic>
        <p:nvPicPr>
          <p:cNvPr id="61443" name="Picture 3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1775" y="1935163"/>
            <a:ext cx="2151063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5888" y="1946275"/>
            <a:ext cx="2322512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46850" y="1935163"/>
            <a:ext cx="229235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1968500" y="4103688"/>
            <a:ext cx="10541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Know and Model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3948113" y="4108450"/>
            <a:ext cx="21034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Font typeface="Arial" charset="0"/>
              <a:buNone/>
            </a:pPr>
            <a:r>
              <a:rPr lang="en-US" b="1"/>
              <a:t>    Collaborate and Implement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6753225" y="4117975"/>
            <a:ext cx="2028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Advocate and Systematize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8001000" cy="1143000"/>
          </a:xfrm>
        </p:spPr>
        <p:txBody>
          <a:bodyPr/>
          <a:lstStyle/>
          <a:p>
            <a:r>
              <a:rPr lang="en-US" sz="3600" b="1" smtClean="0"/>
              <a:t>INFLUENCE others using PRIME</a:t>
            </a:r>
            <a:endParaRPr lang="en-US" sz="3200" b="1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95450"/>
            <a:ext cx="7886700" cy="433705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sz="2400" b="1" smtClean="0"/>
              <a:t>P – Professional Learning Communities – Use PRIME as a book study</a:t>
            </a: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sz="2400" b="1" smtClean="0"/>
              <a:t>R – Relationships-Use PRIME to explore successful relationships and leadership skills</a:t>
            </a: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sz="2400" b="1" smtClean="0"/>
              <a:t>I – Influence – Use PRIME leadership strategies to explore the CCSSM, assessments, and instructional materials</a:t>
            </a: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sz="2400" b="1" smtClean="0"/>
              <a:t>M – Motivation – Use PRIME leadership strategies to motivate mathematics students and specialists </a:t>
            </a: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sz="2400" b="1" smtClean="0"/>
              <a:t>E – Engagement of leaders in conversation with others – Use PRIME language for discussion starters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Complementing PRIME, NCSM published: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350" y="1371600"/>
            <a:ext cx="8070850" cy="5251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i="1" dirty="0" smtClean="0"/>
              <a:t>It’s TIME:  </a:t>
            </a:r>
            <a:r>
              <a:rPr lang="en-US" b="1" i="1" dirty="0" smtClean="0"/>
              <a:t>Themes and Imperatives for Mathematics Education</a:t>
            </a:r>
          </a:p>
          <a:p>
            <a:pPr>
              <a:buFontTx/>
              <a:buChar char="-"/>
            </a:pPr>
            <a:r>
              <a:rPr lang="en-US" b="1" dirty="0" smtClean="0"/>
              <a:t>A Math Leader’s To Do List, Field Guide, Game Plan</a:t>
            </a:r>
          </a:p>
          <a:p>
            <a:pPr>
              <a:buFontTx/>
              <a:buChar char="-"/>
            </a:pPr>
            <a:r>
              <a:rPr lang="en-US" b="1" dirty="0" smtClean="0"/>
              <a:t>A Math Leader’s Call to Action</a:t>
            </a:r>
          </a:p>
          <a:p>
            <a:pPr>
              <a:buFontTx/>
              <a:buChar char="-"/>
            </a:pPr>
            <a:r>
              <a:rPr lang="en-US" b="1" dirty="0" smtClean="0"/>
              <a:t>A Math Leader’s Guide to Making a Difference with and through </a:t>
            </a:r>
          </a:p>
          <a:p>
            <a:pPr>
              <a:buNone/>
            </a:pPr>
            <a:r>
              <a:rPr lang="en-US" b="1" dirty="0" smtClean="0"/>
              <a:t>    teachers for all students      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5762F7-3AF1-4126-872D-3CBF5930A28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50" y="4756152"/>
            <a:ext cx="1289049" cy="175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990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TIME, p.3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22" y="1425222"/>
            <a:ext cx="8099778" cy="477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255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sz="4000" b="1" dirty="0" smtClean="0">
                <a:hlinkClick r:id="rId2"/>
              </a:rPr>
              <a:t>www.mathedleadership.org</a:t>
            </a:r>
            <a:endParaRPr lang="en-US" sz="4000" b="1" dirty="0" smtClean="0"/>
          </a:p>
          <a:p>
            <a:pPr>
              <a:buNone/>
            </a:pPr>
            <a:r>
              <a:rPr lang="en-US" b="1" dirty="0" smtClean="0"/>
              <a:t>   Crosswalk between PRIME and It’s TIME with position papers and other NCSM resources.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NCSM Resources to support</a:t>
            </a:r>
            <a:br>
              <a:rPr lang="en-US" dirty="0" smtClean="0"/>
            </a:br>
            <a:r>
              <a:rPr lang="en-US" i="1" dirty="0" smtClean="0"/>
              <a:t>Leadership Growth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536" y="4127500"/>
            <a:ext cx="1897314" cy="2584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009" y="129870"/>
          <a:ext cx="9090991" cy="713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681"/>
                <a:gridCol w="2932655"/>
                <a:gridCol w="2932655"/>
              </a:tblGrid>
              <a:tr h="16340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Cambria"/>
                          <a:cs typeface="Times New Roman"/>
                        </a:rPr>
                        <a:t>The PRIME Leadership Framework: Principles and Indicators for Mathematics Leaders (NCSM, 2008)</a:t>
                      </a: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Cambria"/>
                          <a:cs typeface="Times New Roman"/>
                        </a:rPr>
                        <a:t>It’s TIME Themes and Imperatives for Mathematics Education: A Leadership Framework for Common Core Mathematics (NCSM, 2014)</a:t>
                      </a: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Cambria"/>
                          <a:cs typeface="Times New Roman"/>
                        </a:rPr>
                        <a:t>NCSM Position Papers Series and other Resources</a:t>
                      </a: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353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Cambria"/>
                          <a:cs typeface="Times New Roman"/>
                        </a:rPr>
                        <a:t>Equity Leadership</a:t>
                      </a: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Every Leader ensures high expectations and access to meaningful mathematics learning for every student.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Cambria"/>
                          <a:cs typeface="Times New Roman"/>
                        </a:rPr>
                        <a:t>Social Justice and Shared Productive Culture</a:t>
                      </a: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Accountability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Celebration of Accomplishments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Success and Commitment to Social Justice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Cambria"/>
                          <a:cs typeface="Times New Roman"/>
                        </a:rPr>
                        <a:t>Supportive Conditions</a:t>
                      </a:r>
                      <a:endParaRPr lang="en-US" sz="1800" dirty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Shifts in Beliefs and Mindsets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Vision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Designated Leaders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Improving Student Achievement in Mathematics–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by Leading the Pursuit for a Vision of Equity (#3)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for Students with Special Needs (#4)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by Addressing the Needs of English Learners (#6)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by Promoting Positive Self Beliefs (#7)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by Expanding Opportunities for Our Most Promising Students in Mathematics (#9)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800" dirty="0">
                          <a:latin typeface="Cambria"/>
                          <a:ea typeface="Cambria"/>
                          <a:cs typeface="Times New Roman"/>
                        </a:rPr>
                        <a:t>by Expanding Learning Opportunities for the Young (#10)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399"/>
            <a:ext cx="9144000" cy="131859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660066"/>
                </a:solidFill>
              </a:rPr>
              <a:t>NCSM Position papers are supporting documents for issues in mathematics education based on research.</a:t>
            </a:r>
          </a:p>
          <a:p>
            <a:pPr lvl="1"/>
            <a:r>
              <a:rPr lang="en-US" dirty="0" smtClean="0"/>
              <a:t>Our Position</a:t>
            </a:r>
          </a:p>
          <a:p>
            <a:pPr lvl="1"/>
            <a:r>
              <a:rPr lang="en-US" dirty="0" smtClean="0"/>
              <a:t>Research That Supports Our Position</a:t>
            </a:r>
          </a:p>
          <a:p>
            <a:pPr lvl="1"/>
            <a:r>
              <a:rPr lang="en-US" dirty="0" smtClean="0"/>
              <a:t>NCSM Leader Actions</a:t>
            </a:r>
          </a:p>
          <a:p>
            <a:pPr lvl="1"/>
            <a:r>
              <a:rPr lang="en-US" dirty="0" smtClean="0"/>
              <a:t>List of References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Call to action – As a Leader use All Available NCSM Position Papers</a:t>
            </a:r>
            <a:endParaRPr lang="en-US" sz="3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89331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4400" b="1" i="1" dirty="0" smtClean="0"/>
              <a:t>How do I ignite change toward more student-centered instruction in 9-12 mathematics classes?</a:t>
            </a:r>
          </a:p>
          <a:p>
            <a:pPr>
              <a:buNone/>
            </a:pPr>
            <a:r>
              <a:rPr lang="en-US" sz="4000" b="1" i="1" dirty="0" smtClean="0"/>
              <a:t>   </a:t>
            </a:r>
            <a:endParaRPr lang="en-US" sz="40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#1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sz="3600" b="1" i="1" dirty="0" smtClean="0"/>
              <a:t>   </a:t>
            </a:r>
            <a:r>
              <a:rPr lang="en-US" sz="4400" b="1" i="1" dirty="0" smtClean="0"/>
              <a:t>How do I start a statewide mathematics leaders group?</a:t>
            </a:r>
            <a:endParaRPr lang="en-US" sz="44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#2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4400" b="1" i="1" dirty="0" smtClean="0"/>
              <a:t>I want to start a PLC.  How do I do this when my principal will not provide the time for us to meet?</a:t>
            </a:r>
            <a:endParaRPr lang="en-US" sz="44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#3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4400" b="1" i="1" dirty="0" smtClean="0"/>
              <a:t>What plans does NCSM have to increase the number of leaders who come from diverse areas of the nation and who are more representative of the nation's population? </a:t>
            </a:r>
            <a:endParaRPr lang="en-US" sz="44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#4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 smtClean="0"/>
              <a:t>   How do we build capacity for building level administrators to see value in and support for high quality math instruction?</a:t>
            </a:r>
          </a:p>
          <a:p>
            <a:pPr>
              <a:buNone/>
            </a:pPr>
            <a:r>
              <a:rPr lang="en-US" b="1" i="1" dirty="0" smtClean="0"/>
              <a:t>   How do we get the administration up to speed on the changes necessary for teachers &amp; coaches to be successful with CCSS?</a:t>
            </a:r>
            <a:endParaRPr lang="en-US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#5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4400" b="1" i="1" dirty="0" smtClean="0"/>
              <a:t>How do we shift the public's perceptions/stereo types about mathematics?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#6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4400" b="1" i="1" dirty="0" smtClean="0"/>
              <a:t>As a high school math department chair, how can I start a math club for my students?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#7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sz="4000" b="1" i="1" dirty="0" smtClean="0"/>
              <a:t>  </a:t>
            </a:r>
            <a:r>
              <a:rPr lang="en-US" sz="4400" b="1" i="1" dirty="0" smtClean="0"/>
              <a:t>What plans does NCSM have to take action on the Social Justice Position Statement?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#8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0" y="1581150"/>
            <a:ext cx="8128000" cy="475615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There is a widespread lack of mathematics content knowledge and pedagogical content knowledge required for teachers to maximize students learning and to effectively implement the Common Core.  What systematic, intensive, and high-quality structures are needed to really make a change.  What resources are available to help with this?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endParaRPr lang="en-US" sz="4000" b="1" i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CHAT #9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57337" y="1683656"/>
            <a:ext cx="7540588" cy="51743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i="1" dirty="0" smtClean="0"/>
              <a:t>Speed Chats Exploring Critical Leadership Issues and Solutions</a:t>
            </a:r>
            <a:endParaRPr lang="en-US" b="1" i="1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rgbClr val="660066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rgbClr val="660066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660066"/>
                </a:solidFill>
              </a:rPr>
              <a:t>April 12, 2016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660066"/>
                </a:solidFill>
              </a:rPr>
              <a:t>Oakland, CA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0513" y="362856"/>
            <a:ext cx="7767412" cy="1045030"/>
          </a:xfrm>
        </p:spPr>
        <p:txBody>
          <a:bodyPr/>
          <a:lstStyle/>
          <a:p>
            <a:r>
              <a:rPr lang="en-US" sz="4400" dirty="0" smtClean="0"/>
              <a:t>Ross Taylor Past Presidents’ Session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69752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SM2014TEMPLATE-Its TI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NCSM2014TEMPLATE-Its TIME2.thmx</Template>
  <TotalTime>27698</TotalTime>
  <Words>1062</Words>
  <Application>Microsoft Office PowerPoint</Application>
  <PresentationFormat>On-screen Show (4:3)</PresentationFormat>
  <Paragraphs>127</Paragraphs>
  <Slides>22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NCSM2014TEMPLATE-Its TIME2</vt:lpstr>
      <vt:lpstr>Ross Taylor Past Presidents’ Session</vt:lpstr>
      <vt:lpstr>NCSM Past Presidents</vt:lpstr>
      <vt:lpstr>Speed Chats</vt:lpstr>
      <vt:lpstr>Leadership Resources</vt:lpstr>
      <vt:lpstr>   The PRIME      Leadership Framework</vt:lpstr>
      <vt:lpstr> Three Stages of Leadership Development</vt:lpstr>
      <vt:lpstr>INFLUENCE others using PRIME</vt:lpstr>
      <vt:lpstr>Complementing PRIME, NCSM published:</vt:lpstr>
      <vt:lpstr>It’s TIME, p.3</vt:lpstr>
      <vt:lpstr>NCSM Resources to support Leadership Growth</vt:lpstr>
      <vt:lpstr>Slide 11</vt:lpstr>
      <vt:lpstr>Call to action – As a Leader use All Available NCSM Position Papers</vt:lpstr>
      <vt:lpstr>SPEED CHAT #1</vt:lpstr>
      <vt:lpstr>SPEED CHAT #2</vt:lpstr>
      <vt:lpstr>SPEED CHAT #3</vt:lpstr>
      <vt:lpstr>SPEED CHAT #4</vt:lpstr>
      <vt:lpstr>SPEED CHAT #5</vt:lpstr>
      <vt:lpstr>SPEED CHAT #6</vt:lpstr>
      <vt:lpstr>SPEED CHAT #7</vt:lpstr>
      <vt:lpstr>SPEED CHAT #8</vt:lpstr>
      <vt:lpstr>SPEED CHAT #9</vt:lpstr>
      <vt:lpstr>Ross Taylor Past Presidents’ Session</vt:lpstr>
    </vt:vector>
  </TitlesOfParts>
  <Company>Consultant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46th NCSM Annual Conference</dc:title>
  <dc:creator>Linda Fulmore</dc:creator>
  <cp:lastModifiedBy>owner</cp:lastModifiedBy>
  <cp:revision>235</cp:revision>
  <cp:lastPrinted>2014-08-16T20:14:44Z</cp:lastPrinted>
  <dcterms:created xsi:type="dcterms:W3CDTF">2014-08-17T18:50:56Z</dcterms:created>
  <dcterms:modified xsi:type="dcterms:W3CDTF">2016-04-11T03:39:06Z</dcterms:modified>
</cp:coreProperties>
</file>