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9" autoAdjust="0"/>
    <p:restoredTop sz="81218" autoAdjust="0"/>
  </p:normalViewPr>
  <p:slideViewPr>
    <p:cSldViewPr snapToGrid="0">
      <p:cViewPr>
        <p:scale>
          <a:sx n="64" d="100"/>
          <a:sy n="64" d="100"/>
        </p:scale>
        <p:origin x="48" y="378"/>
      </p:cViewPr>
      <p:guideLst/>
    </p:cSldViewPr>
  </p:slideViewPr>
  <p:notesTextViewPr>
    <p:cViewPr>
      <p:scale>
        <a:sx n="1" d="1"/>
        <a:sy n="1" d="1"/>
      </p:scale>
      <p:origin x="0" y="0"/>
    </p:cViewPr>
  </p:notesTextViewPr>
  <p:notesViewPr>
    <p:cSldViewPr snapToGrid="0">
      <p:cViewPr varScale="1">
        <p:scale>
          <a:sx n="76" d="100"/>
          <a:sy n="76" d="100"/>
        </p:scale>
        <p:origin x="169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D4C85-7C9B-439D-8444-12CB75FAF46F}" type="datetimeFigureOut">
              <a:rPr lang="en-AU" smtClean="0"/>
              <a:t>7/10/2016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9858F-A7B6-472C-874C-9C15D9F21DD1}" type="slidenum">
              <a:rPr lang="en-AU" smtClean="0"/>
              <a:t>‹#›</a:t>
            </a:fld>
            <a:endParaRPr lang="en-AU"/>
          </a:p>
        </p:txBody>
      </p:sp>
    </p:spTree>
    <p:extLst>
      <p:ext uri="{BB962C8B-B14F-4D97-AF65-F5344CB8AC3E}">
        <p14:creationId xmlns:p14="http://schemas.microsoft.com/office/powerpoint/2010/main" val="2107050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In this lesson we’re going to be looking at Weighted Average Lease Expiry….</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As the name implies, the Weighted Average Lease Expiry, or WALE for short, is an average of the length of the leases held by the tenants in a multi-tenanted property.  The Sales Agent will sometimes quote a WALE figure for a multi-tenanted property when its offered for sale, so if you’re looking at buying a property with multiple tenants and you see a WALE value quoted, this video will help you to understand what it means.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Agents won’t always provide a WALE, often they’ll quote yields instead as they tend to be easier for the public to understand, but banks are more concerned about valuation rather than income, so for them the WALE is often an important consideration.</a:t>
            </a: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1</a:t>
            </a:fld>
            <a:endParaRPr lang="en-AU"/>
          </a:p>
        </p:txBody>
      </p:sp>
    </p:spTree>
    <p:extLst>
      <p:ext uri="{BB962C8B-B14F-4D97-AF65-F5344CB8AC3E}">
        <p14:creationId xmlns:p14="http://schemas.microsoft.com/office/powerpoint/2010/main" val="359773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So what does the WALE represent?  Remember that it’s a Weighted average, so it depends on what the average is weighted by and that can be one of two things – the income paid by each tenant, or the percentage of floor area occupied by each tenant.  Generally the Agent will quote you whichever of these figures is the highest in order to achieve the best sale price for their client.</a:t>
            </a: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2</a:t>
            </a:fld>
            <a:endParaRPr lang="en-AU"/>
          </a:p>
        </p:txBody>
      </p:sp>
    </p:spTree>
    <p:extLst>
      <p:ext uri="{BB962C8B-B14F-4D97-AF65-F5344CB8AC3E}">
        <p14:creationId xmlns:p14="http://schemas.microsoft.com/office/powerpoint/2010/main" val="632875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Firstly lets look at how the WALE is calculated, and then I’ll discuss the influence various WALE values should have on your purchase decision.</a:t>
            </a:r>
          </a:p>
          <a:p>
            <a:r>
              <a:rPr lang="en-AU" sz="1200" kern="1200" dirty="0">
                <a:solidFill>
                  <a:schemeClr val="tx1"/>
                </a:solidFill>
                <a:effectLst/>
                <a:latin typeface="+mn-lt"/>
                <a:ea typeface="+mn-ea"/>
                <a:cs typeface="+mn-cs"/>
              </a:rPr>
              <a:t>I’ll begin with a straightforward average.  Let’s say the property has three tenants.  Tenant 1’s lease expires in 5 years, tenant 2’s lease in 6 years, and tenant 3’s lease expires in 3 years.  5 + 6 + 3 equals 14, divided by 3 gives an average lease expiry of 4.67 years.</a:t>
            </a:r>
          </a:p>
          <a:p>
            <a:r>
              <a:rPr lang="en-AU" sz="1200" kern="1200" dirty="0">
                <a:solidFill>
                  <a:schemeClr val="tx1"/>
                </a:solidFill>
                <a:effectLst/>
                <a:latin typeface="+mn-lt"/>
                <a:ea typeface="+mn-ea"/>
                <a:cs typeface="+mn-cs"/>
              </a:rPr>
              <a:t>Ok so lets apply some weightings to the calculation and see how it changes things.  Tenant 1 occupies 20% of the rentable area.  Tenant 2 occupies 55%, and tenant 3 occupies 25%.</a:t>
            </a:r>
          </a:p>
          <a:p>
            <a:r>
              <a:rPr lang="en-AU" sz="1200" i="1" kern="1200" dirty="0">
                <a:solidFill>
                  <a:schemeClr val="tx1"/>
                </a:solidFill>
                <a:effectLst/>
                <a:latin typeface="+mn-lt"/>
                <a:ea typeface="+mn-ea"/>
                <a:cs typeface="+mn-cs"/>
              </a:rPr>
              <a:t>(0.2 x 5) + (0.55 x 6) + (0.25 x 3) = 5.05</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Our calculation now will be 0.2 representing 20% times 5 years, plus .55 times 6, plus .25 times 3, and that gives us a slightly higher figure of 5.05 years.  Why is it higher?  Because the tenant with the longest lease of 6 years is renting more than half of the floor space, so the weighting by rentable area has skewed the value upwards.</a:t>
            </a:r>
          </a:p>
          <a:p>
            <a:r>
              <a:rPr lang="en-AU" sz="1200" kern="1200" dirty="0">
                <a:solidFill>
                  <a:schemeClr val="tx1"/>
                </a:solidFill>
                <a:effectLst/>
                <a:latin typeface="+mn-lt"/>
                <a:ea typeface="+mn-ea"/>
                <a:cs typeface="+mn-cs"/>
              </a:rPr>
              <a:t>Lets take the other approach and calculate it by income.  In our hypothetical property, tenant 1 is paying $15,000 a year in rent. Tenant 2 is paying $45,000, and tenant 3 is paying $40,000.  That’s 15%, 45%, and 40% respectively of the total income.  Our calculation now looks like this:-</a:t>
            </a:r>
          </a:p>
          <a:p>
            <a:r>
              <a:rPr lang="en-AU" sz="1200" i="1" kern="1200" dirty="0">
                <a:solidFill>
                  <a:schemeClr val="tx1"/>
                </a:solidFill>
                <a:effectLst/>
                <a:latin typeface="+mn-lt"/>
                <a:ea typeface="+mn-ea"/>
                <a:cs typeface="+mn-cs"/>
              </a:rPr>
              <a:t>(0.15 x 5) + (0.45 x 6) + (0.40 x 3) = 4.65</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WALE when calculated by income is much lower, at 4.65 years, and that’s because the tenant with the shortest lease is paying a relatively higher rental rate compared to the tenants with longer leases.  And this is not uncommon, as a lower rent will usually be offered in order to sign a tenant up for a longer term.</a:t>
            </a:r>
          </a:p>
          <a:p>
            <a:endParaRPr lang="en-AU" dirty="0"/>
          </a:p>
          <a:p>
            <a:r>
              <a:rPr lang="en-AU" sz="1200" kern="1200" dirty="0">
                <a:solidFill>
                  <a:schemeClr val="tx1"/>
                </a:solidFill>
                <a:effectLst/>
                <a:latin typeface="+mn-lt"/>
                <a:ea typeface="+mn-ea"/>
                <a:cs typeface="+mn-cs"/>
              </a:rPr>
              <a:t>When you see a WALE figure quoted its obviously important for you to find out which Weighting has been used to calculate it.  If the WALE has been calculated by floor area, you’ll need to check and see if there’s one tenant taking up the majority of the floor space on a longer term lease.  That won’t always be the case of course, often the WALE values for both floor area and income are quite similar, but it is something you need to look out for.</a:t>
            </a:r>
          </a:p>
          <a:p>
            <a:r>
              <a:rPr lang="en-AU" sz="1200" kern="1200" dirty="0">
                <a:solidFill>
                  <a:schemeClr val="tx1"/>
                </a:solidFill>
                <a:effectLst/>
                <a:latin typeface="+mn-lt"/>
                <a:ea typeface="+mn-ea"/>
                <a:cs typeface="+mn-cs"/>
              </a:rPr>
              <a:t>So now you know how WALE is calculated, but what does it signify?  What does it mean to you as a potential buyer of Commercial Property?  Lets take a look at the implications, firstly of a higher WALE value above 5 years.</a:t>
            </a: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3</a:t>
            </a:fld>
            <a:endParaRPr lang="en-AU"/>
          </a:p>
        </p:txBody>
      </p:sp>
    </p:spTree>
    <p:extLst>
      <p:ext uri="{BB962C8B-B14F-4D97-AF65-F5344CB8AC3E}">
        <p14:creationId xmlns:p14="http://schemas.microsoft.com/office/powerpoint/2010/main" val="4202432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 high WALE means that you can expect a steady and reliable stream of income from the property, as most of the leases will be longer term with little concern about potential vacancies.  And that sounds great – if you’re looking for security and stability then a high WALE represents peace of mind, but there are drawbacks.  A high WALE will boost the value of the property, meaning that you’ll be paying more in order to purchase it, and it could also mean that the average rents are a little lower which will reduce the property’s rental yield – and by the way we have a separate lesson available on how to calculate the yield for a property and how that relates to the price you should be willing to pay.</a:t>
            </a:r>
          </a:p>
          <a:p>
            <a:r>
              <a:rPr lang="en-AU" sz="1200" kern="1200" dirty="0">
                <a:solidFill>
                  <a:schemeClr val="tx1"/>
                </a:solidFill>
                <a:effectLst/>
                <a:latin typeface="+mn-lt"/>
                <a:ea typeface="+mn-ea"/>
                <a:cs typeface="+mn-cs"/>
              </a:rPr>
              <a:t>A high WALE will also mean that, as leases don’t expire very often, you won’t have many opportunities to review the rent of each tenant.  If you’re buying into a market where rents are generally on the rise, a higher WALE could hurt you as it locks you in to longer periods at lower income, with few opportunities to negotiate your tenants onto a higher rental rate.</a:t>
            </a:r>
          </a:p>
          <a:p>
            <a:r>
              <a:rPr lang="en-AU" sz="1200" kern="1200" dirty="0">
                <a:solidFill>
                  <a:schemeClr val="tx1"/>
                </a:solidFill>
                <a:effectLst/>
                <a:latin typeface="+mn-lt"/>
                <a:ea typeface="+mn-ea"/>
                <a:cs typeface="+mn-cs"/>
              </a:rPr>
              <a:t>But what about if the WALE is lower?  When the WALE value is short, it generally means that your tenants are small businesses who are typically unsure about their future and may either close down or want to relocate because they’ve outgrown their premises.</a:t>
            </a: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4</a:t>
            </a:fld>
            <a:endParaRPr lang="en-AU"/>
          </a:p>
        </p:txBody>
      </p:sp>
    </p:spTree>
    <p:extLst>
      <p:ext uri="{BB962C8B-B14F-4D97-AF65-F5344CB8AC3E}">
        <p14:creationId xmlns:p14="http://schemas.microsoft.com/office/powerpoint/2010/main" val="64907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But what about if the WALE is lower?  When the WALE value is short, it generally means that your tenants are small businesses who are typically unsure about their future and may either close down or want to relocate because they’ve outgrown their premises.</a:t>
            </a:r>
          </a:p>
          <a:p>
            <a:r>
              <a:rPr lang="en-AU" sz="1200" kern="1200" dirty="0">
                <a:solidFill>
                  <a:schemeClr val="tx1"/>
                </a:solidFill>
                <a:effectLst/>
                <a:latin typeface="+mn-lt"/>
                <a:ea typeface="+mn-ea"/>
                <a:cs typeface="+mn-cs"/>
              </a:rPr>
              <a:t>A lower WALE will mean higher costs as you’ll need to be frequently negotiating new leases resulting in Agent and Legal fees, and possibly incentive payments in order to attract new tenants.  It could also mean more vacancies, and that’s something you obviously want to avoid for the most part.  A vacant premise not only means less income, depending on the type of property you’ve purchased it could also drag down the overall value along with the market rent the other tenants are willing to pay, especially if the vacancy goes on for a long time.  This is especially the case in a retail property, where an empty shop acts as a deterrent for customers and could potentially harm the neighbouring businesses.  </a:t>
            </a:r>
          </a:p>
          <a:p>
            <a:r>
              <a:rPr lang="en-AU" sz="1200" kern="1200" dirty="0">
                <a:solidFill>
                  <a:schemeClr val="tx1"/>
                </a:solidFill>
                <a:effectLst/>
                <a:latin typeface="+mn-lt"/>
                <a:ea typeface="+mn-ea"/>
                <a:cs typeface="+mn-cs"/>
              </a:rPr>
              <a:t>However, if you’re buying a property in a good location, in a market where rents are on the rise, a low WALE could work out well as it will give you the opportunity to quickly negotiate higher rents or maybe persuade your tenants to sign up for a longer term.  Alternately you may want to redevelop or refurbish the property, which means you’ll want the tenants out of the way sooner rather than later in order to carry out the work, and then afterwards attract new tenants at a higher rent.</a:t>
            </a: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5</a:t>
            </a:fld>
            <a:endParaRPr lang="en-AU"/>
          </a:p>
        </p:txBody>
      </p:sp>
    </p:spTree>
    <p:extLst>
      <p:ext uri="{BB962C8B-B14F-4D97-AF65-F5344CB8AC3E}">
        <p14:creationId xmlns:p14="http://schemas.microsoft.com/office/powerpoint/2010/main" val="396845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So is a higher WALE better than a lower one?  Well it really depends on what you’re looking for in a property, the percentage Yield you’re after, and your expectations of the future market rental prices in the surrounding neighbourhood.  If you’re really interested in a property, its WALE value or Yield should meet your requirements but then its incumbent on you to do further research and find out more detail about the property and its tenants, don’t just rely on the weighted average.</a:t>
            </a:r>
          </a:p>
          <a:p>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6</a:t>
            </a:fld>
            <a:endParaRPr lang="en-AU"/>
          </a:p>
        </p:txBody>
      </p:sp>
    </p:spTree>
    <p:extLst>
      <p:ext uri="{BB962C8B-B14F-4D97-AF65-F5344CB8AC3E}">
        <p14:creationId xmlns:p14="http://schemas.microsoft.com/office/powerpoint/2010/main" val="992472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To recap, the Weighted Average Lease Expiry is a tool that banks use for property valuations, whereas Yields are more commonly used by Sales Agents when referring to the sale price.  The WALE tells you what to expect from the property in terms of the stability of the income it generates and the management costs you can expect to pay.  We’ve covered the two ways in which it can be calculated, either by floor area or percentage of income, and how the WALE can be skewed by a large tenant taking up a majority of the rented space in the premises.  </a:t>
            </a:r>
            <a:r>
              <a:rPr lang="en-AU" sz="1200" kern="1200">
                <a:solidFill>
                  <a:schemeClr val="tx1"/>
                </a:solidFill>
                <a:effectLst/>
                <a:latin typeface="+mn-lt"/>
                <a:ea typeface="+mn-ea"/>
                <a:cs typeface="+mn-cs"/>
              </a:rPr>
              <a:t>And lastly we looked at the significance of the WALE as it affects your decision making on whether or not you want to purchase a particular property.</a:t>
            </a:r>
          </a:p>
          <a:p>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59858F-A7B6-472C-874C-9C15D9F21DD1}" type="slidenum">
              <a:rPr lang="en-AU" smtClean="0"/>
              <a:t>7</a:t>
            </a:fld>
            <a:endParaRPr lang="en-AU"/>
          </a:p>
        </p:txBody>
      </p:sp>
    </p:spTree>
    <p:extLst>
      <p:ext uri="{BB962C8B-B14F-4D97-AF65-F5344CB8AC3E}">
        <p14:creationId xmlns:p14="http://schemas.microsoft.com/office/powerpoint/2010/main" val="145334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4FAADDC7-3C2C-45FF-9261-0547A6DB0BB2}" type="datetimeFigureOut">
              <a:rPr lang="en-AU" smtClean="0"/>
              <a:t>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199133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FAADDC7-3C2C-45FF-9261-0547A6DB0BB2}" type="datetimeFigureOut">
              <a:rPr lang="en-AU" smtClean="0"/>
              <a:t>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4075357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AADDC7-3C2C-45FF-9261-0547A6DB0BB2}" type="datetimeFigureOut">
              <a:rPr lang="en-AU" smtClean="0"/>
              <a:t>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4215235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4FAADDC7-3C2C-45FF-9261-0547A6DB0BB2}" type="datetimeFigureOut">
              <a:rPr lang="en-AU" smtClean="0"/>
              <a:t>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96115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FAADDC7-3C2C-45FF-9261-0547A6DB0BB2}" type="datetimeFigureOut">
              <a:rPr lang="en-AU" smtClean="0"/>
              <a:t>7/10/2016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358157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4FAADDC7-3C2C-45FF-9261-0547A6DB0BB2}" type="datetimeFigureOut">
              <a:rPr lang="en-AU" smtClean="0"/>
              <a:t>7/10/2016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302596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ADDC7-3C2C-45FF-9261-0547A6DB0BB2}" type="datetimeFigureOut">
              <a:rPr lang="en-AU" smtClean="0"/>
              <a:t>7/10/2016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263156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AADDC7-3C2C-45FF-9261-0547A6DB0BB2}" type="datetimeFigureOut">
              <a:rPr lang="en-AU" smtClean="0"/>
              <a:t>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1587939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AADDC7-3C2C-45FF-9261-0547A6DB0BB2}" type="datetimeFigureOut">
              <a:rPr lang="en-AU" smtClean="0"/>
              <a:t>7/10/2016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2763955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FAADDC7-3C2C-45FF-9261-0547A6DB0BB2}" type="datetimeFigureOut">
              <a:rPr lang="en-AU" smtClean="0"/>
              <a:t>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4069187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4FAADDC7-3C2C-45FF-9261-0547A6DB0BB2}" type="datetimeFigureOut">
              <a:rPr lang="en-AU" smtClean="0"/>
              <a:t>7/10/2016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E40E061-297E-4054-86D6-ED25C2DFC040}" type="slidenum">
              <a:rPr lang="en-AU" smtClean="0"/>
              <a:t>‹#›</a:t>
            </a:fld>
            <a:endParaRPr lang="en-AU"/>
          </a:p>
        </p:txBody>
      </p:sp>
    </p:spTree>
    <p:extLst>
      <p:ext uri="{BB962C8B-B14F-4D97-AF65-F5344CB8AC3E}">
        <p14:creationId xmlns:p14="http://schemas.microsoft.com/office/powerpoint/2010/main" val="135957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ADDC7-3C2C-45FF-9261-0547A6DB0BB2}" type="datetimeFigureOut">
              <a:rPr lang="en-AU" smtClean="0"/>
              <a:t>7/10/2016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0E061-297E-4054-86D6-ED25C2DFC040}" type="slidenum">
              <a:rPr lang="en-AU" smtClean="0"/>
              <a:t>‹#›</a:t>
            </a:fld>
            <a:endParaRPr lang="en-AU"/>
          </a:p>
        </p:txBody>
      </p:sp>
    </p:spTree>
    <p:extLst>
      <p:ext uri="{BB962C8B-B14F-4D97-AF65-F5344CB8AC3E}">
        <p14:creationId xmlns:p14="http://schemas.microsoft.com/office/powerpoint/2010/main" val="28079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sharpenSoften amount="-69000"/>
                    </a14:imgEffect>
                    <a14:imgEffect>
                      <a14:brightnessContrast bright="-44000"/>
                    </a14:imgEffect>
                  </a14:imgLayer>
                </a14:imgProps>
              </a:ext>
            </a:extLst>
          </a:blip>
          <a:stretch>
            <a:fillRect/>
          </a:stretch>
        </p:blipFill>
        <p:spPr>
          <a:xfrm>
            <a:off x="0" y="0"/>
            <a:ext cx="12192000" cy="8128000"/>
          </a:xfrm>
          <a:prstGeom prst="rect">
            <a:avLst/>
          </a:prstGeom>
        </p:spPr>
      </p:pic>
      <p:sp>
        <p:nvSpPr>
          <p:cNvPr id="2" name="Title 1"/>
          <p:cNvSpPr>
            <a:spLocks noGrp="1"/>
          </p:cNvSpPr>
          <p:nvPr>
            <p:ph type="ctrTitle"/>
          </p:nvPr>
        </p:nvSpPr>
        <p:spPr/>
        <p:txBody>
          <a:bodyPr/>
          <a:lstStyle/>
          <a:p>
            <a:r>
              <a:rPr lang="en-AU" b="1" i="1" dirty="0">
                <a:solidFill>
                  <a:schemeClr val="bg1"/>
                </a:solidFill>
                <a:effectLst>
                  <a:outerShdw blurRad="38100" dist="38100" dir="2700000" algn="tl">
                    <a:srgbClr val="000000">
                      <a:alpha val="43137"/>
                    </a:srgbClr>
                  </a:outerShdw>
                </a:effectLst>
              </a:rPr>
              <a:t>Weighted Average</a:t>
            </a:r>
            <a:br>
              <a:rPr lang="en-AU" b="1" i="1" dirty="0">
                <a:solidFill>
                  <a:schemeClr val="bg1"/>
                </a:solidFill>
                <a:effectLst>
                  <a:outerShdw blurRad="38100" dist="38100" dir="2700000" algn="tl">
                    <a:srgbClr val="000000">
                      <a:alpha val="43137"/>
                    </a:srgbClr>
                  </a:outerShdw>
                </a:effectLst>
              </a:rPr>
            </a:br>
            <a:r>
              <a:rPr lang="en-AU" b="1" i="1" dirty="0">
                <a:solidFill>
                  <a:schemeClr val="bg1"/>
                </a:solidFill>
                <a:effectLst>
                  <a:outerShdw blurRad="38100" dist="38100" dir="2700000" algn="tl">
                    <a:srgbClr val="000000">
                      <a:alpha val="43137"/>
                    </a:srgbClr>
                  </a:outerShdw>
                </a:effectLst>
              </a:rPr>
              <a:t>Lease Expiry</a:t>
            </a:r>
          </a:p>
        </p:txBody>
      </p:sp>
      <p:sp>
        <p:nvSpPr>
          <p:cNvPr id="3" name="Subtitle 2"/>
          <p:cNvSpPr>
            <a:spLocks noGrp="1"/>
          </p:cNvSpPr>
          <p:nvPr>
            <p:ph type="subTitle" idx="1"/>
          </p:nvPr>
        </p:nvSpPr>
        <p:spPr>
          <a:xfrm>
            <a:off x="1524000" y="3683793"/>
            <a:ext cx="9144000" cy="760414"/>
          </a:xfrm>
        </p:spPr>
        <p:txBody>
          <a:bodyPr>
            <a:normAutofit/>
          </a:bodyPr>
          <a:lstStyle/>
          <a:p>
            <a:r>
              <a:rPr lang="en-AU" sz="3200" dirty="0">
                <a:solidFill>
                  <a:schemeClr val="bg1"/>
                </a:solidFill>
                <a:effectLst>
                  <a:outerShdw blurRad="38100" dist="38100" dir="2700000" algn="tl">
                    <a:srgbClr val="000000">
                      <a:alpha val="43137"/>
                    </a:srgbClr>
                  </a:outerShdw>
                </a:effectLst>
              </a:rPr>
              <a:t>Also known as WALE</a:t>
            </a:r>
          </a:p>
        </p:txBody>
      </p:sp>
      <p:sp>
        <p:nvSpPr>
          <p:cNvPr id="5" name="TextBox 4"/>
          <p:cNvSpPr txBox="1"/>
          <p:nvPr/>
        </p:nvSpPr>
        <p:spPr>
          <a:xfrm>
            <a:off x="1358879" y="4994277"/>
            <a:ext cx="9800696" cy="1384995"/>
          </a:xfrm>
          <a:prstGeom prst="rect">
            <a:avLst/>
          </a:prstGeom>
          <a:noFill/>
        </p:spPr>
        <p:txBody>
          <a:bodyPr wrap="none" rtlCol="0">
            <a:spAutoFit/>
          </a:bodyPr>
          <a:lstStyle/>
          <a:p>
            <a:pPr marL="457200" indent="-457200">
              <a:buFontTx/>
              <a:buChar char="-"/>
            </a:pPr>
            <a:r>
              <a:rPr lang="en-AU" sz="2800" dirty="0">
                <a:solidFill>
                  <a:schemeClr val="bg1"/>
                </a:solidFill>
                <a:effectLst>
                  <a:outerShdw blurRad="38100" dist="38100" dir="2700000" algn="tl">
                    <a:srgbClr val="000000">
                      <a:alpha val="43137"/>
                    </a:srgbClr>
                  </a:outerShdw>
                </a:effectLst>
              </a:rPr>
              <a:t>An average of the length of leases in a multi-tenanted property</a:t>
            </a:r>
          </a:p>
          <a:p>
            <a:pPr marL="457200" indent="-457200">
              <a:buFontTx/>
              <a:buChar char="-"/>
            </a:pPr>
            <a:r>
              <a:rPr lang="en-AU" sz="2800" dirty="0">
                <a:solidFill>
                  <a:schemeClr val="bg1"/>
                </a:solidFill>
                <a:effectLst>
                  <a:outerShdw blurRad="38100" dist="38100" dir="2700000" algn="tl">
                    <a:srgbClr val="000000">
                      <a:alpha val="43137"/>
                    </a:srgbClr>
                  </a:outerShdw>
                </a:effectLst>
              </a:rPr>
              <a:t>Not always quoted, Yields are more common</a:t>
            </a:r>
          </a:p>
          <a:p>
            <a:pPr marL="457200" indent="-457200">
              <a:buFontTx/>
              <a:buChar char="-"/>
            </a:pPr>
            <a:r>
              <a:rPr lang="en-AU" sz="2800" dirty="0">
                <a:solidFill>
                  <a:schemeClr val="bg1"/>
                </a:solidFill>
                <a:effectLst>
                  <a:outerShdw blurRad="38100" dist="38100" dir="2700000" algn="tl">
                    <a:srgbClr val="000000">
                      <a:alpha val="43137"/>
                    </a:srgbClr>
                  </a:outerShdw>
                </a:effectLst>
              </a:rPr>
              <a:t>Banks use WALE for valuations</a:t>
            </a:r>
          </a:p>
        </p:txBody>
      </p:sp>
      <p:pic>
        <p:nvPicPr>
          <p:cNvPr id="6" name="wa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774950" y="587375"/>
            <a:ext cx="609600" cy="609600"/>
          </a:xfrm>
          <a:prstGeom prst="rect">
            <a:avLst/>
          </a:prstGeom>
        </p:spPr>
      </p:pic>
    </p:spTree>
    <p:extLst>
      <p:ext uri="{BB962C8B-B14F-4D97-AF65-F5344CB8AC3E}">
        <p14:creationId xmlns:p14="http://schemas.microsoft.com/office/powerpoint/2010/main" val="160276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100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25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1" dur="25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 calcmode="lin" valueType="num">
                                      <p:cBhvr additive="base">
                                        <p:cTn id="26" dur="25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27" dur="25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 calcmode="lin" valueType="num">
                                      <p:cBhvr additive="base">
                                        <p:cTn id="32" dur="25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33" dur="25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build="p"/>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WALE is weighted by…</a:t>
            </a:r>
          </a:p>
        </p:txBody>
      </p:sp>
      <p:sp>
        <p:nvSpPr>
          <p:cNvPr id="3" name="Content Placeholder 2"/>
          <p:cNvSpPr>
            <a:spLocks noGrp="1"/>
          </p:cNvSpPr>
          <p:nvPr>
            <p:ph idx="1"/>
          </p:nvPr>
        </p:nvSpPr>
        <p:spPr/>
        <p:txBody>
          <a:bodyPr/>
          <a:lstStyle/>
          <a:p>
            <a:r>
              <a:rPr lang="en-AU" dirty="0"/>
              <a:t>Percentage of income</a:t>
            </a:r>
          </a:p>
          <a:p>
            <a:r>
              <a:rPr lang="en-AU" dirty="0"/>
              <a:t>Percentage of floor area</a:t>
            </a:r>
          </a:p>
          <a:p>
            <a:endParaRPr lang="en-AU" dirty="0"/>
          </a:p>
        </p:txBody>
      </p:sp>
    </p:spTree>
    <p:extLst>
      <p:ext uri="{BB962C8B-B14F-4D97-AF65-F5344CB8AC3E}">
        <p14:creationId xmlns:p14="http://schemas.microsoft.com/office/powerpoint/2010/main" val="44136642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WALE calculation</a:t>
            </a:r>
          </a:p>
        </p:txBody>
      </p:sp>
      <p:pic>
        <p:nvPicPr>
          <p:cNvPr id="8" name="Picture 7"/>
          <p:cNvPicPr>
            <a:picLocks noChangeAspect="1"/>
          </p:cNvPicPr>
          <p:nvPr/>
        </p:nvPicPr>
        <p:blipFill>
          <a:blip r:embed="rId3"/>
          <a:stretch>
            <a:fillRect/>
          </a:stretch>
        </p:blipFill>
        <p:spPr>
          <a:xfrm>
            <a:off x="356655" y="1790510"/>
            <a:ext cx="11478689" cy="2350642"/>
          </a:xfrm>
          <a:prstGeom prst="rect">
            <a:avLst/>
          </a:prstGeom>
        </p:spPr>
      </p:pic>
      <p:pic>
        <p:nvPicPr>
          <p:cNvPr id="9" name="Picture 8"/>
          <p:cNvPicPr>
            <a:picLocks noChangeAspect="1"/>
          </p:cNvPicPr>
          <p:nvPr/>
        </p:nvPicPr>
        <p:blipFill>
          <a:blip r:embed="rId4"/>
          <a:stretch>
            <a:fillRect/>
          </a:stretch>
        </p:blipFill>
        <p:spPr>
          <a:xfrm>
            <a:off x="2040815" y="2528673"/>
            <a:ext cx="1343212" cy="352474"/>
          </a:xfrm>
          <a:prstGeom prst="rect">
            <a:avLst/>
          </a:prstGeom>
        </p:spPr>
      </p:pic>
      <p:pic>
        <p:nvPicPr>
          <p:cNvPr id="10" name="Picture 9"/>
          <p:cNvPicPr>
            <a:picLocks noChangeAspect="1"/>
          </p:cNvPicPr>
          <p:nvPr/>
        </p:nvPicPr>
        <p:blipFill>
          <a:blip r:embed="rId5"/>
          <a:stretch>
            <a:fillRect/>
          </a:stretch>
        </p:blipFill>
        <p:spPr>
          <a:xfrm>
            <a:off x="2040815" y="2904933"/>
            <a:ext cx="1305107" cy="371527"/>
          </a:xfrm>
          <a:prstGeom prst="rect">
            <a:avLst/>
          </a:prstGeom>
        </p:spPr>
      </p:pic>
      <p:pic>
        <p:nvPicPr>
          <p:cNvPr id="11" name="Picture 10"/>
          <p:cNvPicPr>
            <a:picLocks noChangeAspect="1"/>
          </p:cNvPicPr>
          <p:nvPr/>
        </p:nvPicPr>
        <p:blipFill>
          <a:blip r:embed="rId6"/>
          <a:stretch>
            <a:fillRect/>
          </a:stretch>
        </p:blipFill>
        <p:spPr>
          <a:xfrm>
            <a:off x="2012236" y="3309771"/>
            <a:ext cx="1400370" cy="381053"/>
          </a:xfrm>
          <a:prstGeom prst="rect">
            <a:avLst/>
          </a:prstGeom>
        </p:spPr>
      </p:pic>
      <p:pic>
        <p:nvPicPr>
          <p:cNvPr id="12" name="Picture 11"/>
          <p:cNvPicPr>
            <a:picLocks noChangeAspect="1"/>
          </p:cNvPicPr>
          <p:nvPr/>
        </p:nvPicPr>
        <p:blipFill>
          <a:blip r:embed="rId7"/>
          <a:stretch>
            <a:fillRect/>
          </a:stretch>
        </p:blipFill>
        <p:spPr>
          <a:xfrm>
            <a:off x="1983657" y="3726758"/>
            <a:ext cx="1428949" cy="381053"/>
          </a:xfrm>
          <a:prstGeom prst="rect">
            <a:avLst/>
          </a:prstGeom>
        </p:spPr>
      </p:pic>
      <p:pic>
        <p:nvPicPr>
          <p:cNvPr id="14" name="Picture 13"/>
          <p:cNvPicPr>
            <a:picLocks noChangeAspect="1"/>
          </p:cNvPicPr>
          <p:nvPr/>
        </p:nvPicPr>
        <p:blipFill>
          <a:blip r:embed="rId8"/>
          <a:stretch>
            <a:fillRect/>
          </a:stretch>
        </p:blipFill>
        <p:spPr>
          <a:xfrm>
            <a:off x="3618813" y="2117330"/>
            <a:ext cx="1573373" cy="296693"/>
          </a:xfrm>
          <a:prstGeom prst="rect">
            <a:avLst/>
          </a:prstGeom>
        </p:spPr>
      </p:pic>
      <p:pic>
        <p:nvPicPr>
          <p:cNvPr id="15" name="Picture 14"/>
          <p:cNvPicPr>
            <a:picLocks noChangeAspect="1"/>
          </p:cNvPicPr>
          <p:nvPr/>
        </p:nvPicPr>
        <p:blipFill>
          <a:blip r:embed="rId9"/>
          <a:stretch>
            <a:fillRect/>
          </a:stretch>
        </p:blipFill>
        <p:spPr>
          <a:xfrm>
            <a:off x="3967288" y="2518751"/>
            <a:ext cx="876422" cy="333422"/>
          </a:xfrm>
          <a:prstGeom prst="rect">
            <a:avLst/>
          </a:prstGeom>
        </p:spPr>
      </p:pic>
      <p:pic>
        <p:nvPicPr>
          <p:cNvPr id="16" name="Picture 15"/>
          <p:cNvPicPr>
            <a:picLocks noChangeAspect="1"/>
          </p:cNvPicPr>
          <p:nvPr/>
        </p:nvPicPr>
        <p:blipFill>
          <a:blip r:embed="rId10"/>
          <a:stretch>
            <a:fillRect/>
          </a:stretch>
        </p:blipFill>
        <p:spPr>
          <a:xfrm>
            <a:off x="3967288" y="2919222"/>
            <a:ext cx="781159" cy="342948"/>
          </a:xfrm>
          <a:prstGeom prst="rect">
            <a:avLst/>
          </a:prstGeom>
        </p:spPr>
      </p:pic>
      <p:pic>
        <p:nvPicPr>
          <p:cNvPr id="17" name="Picture 16"/>
          <p:cNvPicPr>
            <a:picLocks noChangeAspect="1"/>
          </p:cNvPicPr>
          <p:nvPr/>
        </p:nvPicPr>
        <p:blipFill>
          <a:blip r:embed="rId11"/>
          <a:stretch>
            <a:fillRect/>
          </a:stretch>
        </p:blipFill>
        <p:spPr>
          <a:xfrm>
            <a:off x="3966226" y="3335774"/>
            <a:ext cx="771633" cy="304843"/>
          </a:xfrm>
          <a:prstGeom prst="rect">
            <a:avLst/>
          </a:prstGeom>
        </p:spPr>
      </p:pic>
      <p:pic>
        <p:nvPicPr>
          <p:cNvPr id="18" name="Picture 17"/>
          <p:cNvPicPr>
            <a:picLocks noChangeAspect="1"/>
          </p:cNvPicPr>
          <p:nvPr/>
        </p:nvPicPr>
        <p:blipFill>
          <a:blip r:embed="rId12"/>
          <a:stretch>
            <a:fillRect/>
          </a:stretch>
        </p:blipFill>
        <p:spPr>
          <a:xfrm>
            <a:off x="3966226" y="3764862"/>
            <a:ext cx="838317" cy="304843"/>
          </a:xfrm>
          <a:prstGeom prst="rect">
            <a:avLst/>
          </a:prstGeom>
        </p:spPr>
      </p:pic>
      <p:pic>
        <p:nvPicPr>
          <p:cNvPr id="19" name="Picture 18"/>
          <p:cNvPicPr>
            <a:picLocks noChangeAspect="1"/>
          </p:cNvPicPr>
          <p:nvPr/>
        </p:nvPicPr>
        <p:blipFill>
          <a:blip r:embed="rId13"/>
          <a:stretch>
            <a:fillRect/>
          </a:stretch>
        </p:blipFill>
        <p:spPr>
          <a:xfrm>
            <a:off x="5283133" y="2117330"/>
            <a:ext cx="1171797" cy="308846"/>
          </a:xfrm>
          <a:prstGeom prst="rect">
            <a:avLst/>
          </a:prstGeom>
        </p:spPr>
      </p:pic>
      <p:pic>
        <p:nvPicPr>
          <p:cNvPr id="20" name="Picture 19"/>
          <p:cNvPicPr>
            <a:picLocks noChangeAspect="1"/>
          </p:cNvPicPr>
          <p:nvPr/>
        </p:nvPicPr>
        <p:blipFill>
          <a:blip r:embed="rId14"/>
          <a:stretch>
            <a:fillRect/>
          </a:stretch>
        </p:blipFill>
        <p:spPr>
          <a:xfrm>
            <a:off x="5410103" y="2518751"/>
            <a:ext cx="1371791" cy="342948"/>
          </a:xfrm>
          <a:prstGeom prst="rect">
            <a:avLst/>
          </a:prstGeom>
        </p:spPr>
      </p:pic>
      <p:pic>
        <p:nvPicPr>
          <p:cNvPr id="21" name="Picture 20"/>
          <p:cNvPicPr>
            <a:picLocks noChangeAspect="1"/>
          </p:cNvPicPr>
          <p:nvPr/>
        </p:nvPicPr>
        <p:blipFill>
          <a:blip r:embed="rId15"/>
          <a:stretch>
            <a:fillRect/>
          </a:stretch>
        </p:blipFill>
        <p:spPr>
          <a:xfrm>
            <a:off x="5410103" y="2923986"/>
            <a:ext cx="1352739" cy="352474"/>
          </a:xfrm>
          <a:prstGeom prst="rect">
            <a:avLst/>
          </a:prstGeom>
        </p:spPr>
      </p:pic>
      <p:pic>
        <p:nvPicPr>
          <p:cNvPr id="22" name="Picture 21"/>
          <p:cNvPicPr>
            <a:picLocks noChangeAspect="1"/>
          </p:cNvPicPr>
          <p:nvPr/>
        </p:nvPicPr>
        <p:blipFill>
          <a:blip r:embed="rId16"/>
          <a:stretch>
            <a:fillRect/>
          </a:stretch>
        </p:blipFill>
        <p:spPr>
          <a:xfrm>
            <a:off x="5405339" y="3313231"/>
            <a:ext cx="1381318" cy="352474"/>
          </a:xfrm>
          <a:prstGeom prst="rect">
            <a:avLst/>
          </a:prstGeom>
        </p:spPr>
      </p:pic>
      <p:pic>
        <p:nvPicPr>
          <p:cNvPr id="23" name="Picture 22"/>
          <p:cNvPicPr>
            <a:picLocks noChangeAspect="1"/>
          </p:cNvPicPr>
          <p:nvPr/>
        </p:nvPicPr>
        <p:blipFill>
          <a:blip r:embed="rId17"/>
          <a:stretch>
            <a:fillRect/>
          </a:stretch>
        </p:blipFill>
        <p:spPr>
          <a:xfrm>
            <a:off x="5295786" y="3767420"/>
            <a:ext cx="1600423" cy="323895"/>
          </a:xfrm>
          <a:prstGeom prst="rect">
            <a:avLst/>
          </a:prstGeom>
        </p:spPr>
      </p:pic>
      <p:pic>
        <p:nvPicPr>
          <p:cNvPr id="24" name="Picture 23"/>
          <p:cNvPicPr>
            <a:picLocks noChangeAspect="1"/>
          </p:cNvPicPr>
          <p:nvPr/>
        </p:nvPicPr>
        <p:blipFill>
          <a:blip r:embed="rId18"/>
          <a:stretch>
            <a:fillRect/>
          </a:stretch>
        </p:blipFill>
        <p:spPr>
          <a:xfrm>
            <a:off x="7348287" y="2528278"/>
            <a:ext cx="866896" cy="323895"/>
          </a:xfrm>
          <a:prstGeom prst="rect">
            <a:avLst/>
          </a:prstGeom>
        </p:spPr>
      </p:pic>
      <p:pic>
        <p:nvPicPr>
          <p:cNvPr id="25" name="Picture 24"/>
          <p:cNvPicPr>
            <a:picLocks noChangeAspect="1"/>
          </p:cNvPicPr>
          <p:nvPr/>
        </p:nvPicPr>
        <p:blipFill>
          <a:blip r:embed="rId19"/>
          <a:stretch>
            <a:fillRect/>
          </a:stretch>
        </p:blipFill>
        <p:spPr>
          <a:xfrm>
            <a:off x="7337697" y="2964496"/>
            <a:ext cx="866896" cy="295316"/>
          </a:xfrm>
          <a:prstGeom prst="rect">
            <a:avLst/>
          </a:prstGeom>
        </p:spPr>
      </p:pic>
      <p:pic>
        <p:nvPicPr>
          <p:cNvPr id="26" name="Picture 25"/>
          <p:cNvPicPr>
            <a:picLocks noChangeAspect="1"/>
          </p:cNvPicPr>
          <p:nvPr/>
        </p:nvPicPr>
        <p:blipFill>
          <a:blip r:embed="rId20"/>
          <a:stretch>
            <a:fillRect/>
          </a:stretch>
        </p:blipFill>
        <p:spPr>
          <a:xfrm>
            <a:off x="7337697" y="3381803"/>
            <a:ext cx="847843" cy="285790"/>
          </a:xfrm>
          <a:prstGeom prst="rect">
            <a:avLst/>
          </a:prstGeom>
        </p:spPr>
      </p:pic>
      <p:pic>
        <p:nvPicPr>
          <p:cNvPr id="27" name="Picture 26"/>
          <p:cNvPicPr>
            <a:picLocks noChangeAspect="1"/>
          </p:cNvPicPr>
          <p:nvPr/>
        </p:nvPicPr>
        <p:blipFill>
          <a:blip r:embed="rId21"/>
          <a:stretch>
            <a:fillRect/>
          </a:stretch>
        </p:blipFill>
        <p:spPr>
          <a:xfrm>
            <a:off x="7272388" y="3726758"/>
            <a:ext cx="838317" cy="342948"/>
          </a:xfrm>
          <a:prstGeom prst="rect">
            <a:avLst/>
          </a:prstGeom>
        </p:spPr>
      </p:pic>
      <p:sp>
        <p:nvSpPr>
          <p:cNvPr id="28" name="TextBox 27"/>
          <p:cNvSpPr txBox="1"/>
          <p:nvPr/>
        </p:nvSpPr>
        <p:spPr>
          <a:xfrm>
            <a:off x="966651" y="4618542"/>
            <a:ext cx="8057428" cy="523220"/>
          </a:xfrm>
          <a:prstGeom prst="rect">
            <a:avLst/>
          </a:prstGeom>
          <a:noFill/>
        </p:spPr>
        <p:txBody>
          <a:bodyPr wrap="square" rtlCol="0">
            <a:spAutoFit/>
          </a:bodyPr>
          <a:lstStyle/>
          <a:p>
            <a:r>
              <a:rPr lang="en-AU" sz="2800" dirty="0">
                <a:latin typeface="Bradley Hand ITC" panose="03070402050302030203" pitchFamily="66" charset="0"/>
              </a:rPr>
              <a:t>Unweighted:	(5 + 6 + 3) / 3 = 4.67</a:t>
            </a:r>
          </a:p>
        </p:txBody>
      </p:sp>
      <p:sp>
        <p:nvSpPr>
          <p:cNvPr id="30" name="TextBox 29"/>
          <p:cNvSpPr txBox="1"/>
          <p:nvPr/>
        </p:nvSpPr>
        <p:spPr>
          <a:xfrm>
            <a:off x="966651" y="5180570"/>
            <a:ext cx="9931198" cy="523220"/>
          </a:xfrm>
          <a:prstGeom prst="rect">
            <a:avLst/>
          </a:prstGeom>
          <a:noFill/>
        </p:spPr>
        <p:txBody>
          <a:bodyPr wrap="square" rtlCol="0">
            <a:spAutoFit/>
          </a:bodyPr>
          <a:lstStyle/>
          <a:p>
            <a:r>
              <a:rPr lang="en-AU" sz="2800" dirty="0">
                <a:latin typeface="Bradley Hand ITC" panose="03070402050302030203" pitchFamily="66" charset="0"/>
              </a:rPr>
              <a:t>Floor Area: 		(0.2 x 5) + (0.55 x 6) + (0.25 x 3) = 5.05</a:t>
            </a:r>
          </a:p>
        </p:txBody>
      </p:sp>
      <p:sp>
        <p:nvSpPr>
          <p:cNvPr id="31" name="TextBox 30"/>
          <p:cNvSpPr txBox="1"/>
          <p:nvPr/>
        </p:nvSpPr>
        <p:spPr>
          <a:xfrm>
            <a:off x="966651" y="5703790"/>
            <a:ext cx="9931198" cy="523220"/>
          </a:xfrm>
          <a:prstGeom prst="rect">
            <a:avLst/>
          </a:prstGeom>
          <a:noFill/>
        </p:spPr>
        <p:txBody>
          <a:bodyPr wrap="square" rtlCol="0">
            <a:spAutoFit/>
          </a:bodyPr>
          <a:lstStyle/>
          <a:p>
            <a:r>
              <a:rPr lang="en-AU" sz="2800" dirty="0">
                <a:latin typeface="Bradley Hand ITC" panose="03070402050302030203" pitchFamily="66" charset="0"/>
              </a:rPr>
              <a:t>Income:		(0.15 x 5) + (0.45 x 6) + (0.4 x 3) = 4.65</a:t>
            </a:r>
          </a:p>
        </p:txBody>
      </p:sp>
      <p:sp>
        <p:nvSpPr>
          <p:cNvPr id="32" name="TextBox 31"/>
          <p:cNvSpPr txBox="1"/>
          <p:nvPr/>
        </p:nvSpPr>
        <p:spPr>
          <a:xfrm rot="1485281">
            <a:off x="7650209" y="1325895"/>
            <a:ext cx="4497049" cy="1077218"/>
          </a:xfrm>
          <a:prstGeom prst="rect">
            <a:avLst/>
          </a:prstGeom>
          <a:noFill/>
        </p:spPr>
        <p:txBody>
          <a:bodyPr wrap="square" rtlCol="0">
            <a:spAutoFit/>
          </a:bodyPr>
          <a:lstStyle/>
          <a:p>
            <a:r>
              <a:rPr lang="en-AU" sz="3200" dirty="0">
                <a:solidFill>
                  <a:srgbClr val="FF0000"/>
                </a:solidFill>
                <a:latin typeface="ArtBrush" panose="020B0500000000000000" pitchFamily="34" charset="0"/>
              </a:rPr>
              <a:t>High floor area WALE?</a:t>
            </a:r>
          </a:p>
          <a:p>
            <a:r>
              <a:rPr lang="en-AU" sz="3200" dirty="0">
                <a:solidFill>
                  <a:srgbClr val="FF0000"/>
                </a:solidFill>
                <a:latin typeface="ArtBrush" panose="020B0500000000000000" pitchFamily="34" charset="0"/>
              </a:rPr>
              <a:t>Might be a large tenant…</a:t>
            </a:r>
          </a:p>
        </p:txBody>
      </p:sp>
    </p:spTree>
    <p:extLst>
      <p:ext uri="{BB962C8B-B14F-4D97-AF65-F5344CB8AC3E}">
        <p14:creationId xmlns:p14="http://schemas.microsoft.com/office/powerpoint/2010/main" val="904249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3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30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wipe(left)">
                                      <p:cBhvr>
                                        <p:cTn id="107" dur="3000"/>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P spid="3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If the WALE is High…</a:t>
            </a:r>
          </a:p>
        </p:txBody>
      </p:sp>
      <p:sp>
        <p:nvSpPr>
          <p:cNvPr id="3" name="Content Placeholder 2"/>
          <p:cNvSpPr>
            <a:spLocks noGrp="1"/>
          </p:cNvSpPr>
          <p:nvPr>
            <p:ph idx="1"/>
          </p:nvPr>
        </p:nvSpPr>
        <p:spPr/>
        <p:txBody>
          <a:bodyPr>
            <a:normAutofit/>
          </a:bodyPr>
          <a:lstStyle/>
          <a:p>
            <a:r>
              <a:rPr lang="en-AU" sz="3600" dirty="0"/>
              <a:t>Reliable Income Stream</a:t>
            </a:r>
          </a:p>
          <a:p>
            <a:r>
              <a:rPr lang="en-AU" sz="3600" dirty="0"/>
              <a:t>Increases the value of the property</a:t>
            </a:r>
          </a:p>
          <a:p>
            <a:r>
              <a:rPr lang="en-AU" sz="3600" dirty="0"/>
              <a:t>Lower rental rate / yield</a:t>
            </a:r>
          </a:p>
          <a:p>
            <a:r>
              <a:rPr lang="en-AU" sz="3600" dirty="0"/>
              <a:t>Few </a:t>
            </a:r>
            <a:r>
              <a:rPr lang="en-AU" sz="3600" dirty="0" err="1"/>
              <a:t>opportunites</a:t>
            </a:r>
            <a:r>
              <a:rPr lang="en-AU" sz="3600" dirty="0"/>
              <a:t> to review rents</a:t>
            </a:r>
          </a:p>
        </p:txBody>
      </p:sp>
    </p:spTree>
    <p:extLst>
      <p:ext uri="{BB962C8B-B14F-4D97-AF65-F5344CB8AC3E}">
        <p14:creationId xmlns:p14="http://schemas.microsoft.com/office/powerpoint/2010/main" val="20318611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If the WALE is Low…</a:t>
            </a:r>
          </a:p>
        </p:txBody>
      </p:sp>
      <p:sp>
        <p:nvSpPr>
          <p:cNvPr id="3" name="Content Placeholder 2"/>
          <p:cNvSpPr>
            <a:spLocks noGrp="1"/>
          </p:cNvSpPr>
          <p:nvPr>
            <p:ph idx="1"/>
          </p:nvPr>
        </p:nvSpPr>
        <p:spPr/>
        <p:txBody>
          <a:bodyPr>
            <a:normAutofit/>
          </a:bodyPr>
          <a:lstStyle/>
          <a:p>
            <a:r>
              <a:rPr lang="en-AU" sz="3600" dirty="0"/>
              <a:t>Tenants are small businesses</a:t>
            </a:r>
          </a:p>
          <a:p>
            <a:r>
              <a:rPr lang="en-AU" sz="3600" dirty="0"/>
              <a:t>Increased management costs</a:t>
            </a:r>
          </a:p>
          <a:p>
            <a:r>
              <a:rPr lang="en-AU" sz="3600" dirty="0"/>
              <a:t>Risk of vacancies</a:t>
            </a:r>
          </a:p>
          <a:p>
            <a:r>
              <a:rPr lang="en-AU" sz="3600" dirty="0"/>
              <a:t>Opportunity to negotiate rents</a:t>
            </a:r>
          </a:p>
          <a:p>
            <a:r>
              <a:rPr lang="en-AU" sz="3600" dirty="0"/>
              <a:t>Allows refurbishment</a:t>
            </a:r>
          </a:p>
        </p:txBody>
      </p:sp>
    </p:spTree>
    <p:extLst>
      <p:ext uri="{BB962C8B-B14F-4D97-AF65-F5344CB8AC3E}">
        <p14:creationId xmlns:p14="http://schemas.microsoft.com/office/powerpoint/2010/main" val="14030585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 which is better?  High or Low?</a:t>
            </a:r>
          </a:p>
        </p:txBody>
      </p:sp>
      <p:sp>
        <p:nvSpPr>
          <p:cNvPr id="3" name="Content Placeholder 2"/>
          <p:cNvSpPr>
            <a:spLocks noGrp="1"/>
          </p:cNvSpPr>
          <p:nvPr>
            <p:ph idx="1"/>
          </p:nvPr>
        </p:nvSpPr>
        <p:spPr/>
        <p:txBody>
          <a:bodyPr>
            <a:normAutofit/>
          </a:bodyPr>
          <a:lstStyle/>
          <a:p>
            <a:r>
              <a:rPr lang="en-AU" sz="3600" dirty="0"/>
              <a:t>Expectations from property</a:t>
            </a:r>
          </a:p>
          <a:p>
            <a:r>
              <a:rPr lang="en-AU" sz="3600" dirty="0"/>
              <a:t>Targeted Percentage Yield</a:t>
            </a:r>
          </a:p>
          <a:p>
            <a:r>
              <a:rPr lang="en-AU" sz="3600" dirty="0"/>
              <a:t>Expected Rent Change in area</a:t>
            </a:r>
          </a:p>
          <a:p>
            <a:r>
              <a:rPr lang="en-AU" sz="3600" dirty="0"/>
              <a:t>Due diligence research</a:t>
            </a:r>
          </a:p>
        </p:txBody>
      </p:sp>
    </p:spTree>
    <p:extLst>
      <p:ext uri="{BB962C8B-B14F-4D97-AF65-F5344CB8AC3E}">
        <p14:creationId xmlns:p14="http://schemas.microsoft.com/office/powerpoint/2010/main" val="27981782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WALE Summary</a:t>
            </a:r>
          </a:p>
        </p:txBody>
      </p:sp>
      <p:sp>
        <p:nvSpPr>
          <p:cNvPr id="3" name="Content Placeholder 2"/>
          <p:cNvSpPr>
            <a:spLocks noGrp="1"/>
          </p:cNvSpPr>
          <p:nvPr>
            <p:ph idx="1"/>
          </p:nvPr>
        </p:nvSpPr>
        <p:spPr/>
        <p:txBody>
          <a:bodyPr>
            <a:normAutofit/>
          </a:bodyPr>
          <a:lstStyle/>
          <a:p>
            <a:r>
              <a:rPr lang="en-AU" sz="3600" dirty="0"/>
              <a:t>Used by banks for valuations</a:t>
            </a:r>
          </a:p>
          <a:p>
            <a:r>
              <a:rPr lang="en-AU" sz="3600" dirty="0"/>
              <a:t>Shows expected income stability &amp; costs</a:t>
            </a:r>
          </a:p>
          <a:p>
            <a:r>
              <a:rPr lang="en-AU" sz="3600" dirty="0"/>
              <a:t>Calculated by floor area or income</a:t>
            </a:r>
          </a:p>
          <a:p>
            <a:r>
              <a:rPr lang="en-AU" sz="3600" dirty="0"/>
              <a:t>Can be skewed by large tenants</a:t>
            </a:r>
          </a:p>
          <a:p>
            <a:r>
              <a:rPr lang="en-AU" sz="3600" dirty="0"/>
              <a:t>Can assist your decision making</a:t>
            </a:r>
          </a:p>
        </p:txBody>
      </p:sp>
    </p:spTree>
    <p:extLst>
      <p:ext uri="{BB962C8B-B14F-4D97-AF65-F5344CB8AC3E}">
        <p14:creationId xmlns:p14="http://schemas.microsoft.com/office/powerpoint/2010/main" val="42318587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1649</Words>
  <Application>Microsoft Office PowerPoint</Application>
  <PresentationFormat>Widescreen</PresentationFormat>
  <Paragraphs>68</Paragraphs>
  <Slides>7</Slides>
  <Notes>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ArtBrush</vt:lpstr>
      <vt:lpstr>Bradley Hand ITC</vt:lpstr>
      <vt:lpstr>Calibri</vt:lpstr>
      <vt:lpstr>Calibri Light</vt:lpstr>
      <vt:lpstr>Office Theme</vt:lpstr>
      <vt:lpstr>Weighted Average Lease Expiry</vt:lpstr>
      <vt:lpstr>WALE is weighted by…</vt:lpstr>
      <vt:lpstr>WALE calculation</vt:lpstr>
      <vt:lpstr>If the WALE is High…</vt:lpstr>
      <vt:lpstr>If the WALE is Low…</vt:lpstr>
      <vt:lpstr>So which is better?  High or Low?</vt:lpstr>
      <vt:lpstr>WALE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Weighted Average Lease Expiry</dc:title>
  <dc:creator>andrewsumner@yahoo.com</dc:creator>
  <cp:lastModifiedBy>andrewsumner@yahoo.com</cp:lastModifiedBy>
  <cp:revision>16</cp:revision>
  <dcterms:created xsi:type="dcterms:W3CDTF">2016-10-07T00:57:09Z</dcterms:created>
  <dcterms:modified xsi:type="dcterms:W3CDTF">2016-10-07T02:16:30Z</dcterms:modified>
</cp:coreProperties>
</file>