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265" r:id="rId4"/>
    <p:sldId id="266" r:id="rId5"/>
    <p:sldId id="267" r:id="rId6"/>
    <p:sldId id="258" r:id="rId7"/>
    <p:sldId id="269" r:id="rId8"/>
    <p:sldId id="268" r:id="rId9"/>
    <p:sldId id="259" r:id="rId10"/>
    <p:sldId id="261" r:id="rId11"/>
    <p:sldId id="263" r:id="rId12"/>
    <p:sldId id="262" r:id="rId13"/>
    <p:sldId id="264" r:id="rId14"/>
    <p:sldId id="260" r:id="rId15"/>
  </p:sldIdLst>
  <p:sldSz cx="9144000" cy="6858000" type="screen4x3"/>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32" autoAdjust="0"/>
  </p:normalViewPr>
  <p:slideViewPr>
    <p:cSldViewPr>
      <p:cViewPr varScale="1">
        <p:scale>
          <a:sx n="75" d="100"/>
          <a:sy n="75" d="100"/>
        </p:scale>
        <p:origin x="768" y="78"/>
      </p:cViewPr>
      <p:guideLst>
        <p:guide orient="horz" pos="2160"/>
        <p:guide pos="2880"/>
      </p:guideLst>
    </p:cSldViewPr>
  </p:slideViewPr>
  <p:notesTextViewPr>
    <p:cViewPr>
      <p:scale>
        <a:sx n="3" d="2"/>
        <a:sy n="3" d="2"/>
      </p:scale>
      <p:origin x="0" y="0"/>
    </p:cViewPr>
  </p:notesTextViewPr>
  <p:notesViewPr>
    <p:cSldViewPr>
      <p:cViewPr varScale="1">
        <p:scale>
          <a:sx n="77" d="100"/>
          <a:sy n="77" d="100"/>
        </p:scale>
        <p:origin x="194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AU"/>
          </a:p>
        </p:txBody>
      </p:sp>
      <p:sp>
        <p:nvSpPr>
          <p:cNvPr id="3" name="Date Placeholder 2"/>
          <p:cNvSpPr>
            <a:spLocks noGrp="1"/>
          </p:cNvSpPr>
          <p:nvPr>
            <p:ph type="dt" sz="quarter" idx="1"/>
          </p:nvPr>
        </p:nvSpPr>
        <p:spPr>
          <a:xfrm>
            <a:off x="3901698" y="0"/>
            <a:ext cx="2984871" cy="500936"/>
          </a:xfrm>
          <a:prstGeom prst="rect">
            <a:avLst/>
          </a:prstGeom>
        </p:spPr>
        <p:txBody>
          <a:bodyPr vert="horz" lIns="96606" tIns="48303" rIns="96606" bIns="48303" rtlCol="0"/>
          <a:lstStyle>
            <a:lvl1pPr algn="r">
              <a:defRPr sz="1300"/>
            </a:lvl1pPr>
          </a:lstStyle>
          <a:p>
            <a:fld id="{BA2FF352-FD43-41E1-ACFF-CE4DDE555259}" type="datetimeFigureOut">
              <a:rPr lang="en-AU" smtClean="0"/>
              <a:t>26/08/2016</a:t>
            </a:fld>
            <a:endParaRPr lang="en-AU"/>
          </a:p>
        </p:txBody>
      </p:sp>
      <p:sp>
        <p:nvSpPr>
          <p:cNvPr id="4" name="Footer Placeholder 3"/>
          <p:cNvSpPr>
            <a:spLocks noGrp="1"/>
          </p:cNvSpPr>
          <p:nvPr>
            <p:ph type="ftr" sz="quarter" idx="2"/>
          </p:nvPr>
        </p:nvSpPr>
        <p:spPr>
          <a:xfrm>
            <a:off x="0" y="9516038"/>
            <a:ext cx="2984871" cy="500936"/>
          </a:xfrm>
          <a:prstGeom prst="rect">
            <a:avLst/>
          </a:prstGeom>
        </p:spPr>
        <p:txBody>
          <a:bodyPr vert="horz" lIns="96606" tIns="48303" rIns="96606" bIns="48303" rtlCol="0" anchor="b"/>
          <a:lstStyle>
            <a:lvl1pPr algn="l">
              <a:defRPr sz="1300"/>
            </a:lvl1pPr>
          </a:lstStyle>
          <a:p>
            <a:endParaRPr lang="en-AU"/>
          </a:p>
        </p:txBody>
      </p:sp>
      <p:sp>
        <p:nvSpPr>
          <p:cNvPr id="5" name="Slide Number Placeholder 4"/>
          <p:cNvSpPr>
            <a:spLocks noGrp="1"/>
          </p:cNvSpPr>
          <p:nvPr>
            <p:ph type="sldNum" sz="quarter" idx="3"/>
          </p:nvPr>
        </p:nvSpPr>
        <p:spPr>
          <a:xfrm>
            <a:off x="3901698" y="9516038"/>
            <a:ext cx="2984871" cy="500936"/>
          </a:xfrm>
          <a:prstGeom prst="rect">
            <a:avLst/>
          </a:prstGeom>
        </p:spPr>
        <p:txBody>
          <a:bodyPr vert="horz" lIns="96606" tIns="48303" rIns="96606" bIns="48303" rtlCol="0" anchor="b"/>
          <a:lstStyle>
            <a:lvl1pPr algn="r">
              <a:defRPr sz="1300"/>
            </a:lvl1pPr>
          </a:lstStyle>
          <a:p>
            <a:fld id="{522C7E46-C457-4992-A097-B84EBEA9DA2B}" type="slidenum">
              <a:rPr lang="en-AU" smtClean="0"/>
              <a:t>‹#›</a:t>
            </a:fld>
            <a:endParaRPr lang="en-AU"/>
          </a:p>
        </p:txBody>
      </p:sp>
    </p:spTree>
    <p:extLst>
      <p:ext uri="{BB962C8B-B14F-4D97-AF65-F5344CB8AC3E}">
        <p14:creationId xmlns:p14="http://schemas.microsoft.com/office/powerpoint/2010/main" val="952353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F1B27042-1D31-4F92-AFB4-CB4B86707A96}" type="datetimeFigureOut">
              <a:rPr lang="en-AU" smtClean="0"/>
              <a:t>26/08/2016</a:t>
            </a:fld>
            <a:endParaRPr lang="en-AU"/>
          </a:p>
        </p:txBody>
      </p:sp>
      <p:sp>
        <p:nvSpPr>
          <p:cNvPr id="4" name="Slide Image Placeholder 3"/>
          <p:cNvSpPr>
            <a:spLocks noGrp="1" noRot="1" noChangeAspect="1"/>
          </p:cNvSpPr>
          <p:nvPr>
            <p:ph type="sldImg" idx="2"/>
          </p:nvPr>
        </p:nvSpPr>
        <p:spPr>
          <a:xfrm>
            <a:off x="1189038" y="1252538"/>
            <a:ext cx="4510087" cy="338137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8975" y="4821238"/>
            <a:ext cx="5510213" cy="39449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F946B789-A211-463A-93E9-F3F700D93B74}" type="slidenum">
              <a:rPr lang="en-AU" smtClean="0"/>
              <a:t>‹#›</a:t>
            </a:fld>
            <a:endParaRPr lang="en-AU"/>
          </a:p>
        </p:txBody>
      </p:sp>
    </p:spTree>
    <p:extLst>
      <p:ext uri="{BB962C8B-B14F-4D97-AF65-F5344CB8AC3E}">
        <p14:creationId xmlns:p14="http://schemas.microsoft.com/office/powerpoint/2010/main" val="3240344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Hi Everyone, today we’ll look at Calculating the Yield for commercial properties.</a:t>
            </a:r>
          </a:p>
        </p:txBody>
      </p:sp>
      <p:sp>
        <p:nvSpPr>
          <p:cNvPr id="4" name="Slide Number Placeholder 3"/>
          <p:cNvSpPr>
            <a:spLocks noGrp="1"/>
          </p:cNvSpPr>
          <p:nvPr>
            <p:ph type="sldNum" sz="quarter" idx="10"/>
          </p:nvPr>
        </p:nvSpPr>
        <p:spPr/>
        <p:txBody>
          <a:bodyPr/>
          <a:lstStyle/>
          <a:p>
            <a:fld id="{F946B789-A211-463A-93E9-F3F700D93B74}" type="slidenum">
              <a:rPr lang="en-AU" smtClean="0"/>
              <a:t>1</a:t>
            </a:fld>
            <a:endParaRPr lang="en-AU"/>
          </a:p>
        </p:txBody>
      </p:sp>
    </p:spTree>
    <p:extLst>
      <p:ext uri="{BB962C8B-B14F-4D97-AF65-F5344CB8AC3E}">
        <p14:creationId xmlns:p14="http://schemas.microsoft.com/office/powerpoint/2010/main" val="4005399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I’ll cover the difference between Gross and Net rental return, and I’ll go over the various expenses and outgoings you need to take into account, and other things you’ll need to consider in order to then calculate the positive cash flow, or Yield, that you can expect from the property.  We’ll take a look at the relationship between the Yield and the purchase price, and lastly a quick look at the forces that drive Yields.</a:t>
            </a:r>
          </a:p>
        </p:txBody>
      </p:sp>
      <p:sp>
        <p:nvSpPr>
          <p:cNvPr id="4" name="Slide Number Placeholder 3"/>
          <p:cNvSpPr>
            <a:spLocks noGrp="1"/>
          </p:cNvSpPr>
          <p:nvPr>
            <p:ph type="sldNum" sz="quarter" idx="10"/>
          </p:nvPr>
        </p:nvSpPr>
        <p:spPr/>
        <p:txBody>
          <a:bodyPr/>
          <a:lstStyle/>
          <a:p>
            <a:fld id="{F946B789-A211-463A-93E9-F3F700D93B74}" type="slidenum">
              <a:rPr lang="en-AU" smtClean="0"/>
              <a:t>2</a:t>
            </a:fld>
            <a:endParaRPr lang="en-AU"/>
          </a:p>
        </p:txBody>
      </p:sp>
    </p:spTree>
    <p:extLst>
      <p:ext uri="{BB962C8B-B14F-4D97-AF65-F5344CB8AC3E}">
        <p14:creationId xmlns:p14="http://schemas.microsoft.com/office/powerpoint/2010/main" val="340288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Gross Rental Return is the rent paid by the tenant, before taking out expenses.  Net Rental Return is your return after expenses are deducted.  These are simple concepts but its important to understand them because later in the video I’ll show how Gross and Net Rental Returns are </a:t>
            </a:r>
            <a:r>
              <a:rPr lang="en-AU" dirty="0" err="1"/>
              <a:t>calculared</a:t>
            </a:r>
            <a:r>
              <a:rPr lang="en-AU" dirty="0"/>
              <a:t>, and how they affect the value of your property.</a:t>
            </a:r>
          </a:p>
          <a:p>
            <a:endParaRPr lang="en-AU" dirty="0"/>
          </a:p>
          <a:p>
            <a:r>
              <a:rPr lang="en-AU" dirty="0"/>
              <a:t>Also the Agent can quote your rental return either as Gross or Net. Most of the time it will be Net, but it depends on what kind of rent the tenant is paying.  For example, a tenant may be paying an “all expenses included” rent, and from out of that the landlord pays for any expenses associated with their occupation of the premises.  In this situation the Agent will quote you a Gross Rental Return.  </a:t>
            </a:r>
          </a:p>
          <a:p>
            <a:endParaRPr lang="en-AU" dirty="0"/>
          </a:p>
          <a:p>
            <a:r>
              <a:rPr lang="en-AU" dirty="0"/>
              <a:t>With a Net return, the tenant pays a base rent, and settles bills and expenses separately.</a:t>
            </a:r>
          </a:p>
        </p:txBody>
      </p:sp>
      <p:sp>
        <p:nvSpPr>
          <p:cNvPr id="4" name="Slide Number Placeholder 3"/>
          <p:cNvSpPr>
            <a:spLocks noGrp="1"/>
          </p:cNvSpPr>
          <p:nvPr>
            <p:ph type="sldNum" sz="quarter" idx="10"/>
          </p:nvPr>
        </p:nvSpPr>
        <p:spPr/>
        <p:txBody>
          <a:bodyPr/>
          <a:lstStyle/>
          <a:p>
            <a:fld id="{F946B789-A211-463A-93E9-F3F700D93B74}" type="slidenum">
              <a:rPr lang="en-AU" smtClean="0"/>
              <a:t>3</a:t>
            </a:fld>
            <a:endParaRPr lang="en-AU"/>
          </a:p>
        </p:txBody>
      </p:sp>
    </p:spTree>
    <p:extLst>
      <p:ext uri="{BB962C8B-B14F-4D97-AF65-F5344CB8AC3E}">
        <p14:creationId xmlns:p14="http://schemas.microsoft.com/office/powerpoint/2010/main" val="29879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when</a:t>
            </a:r>
            <a:r>
              <a:rPr lang="en-AU" baseline="0" dirty="0"/>
              <a:t> the tenants are paying a Gross Rent, you’ll need to</a:t>
            </a:r>
            <a:r>
              <a:rPr lang="en-AU" dirty="0"/>
              <a:t> understand what the outgoings</a:t>
            </a:r>
            <a:r>
              <a:rPr lang="en-AU" baseline="0" dirty="0"/>
              <a:t> are in order to estimate your Net income.  So lets </a:t>
            </a:r>
            <a:r>
              <a:rPr lang="en-AU" dirty="0"/>
              <a:t>look at the kind of expenses</a:t>
            </a:r>
            <a:r>
              <a:rPr lang="en-AU" baseline="0" dirty="0"/>
              <a:t> we’re talking about</a:t>
            </a:r>
            <a:r>
              <a:rPr lang="en-AU" dirty="0"/>
              <a:t>.</a:t>
            </a:r>
            <a:r>
              <a:rPr lang="en-AU" baseline="0" dirty="0"/>
              <a:t> </a:t>
            </a:r>
          </a:p>
          <a:p>
            <a:endParaRPr lang="en-AU" baseline="0" dirty="0"/>
          </a:p>
          <a:p>
            <a:r>
              <a:rPr lang="en-AU" baseline="0" dirty="0"/>
              <a:t>You’ll need to ask your Agent for details about each of these as they’re different for each property.  There are basic costs such as water usage, electricity and gas, telecommunications, any maintenance costs, servicing of air conditioners, cleaning of common areas, and any additional services the property may require.  If the premises are free-standing then there may be costs to maintain the garden and clean the gutters.  So take the time to discuss all of these with your Agent to make sure you know about every ongoing expense involved with the property.</a:t>
            </a:r>
          </a:p>
        </p:txBody>
      </p:sp>
      <p:sp>
        <p:nvSpPr>
          <p:cNvPr id="4" name="Slide Number Placeholder 3"/>
          <p:cNvSpPr>
            <a:spLocks noGrp="1"/>
          </p:cNvSpPr>
          <p:nvPr>
            <p:ph type="sldNum" sz="quarter" idx="10"/>
          </p:nvPr>
        </p:nvSpPr>
        <p:spPr/>
        <p:txBody>
          <a:bodyPr/>
          <a:lstStyle/>
          <a:p>
            <a:fld id="{F946B789-A211-463A-93E9-F3F700D93B74}" type="slidenum">
              <a:rPr lang="en-AU" smtClean="0"/>
              <a:t>4</a:t>
            </a:fld>
            <a:endParaRPr lang="en-AU"/>
          </a:p>
        </p:txBody>
      </p:sp>
    </p:spTree>
    <p:extLst>
      <p:ext uri="{BB962C8B-B14F-4D97-AF65-F5344CB8AC3E}">
        <p14:creationId xmlns:p14="http://schemas.microsoft.com/office/powerpoint/2010/main" val="944551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a:t>Land tax is another consideration, and the threshold for land tax is different with each state so you need to be aware of what it is for the state where you’re buying a property. The state revenue office will have this information, and we also have a document that discusses land tax in more detail.</a:t>
            </a:r>
          </a:p>
          <a:p>
            <a:endParaRPr lang="en-AU" baseline="0" dirty="0"/>
          </a:p>
          <a:p>
            <a:r>
              <a:rPr lang="en-AU" baseline="0" dirty="0"/>
              <a:t>Lastly, ask the Agent for a copy of the current building insurance, which may be taken out either by the landlord or the tenant depending on the type of property  Once you have a copy of the insurance policy, you can see what the level of cover is and the premium, which will be a guide for when you get your own quote for insuring the premises.</a:t>
            </a:r>
          </a:p>
          <a:p>
            <a:endParaRPr lang="en-AU" baseline="0" dirty="0"/>
          </a:p>
          <a:p>
            <a:endParaRPr lang="en-AU" baseline="0" dirty="0"/>
          </a:p>
          <a:p>
            <a:endParaRPr lang="en-AU" baseline="0" dirty="0"/>
          </a:p>
          <a:p>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5</a:t>
            </a:fld>
            <a:endParaRPr lang="en-AU"/>
          </a:p>
        </p:txBody>
      </p:sp>
    </p:spTree>
    <p:extLst>
      <p:ext uri="{BB962C8B-B14F-4D97-AF65-F5344CB8AC3E}">
        <p14:creationId xmlns:p14="http://schemas.microsoft.com/office/powerpoint/2010/main" val="4163140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once you’ve received</a:t>
            </a:r>
            <a:r>
              <a:rPr lang="en-AU" baseline="0" dirty="0"/>
              <a:t> a detailed list of outgoings from the Agent, you want to total them up, leaving out things like building insurance, land tax and mortgage costs.</a:t>
            </a:r>
          </a:p>
          <a:p>
            <a:endParaRPr lang="en-AU" baseline="0" dirty="0"/>
          </a:p>
          <a:p>
            <a:r>
              <a:rPr lang="en-AU" baseline="0" dirty="0"/>
              <a:t>Building insurance depends on the property.  If you’re buying a strata property then there is no building insurance, as the strata covers all of that, along with building maintenance and security costs, all of those are taken care of under strata.</a:t>
            </a:r>
          </a:p>
          <a:p>
            <a:endParaRPr lang="en-AU" baseline="0" dirty="0"/>
          </a:p>
          <a:p>
            <a:r>
              <a:rPr lang="en-AU" baseline="0" dirty="0"/>
              <a:t>So you want to take your Gross Rent and subtract the Outgoings, not including Building Insurance, Land tax and your Mortgage, and that will give you your Net Rental income.</a:t>
            </a:r>
          </a:p>
          <a:p>
            <a:endParaRPr lang="en-AU" baseline="0" dirty="0"/>
          </a:p>
          <a:p>
            <a:r>
              <a:rPr lang="en-AU" baseline="0" dirty="0"/>
              <a:t>Next you’ll need to work out the interest rate on your Mortgage. Your broker should give you an estimate of what the interest rate will be on a commercial loan.  Also if you’re covering part of the loan through using a residential property as equity, that will be at a lower rate so you need to find out how much each component of your loan is, and therefore work out what the total interest rate repayments would be for the loan.</a:t>
            </a:r>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6</a:t>
            </a:fld>
            <a:endParaRPr lang="en-AU"/>
          </a:p>
        </p:txBody>
      </p:sp>
    </p:spTree>
    <p:extLst>
      <p:ext uri="{BB962C8B-B14F-4D97-AF65-F5344CB8AC3E}">
        <p14:creationId xmlns:p14="http://schemas.microsoft.com/office/powerpoint/2010/main" val="60344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I’ll just look at a quick example of that.  Lets say you</a:t>
            </a:r>
            <a:r>
              <a:rPr lang="en-AU" baseline="0" dirty="0"/>
              <a:t>’ve bought a commercial property, and you’ve put down a 30% deposit, and you’ve financed that with a loan on your residential property at a hypothetical interest rate of 4.5%.  Lets say the purchase is for 2 million dollars,</a:t>
            </a:r>
          </a:p>
          <a:p>
            <a:endParaRPr lang="en-AU" baseline="0" dirty="0"/>
          </a:p>
          <a:p>
            <a:r>
              <a:rPr lang="en-AU" baseline="0" dirty="0"/>
              <a:t>The remaining 70% of the purchase is covered by a commercial property loan at 5.5%.</a:t>
            </a:r>
          </a:p>
          <a:p>
            <a:endParaRPr lang="en-AU" baseline="0" dirty="0"/>
          </a:p>
          <a:p>
            <a:r>
              <a:rPr lang="en-AU" baseline="0" dirty="0"/>
              <a:t>Lets say the purchase is for $2 million, that means you have 30%, or $600,000, where you’re paying 4.5% interest per annum which comes to $27,000.</a:t>
            </a:r>
          </a:p>
          <a:p>
            <a:endParaRPr lang="en-AU" baseline="0" dirty="0"/>
          </a:p>
          <a:p>
            <a:r>
              <a:rPr lang="en-AU" baseline="0" dirty="0"/>
              <a:t>The remaining 70%, or $1,400,000 is at 5.5%, which comes to $77,000.  You need to add these together to find the total amount of your mortgage interest repayments, which in this case would be $104,000 per year.</a:t>
            </a:r>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7</a:t>
            </a:fld>
            <a:endParaRPr lang="en-AU"/>
          </a:p>
        </p:txBody>
      </p:sp>
    </p:spTree>
    <p:extLst>
      <p:ext uri="{BB962C8B-B14F-4D97-AF65-F5344CB8AC3E}">
        <p14:creationId xmlns:p14="http://schemas.microsoft.com/office/powerpoint/2010/main" val="820259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once you’ve worked out your </a:t>
            </a:r>
            <a:r>
              <a:rPr lang="en-AU" dirty="0" err="1"/>
              <a:t>mortage</a:t>
            </a:r>
            <a:r>
              <a:rPr lang="en-AU" dirty="0"/>
              <a:t> repayments, hold onto that amount as I’ll show you where that comes</a:t>
            </a:r>
            <a:r>
              <a:rPr lang="en-AU" baseline="0" dirty="0"/>
              <a:t> into the equation later on.</a:t>
            </a:r>
          </a:p>
          <a:p>
            <a:endParaRPr lang="en-AU" baseline="0" dirty="0"/>
          </a:p>
          <a:p>
            <a:r>
              <a:rPr lang="en-AU" baseline="0" dirty="0"/>
              <a:t>Next you want to work out whether you’ll be paying land tax and if there are any other liabilities.  If this is your first property then most of the time you’re not likely to trigger the land tax threshold so you probably won’t have any liabilities, but if its your second or third property in the same state then most likely you’ll need to pay some form of land tax.  Keep in mind that this tax only applies to the land portion of your premises.  So if you bought a strata property, the land portion is often miniscule so the land tax could be very small, whereas if you bought a free-standing building you may find that the tax is higher.</a:t>
            </a:r>
          </a:p>
          <a:p>
            <a:endParaRPr lang="en-AU" baseline="0" dirty="0"/>
          </a:p>
          <a:p>
            <a:r>
              <a:rPr lang="en-AU" baseline="0" dirty="0"/>
              <a:t>If the property is free-standing, you’ll need to some quotes for your building insurance, and compare that with the current insurance on the property. </a:t>
            </a:r>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8</a:t>
            </a:fld>
            <a:endParaRPr lang="en-AU"/>
          </a:p>
        </p:txBody>
      </p:sp>
    </p:spTree>
    <p:extLst>
      <p:ext uri="{BB962C8B-B14F-4D97-AF65-F5344CB8AC3E}">
        <p14:creationId xmlns:p14="http://schemas.microsoft.com/office/powerpoint/2010/main" val="2145136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firstly lets work out</a:t>
            </a:r>
            <a:r>
              <a:rPr lang="en-AU" baseline="0" dirty="0"/>
              <a:t> the Gross Rental Yield on the Purchase Price, still working on the assumption here that the Agent has quoted you a Gross Rent.</a:t>
            </a:r>
          </a:p>
          <a:p>
            <a:endParaRPr lang="en-AU" baseline="0" dirty="0"/>
          </a:p>
          <a:p>
            <a:r>
              <a:rPr lang="en-AU" baseline="0" dirty="0"/>
              <a:t>Take that Gross Rental Income and divide it by the asking price for the property, and multiply that by 100, to calculate what percentage the Gross Yield is of the Purchase Price.</a:t>
            </a:r>
          </a:p>
          <a:p>
            <a:endParaRPr lang="en-AU" baseline="0" dirty="0"/>
          </a:p>
          <a:p>
            <a:r>
              <a:rPr lang="en-AU" baseline="0" dirty="0"/>
              <a:t>Here’s an example.  Lets say a property has a current Gross Yield of $80,000, and the asking price to purchase the property is $900,000.  80,000 divided by 900,000 times 100 gives you the Gross Yield percentage, which comes to 8.89%.</a:t>
            </a:r>
          </a:p>
          <a:p>
            <a:endParaRPr lang="en-AU" baseline="0" dirty="0"/>
          </a:p>
          <a:p>
            <a:r>
              <a:rPr lang="en-AU" baseline="0" dirty="0"/>
              <a:t>But what we really need to know is the Net Rental Yield after expenses are deducted.  Once you’ve calculated all of the expenses, subtract them from the Gross Yield, then the same as before you divide them by the property asking price and multiply by 100.</a:t>
            </a:r>
          </a:p>
          <a:p>
            <a:endParaRPr lang="en-AU" baseline="0" dirty="0"/>
          </a:p>
          <a:p>
            <a:r>
              <a:rPr lang="en-AU" baseline="0" dirty="0"/>
              <a:t>So to continue with the previous example, lets assume the expenses amount to $12,000 per year.  Taking that away from the $80,000 Gross Yield gives us $68,000.  And that gives us a Net Rental Yield of 7.56% per year.</a:t>
            </a:r>
          </a:p>
          <a:p>
            <a:endParaRPr lang="en-AU" baseline="0" dirty="0"/>
          </a:p>
          <a:p>
            <a:r>
              <a:rPr lang="en-AU" baseline="0" dirty="0"/>
              <a:t>You need to do this before entering price negotiations with the Agent, as you’ll be able to see at what price the property will not only cover your mortgage and tax payments, but also return you a net yearly profit.  You’ll need to decide for yourself what an acceptable Net Yield is for you personally, taking into account the nature and location of the property you’re thinking of buying.</a:t>
            </a:r>
          </a:p>
          <a:p>
            <a:endParaRPr lang="en-AU" baseline="0" dirty="0"/>
          </a:p>
          <a:p>
            <a:r>
              <a:rPr lang="en-AU" baseline="0" dirty="0"/>
              <a:t>But keep in mind that the Gross Rental Yield alone is not very helpful to you.  It’s the Net Yield that will decide how much cash the property puts in your pocket, so its vital that this is calculated accurately.</a:t>
            </a:r>
          </a:p>
          <a:p>
            <a:endParaRPr lang="en-AU" baseline="0" dirty="0"/>
          </a:p>
          <a:p>
            <a:endParaRPr lang="en-AU" baseline="0" dirty="0"/>
          </a:p>
          <a:p>
            <a:endParaRPr lang="en-AU" baseline="0" dirty="0"/>
          </a:p>
          <a:p>
            <a:endParaRPr lang="en-AU" baseline="0" dirty="0"/>
          </a:p>
          <a:p>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9</a:t>
            </a:fld>
            <a:endParaRPr lang="en-AU"/>
          </a:p>
        </p:txBody>
      </p:sp>
    </p:spTree>
    <p:extLst>
      <p:ext uri="{BB962C8B-B14F-4D97-AF65-F5344CB8AC3E}">
        <p14:creationId xmlns:p14="http://schemas.microsoft.com/office/powerpoint/2010/main" val="78098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we want to look at the Purchase Price and work out how much we’re going to get out of that in terms of Yield</a:t>
            </a:r>
            <a:r>
              <a:rPr lang="en-AU" baseline="0" dirty="0"/>
              <a:t>, and here’s another way to go about doing that.  If you know the kind of yield you’re looking for, you can work out the maximum Purchase price to give you the desired </a:t>
            </a:r>
            <a:r>
              <a:rPr lang="en-AU" baseline="0" dirty="0" err="1"/>
              <a:t>cashflow</a:t>
            </a:r>
            <a:r>
              <a:rPr lang="en-AU" baseline="0" dirty="0"/>
              <a:t>.</a:t>
            </a:r>
          </a:p>
          <a:p>
            <a:endParaRPr lang="en-AU" baseline="0" dirty="0"/>
          </a:p>
          <a:p>
            <a:r>
              <a:rPr lang="en-AU" baseline="0" dirty="0"/>
              <a:t>Here’s the equation. You take the Net Yearly Rent, divide it by the Yield % you want, and multiply that by 100.  Here’s some examples to help make it clearer.</a:t>
            </a:r>
          </a:p>
          <a:p>
            <a:endParaRPr lang="en-AU" baseline="0" dirty="0"/>
          </a:p>
          <a:p>
            <a:r>
              <a:rPr lang="en-AU" baseline="0" dirty="0"/>
              <a:t>In this case, the Net Rental is $48,000, and you want a 9.5% yield on the property.  That gives you a maximum purchase price of around $505,000.  If you go over that price you’ll be earning less yield, and if you can negotiate a lower price then your yield will increase above 9.5%.</a:t>
            </a:r>
          </a:p>
          <a:p>
            <a:endParaRPr lang="en-AU" baseline="0" dirty="0"/>
          </a:p>
          <a:p>
            <a:r>
              <a:rPr lang="en-AU" baseline="0" dirty="0"/>
              <a:t>Here’s another one.  The property’s Net Rental is $35,000, you’re looking for a 8.5% yearly return on your investment, which gives you a max purchase price of around $412,000.</a:t>
            </a:r>
          </a:p>
          <a:p>
            <a:endParaRPr lang="en-AU" baseline="0" dirty="0"/>
          </a:p>
          <a:p>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10</a:t>
            </a:fld>
            <a:endParaRPr lang="en-AU"/>
          </a:p>
        </p:txBody>
      </p:sp>
    </p:spTree>
    <p:extLst>
      <p:ext uri="{BB962C8B-B14F-4D97-AF65-F5344CB8AC3E}">
        <p14:creationId xmlns:p14="http://schemas.microsoft.com/office/powerpoint/2010/main" val="4072155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Here’s something else you might find helpful.  Its a good idea to calculate</a:t>
            </a:r>
            <a:r>
              <a:rPr lang="en-AU" baseline="0" dirty="0"/>
              <a:t> a list of what the purchase price would be with different yield percentages, dropping by an increment of 0.5%, and this will show you how the purchase price changes according to what rental yield percentage you’d be happy to accept from the property.</a:t>
            </a:r>
          </a:p>
          <a:p>
            <a:endParaRPr lang="en-AU" baseline="0" dirty="0"/>
          </a:p>
          <a:p>
            <a:r>
              <a:rPr lang="en-AU" baseline="0" dirty="0"/>
              <a:t>On the previous slide I had an example of a property returning $48,000 net yearly rental.  </a:t>
            </a:r>
          </a:p>
          <a:p>
            <a:endParaRPr lang="en-AU" baseline="0" dirty="0"/>
          </a:p>
          <a:p>
            <a:r>
              <a:rPr lang="en-AU" baseline="0" dirty="0"/>
              <a:t>So if I was happy with an 8% yield every year, that would allow me to pay up to $600,000 for the property.</a:t>
            </a:r>
          </a:p>
          <a:p>
            <a:endParaRPr lang="en-AU" dirty="0"/>
          </a:p>
          <a:p>
            <a:r>
              <a:rPr lang="en-AU" dirty="0"/>
              <a:t>If I couldn’t accept less than an 8.5% yield, that would cap my purchase price at around</a:t>
            </a:r>
            <a:r>
              <a:rPr lang="en-AU" baseline="0" dirty="0"/>
              <a:t> $564,000. </a:t>
            </a:r>
          </a:p>
          <a:p>
            <a:endParaRPr lang="en-AU" baseline="0" dirty="0"/>
          </a:p>
          <a:p>
            <a:r>
              <a:rPr lang="en-AU" baseline="0" dirty="0"/>
              <a:t>And as I continue to increase the yield I’d need from the property, the maximum I can afford to pay drops accordingly.  You can see how useful this is when working out whether a property represents good value from your perspective, and also when it comes to sitting down with the Agent to negotiate the price.  You might approach it by starting negotiations based on a 10% yield, and maybe decide that 9% is as low as you’re prepared to go.  In this example, you’d be putting in an opening offer of $480,000, and you’d be prepared to go as high as $530,000. This will be up to you, but these calculations give you a solid basis on which to make your decision as to whether or not you should purchase, and at what price.</a:t>
            </a:r>
          </a:p>
          <a:p>
            <a:endParaRPr lang="en-AU" baseline="0" dirty="0"/>
          </a:p>
          <a:p>
            <a:endParaRPr lang="en-AU" baseline="0" dirty="0"/>
          </a:p>
        </p:txBody>
      </p:sp>
      <p:sp>
        <p:nvSpPr>
          <p:cNvPr id="4" name="Slide Number Placeholder 3"/>
          <p:cNvSpPr>
            <a:spLocks noGrp="1"/>
          </p:cNvSpPr>
          <p:nvPr>
            <p:ph type="sldNum" sz="quarter" idx="10"/>
          </p:nvPr>
        </p:nvSpPr>
        <p:spPr/>
        <p:txBody>
          <a:bodyPr/>
          <a:lstStyle/>
          <a:p>
            <a:fld id="{F946B789-A211-463A-93E9-F3F700D93B74}" type="slidenum">
              <a:rPr lang="en-AU" smtClean="0"/>
              <a:t>11</a:t>
            </a:fld>
            <a:endParaRPr lang="en-AU"/>
          </a:p>
        </p:txBody>
      </p:sp>
    </p:spTree>
    <p:extLst>
      <p:ext uri="{BB962C8B-B14F-4D97-AF65-F5344CB8AC3E}">
        <p14:creationId xmlns:p14="http://schemas.microsoft.com/office/powerpoint/2010/main" val="3568780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Of course on top of that we need to look at any</a:t>
            </a:r>
            <a:r>
              <a:rPr lang="en-AU" baseline="0" dirty="0"/>
              <a:t> Additional Outgoings.  These include Building Insurance which can start at as little as $2000, but can rise to over $10,000 depending on the building. Of course, if you have a freestanding building that’s worth $5 or $10 million, your insurance is going to cost a lot more.  For a simple freestanding building with 2 or 3 tenants, your building insurance could be around the $6000 range.  Of course if you have a Strata apartment, suite or office, you might even own an entire floor of a building, either way you won’t be paying for insurance.  There are strata fees but those will be paid by the tenant.  </a:t>
            </a:r>
          </a:p>
          <a:p>
            <a:endParaRPr lang="en-AU" baseline="0" dirty="0"/>
          </a:p>
          <a:p>
            <a:r>
              <a:rPr lang="en-AU" baseline="0" dirty="0"/>
              <a:t>Again you’ll need to find out your individual land tax obligations, because -</a:t>
            </a:r>
          </a:p>
          <a:p>
            <a:r>
              <a:rPr lang="en-AU" baseline="0" dirty="0"/>
              <a:t>- the threshold varies in each state.</a:t>
            </a:r>
          </a:p>
          <a:p>
            <a:endParaRPr lang="en-AU" baseline="0" dirty="0"/>
          </a:p>
          <a:p>
            <a:r>
              <a:rPr lang="en-AU" baseline="0" dirty="0"/>
              <a:t>You need to look at your Mortgage and how much the interest component costs on its own. This will be unique for everyone as it depends on the interest rate you’re able to borrow at. You can borrow at a full doc loan, the interest rate will be as low as it can be in the market. There are options in the market for people who are low docs with commercial property, and there are also lease-only loans, and remember that if you have equity from your residential property you can use it to dilute the interest rate you’re paying on the commercial property.</a:t>
            </a:r>
          </a:p>
          <a:p>
            <a:endParaRPr lang="en-AU" baseline="0" dirty="0"/>
          </a:p>
          <a:p>
            <a:r>
              <a:rPr lang="en-AU" baseline="0" dirty="0"/>
              <a:t>So now that you’ve got the Net Rental, having removed the normal day-to-day expenses, you need to take out the additional outgoings from that net rent, and that will leave you with the positive cash flow.</a:t>
            </a:r>
          </a:p>
          <a:p>
            <a:endParaRPr lang="en-AU" baseline="0" dirty="0"/>
          </a:p>
          <a:p>
            <a:endParaRPr lang="en-AU" baseline="0" dirty="0"/>
          </a:p>
        </p:txBody>
      </p:sp>
      <p:sp>
        <p:nvSpPr>
          <p:cNvPr id="4" name="Slide Number Placeholder 3"/>
          <p:cNvSpPr>
            <a:spLocks noGrp="1"/>
          </p:cNvSpPr>
          <p:nvPr>
            <p:ph type="sldNum" sz="quarter" idx="10"/>
          </p:nvPr>
        </p:nvSpPr>
        <p:spPr/>
        <p:txBody>
          <a:bodyPr/>
          <a:lstStyle/>
          <a:p>
            <a:fld id="{F946B789-A211-463A-93E9-F3F700D93B74}" type="slidenum">
              <a:rPr lang="en-AU" smtClean="0"/>
              <a:t>12</a:t>
            </a:fld>
            <a:endParaRPr lang="en-AU"/>
          </a:p>
        </p:txBody>
      </p:sp>
    </p:spTree>
    <p:extLst>
      <p:ext uri="{BB962C8B-B14F-4D97-AF65-F5344CB8AC3E}">
        <p14:creationId xmlns:p14="http://schemas.microsoft.com/office/powerpoint/2010/main" val="3686560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here’s an example of how you get to the Positive Cash Flow.</a:t>
            </a:r>
          </a:p>
          <a:p>
            <a:endParaRPr lang="en-AU" dirty="0"/>
          </a:p>
          <a:p>
            <a:r>
              <a:rPr lang="en-AU" dirty="0"/>
              <a:t>Start with your Net Rental income, and subtract your additional outgoings such as your building</a:t>
            </a:r>
            <a:r>
              <a:rPr lang="en-AU" baseline="0" dirty="0"/>
              <a:t> insurance if applicable, your land tax and your mortgage repayments, and that will bring your to your positive cash flow, and that’s the exciting bit.</a:t>
            </a:r>
          </a:p>
          <a:p>
            <a:endParaRPr lang="en-AU" baseline="0" dirty="0"/>
          </a:p>
          <a:p>
            <a:r>
              <a:rPr lang="en-AU" baseline="0" dirty="0"/>
              <a:t>So lets continue on with the previous example of a property with $48 thousand net rental income per year.  We’ve decided we need a 9.5% yield which means we can afford a purchase price of $505,000.</a:t>
            </a:r>
          </a:p>
          <a:p>
            <a:endParaRPr lang="en-AU" baseline="0" dirty="0"/>
          </a:p>
          <a:p>
            <a:r>
              <a:rPr lang="en-AU" baseline="0" dirty="0"/>
              <a:t>For the sake of argument lets assume that your building insurance is $3000. We’ll subtract that from the $48,000, and then we need to look at Land Tax.  We bought it for $505 thousand, so the land component of this property will be less than that.  Lets say its valued at $400 thousand in this case, which would almost certainly put you under the threshold of paying land tax in most states, assuming you don’t own other properties.  Therefore in this case there would be no tax to pay.</a:t>
            </a:r>
          </a:p>
          <a:p>
            <a:endParaRPr lang="en-AU" baseline="0" dirty="0"/>
          </a:p>
          <a:p>
            <a:r>
              <a:rPr lang="en-AU" dirty="0"/>
              <a:t>For the mortgage, if we’re borrowing 100% of purchase</a:t>
            </a:r>
            <a:r>
              <a:rPr lang="en-AU" baseline="0" dirty="0"/>
              <a:t> amount with an interest-only commercial loan at 5.5%, that comes to nearly $28,000 in repayments.  You can see how important it is to dilute the loan with residential equity if possible in order to reduce this figure.  I know its possible to get a commercial loan at a lower rate at the time I’m making this video, but its good to be conservative with this, especially as interest rates might rise again in the future.  Anyway, when I subtract that and the $3000 insurance from the net rental I’m left with $17,210.53 per year which is the positive net cash flow for this property.</a:t>
            </a:r>
          </a:p>
          <a:p>
            <a:endParaRPr lang="en-AU" baseline="0" dirty="0"/>
          </a:p>
          <a:p>
            <a:r>
              <a:rPr lang="en-AU" baseline="0" dirty="0"/>
              <a:t>Over 12 months, that comes to an income of $1434.21 per month, or $330.97 per week.  That might not sound like a lot, and it does illustrate why you need to go for a high Yield percentage, and to look for properties with minimal ongoing costs in order to improve the bottom line.  Its also a good idea to be conservative in your estimates for the income the property will generate, and allow extra for expenses, as that way if the figures are still attractive to you on a conservative estimate, you might end up making more income from the property than you expected.</a:t>
            </a:r>
          </a:p>
          <a:p>
            <a:endParaRPr lang="en-AU" baseline="0" dirty="0"/>
          </a:p>
          <a:p>
            <a:r>
              <a:rPr lang="en-AU" baseline="0" dirty="0"/>
              <a:t>But the important thing is that our costs are covered and the property is generating a positive cash flow.  $17000 in this case might not seem like a lot, but it all adds up, and will help you get into your next commercial property after which it starts snowballing, and that’s very exciting.</a:t>
            </a:r>
          </a:p>
        </p:txBody>
      </p:sp>
      <p:sp>
        <p:nvSpPr>
          <p:cNvPr id="4" name="Slide Number Placeholder 3"/>
          <p:cNvSpPr>
            <a:spLocks noGrp="1"/>
          </p:cNvSpPr>
          <p:nvPr>
            <p:ph type="sldNum" sz="quarter" idx="10"/>
          </p:nvPr>
        </p:nvSpPr>
        <p:spPr/>
        <p:txBody>
          <a:bodyPr/>
          <a:lstStyle/>
          <a:p>
            <a:fld id="{F946B789-A211-463A-93E9-F3F700D93B74}" type="slidenum">
              <a:rPr lang="en-AU" smtClean="0"/>
              <a:t>13</a:t>
            </a:fld>
            <a:endParaRPr lang="en-AU"/>
          </a:p>
        </p:txBody>
      </p:sp>
    </p:spTree>
    <p:extLst>
      <p:ext uri="{BB962C8B-B14F-4D97-AF65-F5344CB8AC3E}">
        <p14:creationId xmlns:p14="http://schemas.microsoft.com/office/powerpoint/2010/main" val="3216373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To conclude</a:t>
            </a:r>
            <a:r>
              <a:rPr lang="en-AU" baseline="0" dirty="0"/>
              <a:t> this lesson, lets look at the market forces that drive yields in commercial property.</a:t>
            </a:r>
          </a:p>
          <a:p>
            <a:endParaRPr lang="en-AU" baseline="0" dirty="0"/>
          </a:p>
          <a:p>
            <a:r>
              <a:rPr lang="en-AU" baseline="0" dirty="0"/>
              <a:t>A major one is Business confidence, which will directly impact the length of time a tenant is willing to sign a lease for, whether 2 or 5 or 10 years. Now there are businesses out there who are willing to sign 10 or even 25 year leases, but they’re big organisations such as Bunnings or Petrol stations – but because of the long lease the rental income when you buy the property will often be a lot lower than that paid by a standard business with a 3 to 5 year lease.  If there’s an uncertainty in the market, businesses are less willing to sign up for long-term and more likely to go with a 2 to 5 year lease.</a:t>
            </a:r>
          </a:p>
          <a:p>
            <a:endParaRPr lang="en-AU" baseline="0" dirty="0"/>
          </a:p>
          <a:p>
            <a:r>
              <a:rPr lang="en-AU" baseline="0" dirty="0"/>
              <a:t>Economic Growth forecasts will have a similar effect.  Whenever there’s uncertainty, as there was leading up to the Federal Election in 2016, companies were unwilling to sign leases as they were unsure what new policies would be introduced and how that would affect their business. But the moment the government was elected, enquiries came flooding in and activity skyrocketed.  People just wanted to be sure that a new government wasn’t going to implement policies that would harm their business, before they felt free to go out and sign a 3 or 5 year lease.</a:t>
            </a:r>
          </a:p>
          <a:p>
            <a:endParaRPr lang="en-AU" baseline="0" dirty="0"/>
          </a:p>
          <a:p>
            <a:r>
              <a:rPr lang="en-AU" baseline="0" dirty="0"/>
              <a:t>Another factor is the industry that supports the area surrounding the property.  Is there agriculture, manufacturing, is it a hub of some sort?  Will this industry bring people to the area and create new jobs leading the area to grow, and does the industry itself offer large players who could potentially be your tenants? Its great if you purchase in an area where there are national or multinational companies who’ll lease your building, as that give you a stable and reliable income from your investment.</a:t>
            </a:r>
          </a:p>
          <a:p>
            <a:endParaRPr lang="en-AU" baseline="0" dirty="0"/>
          </a:p>
          <a:p>
            <a:r>
              <a:rPr lang="en-AU" baseline="0" dirty="0"/>
              <a:t>The mix of purchasers and investors is also important.  A classic example is Sydney in 2013, when the commercial rental yields dropped significantly due to the influx of buyers from Asia.  They’d been buying residential properties, but when the supply of those properties began to dry up they switched to commercial, and started to buy properties that we wouldn’t consider a safe investment. They were buying properties in particular with low yields where the tenants were banks on long-term leases, and the buyers were paying an astronomical amount of money. Some of the properties were only returning a 4% net rental yield, which is ridiculous.  When the banks signed their leases the owners at that time were receiving a yield at around 6.5%, which is already very low, but the temporary influx of overseas buyers pushed it down even further.  This kind of thing doesn’t affect regional property as much as it does cities and CBDs, but it is something to bear in mind.  If a large number of investors are buying in a particular area the yields will start to drop. This also happens in the residential market, but the great thing about commercial property is that not a lot of people know about it, so there’s less risk of investors flooding into a particular area.  So before you buy, you do need to find out about what kind of people are buying in that area.  In regional centres a lot of the buyers are local as they’re more comfortable buying in those area, whereas when you look at cities you’ll find things like Sydney people buying in Queensland, and when there’s enough of that happening it that starts to affect the yields.</a:t>
            </a:r>
          </a:p>
          <a:p>
            <a:endParaRPr lang="en-AU" baseline="0" dirty="0"/>
          </a:p>
          <a:p>
            <a:r>
              <a:rPr lang="en-AU" baseline="0" dirty="0"/>
              <a:t>Of course, Residential Investment property also impacts the Commercial market.  This is especially the case when the Residential market is overheated and investors aren’t getting much return, as they may look to the commercial market in order to generate more income.  More buyers enter the market, and it doesn’t mean they’ll make smart decisions, just that there are more buyers and this can drive up the price and lower the yields.  </a:t>
            </a:r>
          </a:p>
          <a:p>
            <a:endParaRPr lang="en-AU" baseline="0" dirty="0"/>
          </a:p>
          <a:p>
            <a:r>
              <a:rPr lang="en-AU" baseline="0" dirty="0"/>
              <a:t>Trends can affect things as well.  For example, from 2000 to 2010 there was a drive towards serviced offices.  A lot of people were making money from them, which resulted in many premises in the city being converted into smaller serviced offices, and that impacted on the rents being paid and of course the net yield was affected as a result, but only on certain types of property.  Because of the trend towards serviced offices, investors were looking for vacant buildings that they could turn into two or three units, or they may look specifically for properties with small tenancies, and those properties would fetch a higher rate than usual in the market.</a:t>
            </a:r>
          </a:p>
          <a:p>
            <a:endParaRPr lang="en-AU" baseline="0" dirty="0"/>
          </a:p>
          <a:p>
            <a:r>
              <a:rPr lang="en-AU" baseline="0" dirty="0"/>
              <a:t>Lastly, consider what’s happening in the suburbs around the market.  Are there new building developments in the area?  Are new shopping </a:t>
            </a:r>
            <a:r>
              <a:rPr lang="en-AU" baseline="0" dirty="0" err="1"/>
              <a:t>centers</a:t>
            </a:r>
            <a:r>
              <a:rPr lang="en-AU" baseline="0" dirty="0"/>
              <a:t> going in? Or new business districts perhaps?  Look at those and if they’re a major new development you need to see how that will impact on the properties in the area and how it may influence tenancies and land values.  Will it raise prices, will it take business elsewhere and cause hardship for you as a commercial property investor?  The more aware you are of what’s happening in the local area the better chance you have of making a sound business decision.  If you’re buying in a location away from where you live, its advisable to go and spend a couple of days in the area, during the week if possible, to observe the businesses and gauge people’s levels of interest and the growth prospects for the area.  You know that if the area is going to grow, you’ll be able to charge a higher rent down the track, and you’ll know that if you lose your current tent you’ll be able to get a new tenant quite easily.</a:t>
            </a:r>
          </a:p>
          <a:p>
            <a:endParaRPr lang="en-AU" baseline="0" dirty="0"/>
          </a:p>
          <a:p>
            <a:r>
              <a:rPr lang="en-AU" baseline="0" dirty="0"/>
              <a:t>So I hope this lesson has helped clarify how to work out the yields for your property, the importance of using yields to determine your purchase price, and of taking market forces into account when looking to buy a property. If you’d like any further information there are documents you can download for this module.  Happy hunting, and I’ll see you in the next lesson!</a:t>
            </a:r>
          </a:p>
          <a:p>
            <a:endParaRPr lang="en-AU" baseline="0" dirty="0"/>
          </a:p>
          <a:p>
            <a:endParaRPr lang="en-AU" baseline="0" dirty="0"/>
          </a:p>
          <a:p>
            <a:endParaRPr lang="en-AU" baseline="0" dirty="0"/>
          </a:p>
          <a:p>
            <a:endParaRPr lang="en-AU" baseline="0" dirty="0"/>
          </a:p>
          <a:p>
            <a:endParaRPr lang="en-AU" baseline="0" dirty="0"/>
          </a:p>
          <a:p>
            <a:endParaRPr lang="en-AU" baseline="0" dirty="0"/>
          </a:p>
          <a:p>
            <a:endParaRPr lang="en-AU" baseline="0" dirty="0"/>
          </a:p>
          <a:p>
            <a:endParaRPr lang="en-AU" dirty="0"/>
          </a:p>
        </p:txBody>
      </p:sp>
      <p:sp>
        <p:nvSpPr>
          <p:cNvPr id="4" name="Slide Number Placeholder 3"/>
          <p:cNvSpPr>
            <a:spLocks noGrp="1"/>
          </p:cNvSpPr>
          <p:nvPr>
            <p:ph type="sldNum" sz="quarter" idx="10"/>
          </p:nvPr>
        </p:nvSpPr>
        <p:spPr/>
        <p:txBody>
          <a:bodyPr/>
          <a:lstStyle/>
          <a:p>
            <a:fld id="{F946B789-A211-463A-93E9-F3F700D93B74}" type="slidenum">
              <a:rPr lang="en-AU" smtClean="0"/>
              <a:t>14</a:t>
            </a:fld>
            <a:endParaRPr lang="en-AU"/>
          </a:p>
        </p:txBody>
      </p:sp>
    </p:spTree>
    <p:extLst>
      <p:ext uri="{BB962C8B-B14F-4D97-AF65-F5344CB8AC3E}">
        <p14:creationId xmlns:p14="http://schemas.microsoft.com/office/powerpoint/2010/main" val="202011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47ADC51C-BFE5-4A0D-997B-984F936CB576}" type="datetimeFigureOut">
              <a:rPr lang="en-AU" smtClean="0"/>
              <a:t>26/08/2016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1089022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7ADC51C-BFE5-4A0D-997B-984F936CB576}" type="datetimeFigureOut">
              <a:rPr lang="en-AU" smtClean="0"/>
              <a:t>26/08/2016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165989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ADC51C-BFE5-4A0D-997B-984F936CB576}" type="datetimeFigureOut">
              <a:rPr lang="en-AU" smtClean="0"/>
              <a:t>26/08/2016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591997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47ADC51C-BFE5-4A0D-997B-984F936CB576}" type="datetimeFigureOut">
              <a:rPr lang="en-AU" smtClean="0"/>
              <a:t>26/08/2016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2949461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7ADC51C-BFE5-4A0D-997B-984F936CB576}" type="datetimeFigureOut">
              <a:rPr lang="en-AU" smtClean="0"/>
              <a:t>26/08/2016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164725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47ADC51C-BFE5-4A0D-997B-984F936CB576}" type="datetimeFigureOut">
              <a:rPr lang="en-AU" smtClean="0"/>
              <a:t>26/08/2016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3404328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ADC51C-BFE5-4A0D-997B-984F936CB576}" type="datetimeFigureOut">
              <a:rPr lang="en-AU" smtClean="0"/>
              <a:t>26/08/2016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71704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ADC51C-BFE5-4A0D-997B-984F936CB576}" type="datetimeFigureOut">
              <a:rPr lang="en-AU" smtClean="0"/>
              <a:t>26/08/2016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249362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ADC51C-BFE5-4A0D-997B-984F936CB576}" type="datetimeFigureOut">
              <a:rPr lang="en-AU" smtClean="0"/>
              <a:t>26/08/2016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4044340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7ADC51C-BFE5-4A0D-997B-984F936CB576}" type="datetimeFigureOut">
              <a:rPr lang="en-AU" smtClean="0"/>
              <a:t>26/08/2016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1886139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7ADC51C-BFE5-4A0D-997B-984F936CB576}" type="datetimeFigureOut">
              <a:rPr lang="en-AU" smtClean="0"/>
              <a:t>26/08/2016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EE56DDA-520B-4576-A022-7EFFDEBDFF06}" type="slidenum">
              <a:rPr lang="en-AU" smtClean="0"/>
              <a:t>‹#›</a:t>
            </a:fld>
            <a:endParaRPr lang="en-AU"/>
          </a:p>
        </p:txBody>
      </p:sp>
    </p:spTree>
    <p:extLst>
      <p:ext uri="{BB962C8B-B14F-4D97-AF65-F5344CB8AC3E}">
        <p14:creationId xmlns:p14="http://schemas.microsoft.com/office/powerpoint/2010/main" val="3458337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DC51C-BFE5-4A0D-997B-984F936CB576}" type="datetimeFigureOut">
              <a:rPr lang="en-AU" smtClean="0"/>
              <a:t>26/08/2016</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56DDA-520B-4576-A022-7EFFDEBDFF06}" type="slidenum">
              <a:rPr lang="en-AU" smtClean="0"/>
              <a:t>‹#›</a:t>
            </a:fld>
            <a:endParaRPr lang="en-AU"/>
          </a:p>
        </p:txBody>
      </p:sp>
    </p:spTree>
    <p:extLst>
      <p:ext uri="{BB962C8B-B14F-4D97-AF65-F5344CB8AC3E}">
        <p14:creationId xmlns:p14="http://schemas.microsoft.com/office/powerpoint/2010/main" val="613099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4710" y="762000"/>
            <a:ext cx="7899689" cy="1470025"/>
          </a:xfrm>
        </p:spPr>
        <p:txBody>
          <a:bodyPr/>
          <a:lstStyle/>
          <a:p>
            <a:r>
              <a:rPr lang="en-AU" dirty="0"/>
              <a:t>Yields and Calculations</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254" y="2482561"/>
            <a:ext cx="3592657" cy="3592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482561"/>
            <a:ext cx="348615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5466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800600" y="2482559"/>
            <a:ext cx="3486150" cy="3571875"/>
          </a:xfrm>
          <a:prstGeom prst="rect">
            <a:avLst/>
          </a:prstGeom>
          <a:blipFill>
            <a:blip r:embed="rId3">
              <a:alphaModFix amt="2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928253" y="2482560"/>
            <a:ext cx="3592657" cy="3571875"/>
          </a:xfrm>
          <a:prstGeom prst="rect">
            <a:avLst/>
          </a:prstGeom>
          <a:blipFill dpi="0" rotWithShape="1">
            <a:blip r:embed="rId4">
              <a:alphaModFix amt="2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28600"/>
            <a:ext cx="8229600" cy="1066800"/>
          </a:xfrm>
        </p:spPr>
        <p:txBody>
          <a:bodyPr/>
          <a:lstStyle/>
          <a:p>
            <a:r>
              <a:rPr lang="en-AU" dirty="0">
                <a:solidFill>
                  <a:schemeClr val="bg1">
                    <a:lumMod val="75000"/>
                  </a:schemeClr>
                </a:solidFill>
              </a:rPr>
              <a:t>Yields and Calculations</a:t>
            </a:r>
          </a:p>
        </p:txBody>
      </p:sp>
      <p:sp>
        <p:nvSpPr>
          <p:cNvPr id="3" name="Content Placeholder 2"/>
          <p:cNvSpPr>
            <a:spLocks noGrp="1"/>
          </p:cNvSpPr>
          <p:nvPr>
            <p:ph idx="1"/>
          </p:nvPr>
        </p:nvSpPr>
        <p:spPr>
          <a:xfrm>
            <a:off x="533400" y="2720684"/>
            <a:ext cx="8153400" cy="3352800"/>
          </a:xfrm>
        </p:spPr>
        <p:txBody>
          <a:bodyPr>
            <a:normAutofit/>
          </a:bodyPr>
          <a:lstStyle/>
          <a:p>
            <a:r>
              <a:rPr lang="en-AU" dirty="0"/>
              <a:t>Gross and Net Rental Returns</a:t>
            </a:r>
          </a:p>
          <a:p>
            <a:r>
              <a:rPr lang="en-AU" dirty="0"/>
              <a:t>Expenses and outgoings</a:t>
            </a:r>
          </a:p>
          <a:p>
            <a:r>
              <a:rPr lang="en-AU" dirty="0"/>
              <a:t>Calculating the Positive Cash Flow / Yield</a:t>
            </a:r>
          </a:p>
          <a:p>
            <a:r>
              <a:rPr lang="en-AU" dirty="0"/>
              <a:t>Yields and Purchase Price</a:t>
            </a:r>
          </a:p>
          <a:p>
            <a:r>
              <a:rPr lang="en-AU" dirty="0"/>
              <a:t>What drives Yields?</a:t>
            </a:r>
          </a:p>
        </p:txBody>
      </p:sp>
      <p:sp>
        <p:nvSpPr>
          <p:cNvPr id="8" name="TextBox 7"/>
          <p:cNvSpPr txBox="1"/>
          <p:nvPr/>
        </p:nvSpPr>
        <p:spPr>
          <a:xfrm>
            <a:off x="1702733" y="1355126"/>
            <a:ext cx="5814733" cy="830997"/>
          </a:xfrm>
          <a:prstGeom prst="rect">
            <a:avLst/>
          </a:prstGeom>
          <a:noFill/>
        </p:spPr>
        <p:txBody>
          <a:bodyPr wrap="none" rtlCol="0">
            <a:spAutoFit/>
          </a:bodyPr>
          <a:lstStyle/>
          <a:p>
            <a:r>
              <a:rPr lang="en-AU" sz="4800" b="1" dirty="0"/>
              <a:t>What’s in this Lesson?</a:t>
            </a:r>
          </a:p>
        </p:txBody>
      </p:sp>
    </p:spTree>
    <p:extLst>
      <p:ext uri="{BB962C8B-B14F-4D97-AF65-F5344CB8AC3E}">
        <p14:creationId xmlns:p14="http://schemas.microsoft.com/office/powerpoint/2010/main" val="404868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00600" y="2482559"/>
            <a:ext cx="3486150" cy="3571875"/>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928253" y="2482560"/>
            <a:ext cx="3592657" cy="3571875"/>
          </a:xfrm>
          <a:prstGeom prst="rect">
            <a:avLst/>
          </a:prstGeom>
          <a:blipFill dpi="0" rotWithShape="1">
            <a:blip r:embed="rId4">
              <a:alphaModFix amt="1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28600"/>
            <a:ext cx="8229600" cy="1066800"/>
          </a:xfrm>
        </p:spPr>
        <p:txBody>
          <a:bodyPr/>
          <a:lstStyle/>
          <a:p>
            <a:r>
              <a:rPr lang="en-AU" dirty="0">
                <a:solidFill>
                  <a:schemeClr val="bg1">
                    <a:lumMod val="75000"/>
                  </a:schemeClr>
                </a:solidFill>
              </a:rPr>
              <a:t>Yields and Calculations</a:t>
            </a:r>
            <a:endParaRPr lang="en-AU" dirty="0"/>
          </a:p>
        </p:txBody>
      </p:sp>
      <p:sp>
        <p:nvSpPr>
          <p:cNvPr id="3" name="Content Placeholder 2"/>
          <p:cNvSpPr>
            <a:spLocks noGrp="1"/>
          </p:cNvSpPr>
          <p:nvPr>
            <p:ph idx="1"/>
          </p:nvPr>
        </p:nvSpPr>
        <p:spPr>
          <a:xfrm>
            <a:off x="514350" y="3276600"/>
            <a:ext cx="8153400" cy="2057400"/>
          </a:xfrm>
        </p:spPr>
        <p:txBody>
          <a:bodyPr>
            <a:normAutofit lnSpcReduction="10000"/>
          </a:bodyPr>
          <a:lstStyle/>
          <a:p>
            <a:r>
              <a:rPr lang="en-AU" dirty="0"/>
              <a:t>Gross Rental Return – Rent before expenses</a:t>
            </a:r>
          </a:p>
          <a:p>
            <a:r>
              <a:rPr lang="en-AU" dirty="0"/>
              <a:t>Net Rental Return – Rent after expenses</a:t>
            </a:r>
          </a:p>
          <a:p>
            <a:r>
              <a:rPr lang="en-AU" dirty="0"/>
              <a:t>Agent can quote either depending on the rent tenant is currently paying</a:t>
            </a:r>
          </a:p>
        </p:txBody>
      </p:sp>
      <p:sp>
        <p:nvSpPr>
          <p:cNvPr id="4" name="TextBox 3"/>
          <p:cNvSpPr txBox="1"/>
          <p:nvPr/>
        </p:nvSpPr>
        <p:spPr>
          <a:xfrm>
            <a:off x="457200" y="1355126"/>
            <a:ext cx="8229599" cy="830997"/>
          </a:xfrm>
          <a:prstGeom prst="rect">
            <a:avLst/>
          </a:prstGeom>
          <a:noFill/>
        </p:spPr>
        <p:txBody>
          <a:bodyPr wrap="square" rtlCol="0">
            <a:spAutoFit/>
          </a:bodyPr>
          <a:lstStyle/>
          <a:p>
            <a:pPr algn="ctr"/>
            <a:r>
              <a:rPr lang="en-AU" sz="4800" b="1" dirty="0"/>
              <a:t>Gross vs Net Return</a:t>
            </a:r>
          </a:p>
        </p:txBody>
      </p:sp>
    </p:spTree>
    <p:extLst>
      <p:ext uri="{BB962C8B-B14F-4D97-AF65-F5344CB8AC3E}">
        <p14:creationId xmlns:p14="http://schemas.microsoft.com/office/powerpoint/2010/main" val="208589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charRg st="83" end="155"/>
                                            </p:txEl>
                                          </p:spTgt>
                                        </p:tgtEl>
                                        <p:attrNameLst>
                                          <p:attrName>style.visibility</p:attrName>
                                        </p:attrNameLst>
                                      </p:cBhvr>
                                      <p:to>
                                        <p:strVal val="visible"/>
                                      </p:to>
                                    </p:set>
                                    <p:animEffect transition="in" filter="fade">
                                      <p:cBhvr>
                                        <p:cTn id="21" dur="1000"/>
                                        <p:tgtEl>
                                          <p:spTgt spid="3">
                                            <p:txEl>
                                              <p:charRg st="83" end="155"/>
                                            </p:txEl>
                                          </p:spTgt>
                                        </p:tgtEl>
                                      </p:cBhvr>
                                    </p:animEffect>
                                    <p:anim calcmode="lin" valueType="num">
                                      <p:cBhvr>
                                        <p:cTn id="22" dur="1000" fill="hold"/>
                                        <p:tgtEl>
                                          <p:spTgt spid="3">
                                            <p:txEl>
                                              <p:charRg st="83" end="15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charRg st="83" end="15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00600" y="2482559"/>
            <a:ext cx="3486150" cy="3571875"/>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928253" y="2482560"/>
            <a:ext cx="3592657" cy="3571875"/>
          </a:xfrm>
          <a:prstGeom prst="rect">
            <a:avLst/>
          </a:prstGeom>
          <a:blipFill dpi="0" rotWithShape="1">
            <a:blip r:embed="rId4">
              <a:alphaModFix amt="1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28600"/>
            <a:ext cx="8229600" cy="1066800"/>
          </a:xfrm>
        </p:spPr>
        <p:txBody>
          <a:bodyPr/>
          <a:lstStyle/>
          <a:p>
            <a:r>
              <a:rPr lang="en-AU" dirty="0">
                <a:solidFill>
                  <a:schemeClr val="bg1">
                    <a:lumMod val="75000"/>
                  </a:schemeClr>
                </a:solidFill>
              </a:rPr>
              <a:t>Yields and Calculations</a:t>
            </a:r>
            <a:endParaRPr lang="en-AU" dirty="0"/>
          </a:p>
        </p:txBody>
      </p:sp>
      <p:sp>
        <p:nvSpPr>
          <p:cNvPr id="3" name="Content Placeholder 2"/>
          <p:cNvSpPr>
            <a:spLocks noGrp="1"/>
          </p:cNvSpPr>
          <p:nvPr>
            <p:ph idx="1"/>
          </p:nvPr>
        </p:nvSpPr>
        <p:spPr>
          <a:xfrm>
            <a:off x="533400" y="2286000"/>
            <a:ext cx="8153400" cy="1143000"/>
          </a:xfrm>
        </p:spPr>
        <p:txBody>
          <a:bodyPr>
            <a:normAutofit/>
          </a:bodyPr>
          <a:lstStyle/>
          <a:p>
            <a:r>
              <a:rPr lang="en-AU" dirty="0"/>
              <a:t>Ask agent for a list of property expenses and estimation of each expenses</a:t>
            </a:r>
          </a:p>
        </p:txBody>
      </p:sp>
      <p:sp>
        <p:nvSpPr>
          <p:cNvPr id="4" name="TextBox 3"/>
          <p:cNvSpPr txBox="1"/>
          <p:nvPr/>
        </p:nvSpPr>
        <p:spPr>
          <a:xfrm>
            <a:off x="457200" y="1355126"/>
            <a:ext cx="8229599" cy="830997"/>
          </a:xfrm>
          <a:prstGeom prst="rect">
            <a:avLst/>
          </a:prstGeom>
          <a:noFill/>
        </p:spPr>
        <p:txBody>
          <a:bodyPr wrap="square" rtlCol="0">
            <a:spAutoFit/>
          </a:bodyPr>
          <a:lstStyle/>
          <a:p>
            <a:pPr algn="ctr"/>
            <a:r>
              <a:rPr lang="en-AU" sz="4800" b="1" dirty="0"/>
              <a:t>Expenses and Outgoings</a:t>
            </a:r>
          </a:p>
        </p:txBody>
      </p:sp>
      <p:sp>
        <p:nvSpPr>
          <p:cNvPr id="7" name="TextBox 6"/>
          <p:cNvSpPr txBox="1"/>
          <p:nvPr/>
        </p:nvSpPr>
        <p:spPr>
          <a:xfrm>
            <a:off x="1600200" y="3528877"/>
            <a:ext cx="2673617" cy="2831544"/>
          </a:xfrm>
          <a:prstGeom prst="rect">
            <a:avLst/>
          </a:prstGeom>
          <a:noFill/>
        </p:spPr>
        <p:txBody>
          <a:bodyPr wrap="none" rtlCol="0">
            <a:spAutoFit/>
          </a:bodyPr>
          <a:lstStyle/>
          <a:p>
            <a:pPr marL="342900" indent="-342900">
              <a:buFont typeface="Wingdings" panose="05000000000000000000" pitchFamily="2" charset="2"/>
              <a:buChar char="ü"/>
            </a:pPr>
            <a:r>
              <a:rPr lang="en-AU" sz="2000" dirty="0"/>
              <a:t>Water usage</a:t>
            </a:r>
          </a:p>
          <a:p>
            <a:pPr marL="342900" indent="-342900">
              <a:buFont typeface="Wingdings" panose="05000000000000000000" pitchFamily="2" charset="2"/>
              <a:buChar char="ü"/>
            </a:pPr>
            <a:r>
              <a:rPr lang="en-AU" sz="2000" dirty="0"/>
              <a:t>Electricity</a:t>
            </a:r>
          </a:p>
          <a:p>
            <a:pPr marL="342900" indent="-342900">
              <a:buFont typeface="Wingdings" panose="05000000000000000000" pitchFamily="2" charset="2"/>
              <a:buChar char="ü"/>
            </a:pPr>
            <a:r>
              <a:rPr lang="en-AU" sz="2000" dirty="0"/>
              <a:t>Gas</a:t>
            </a:r>
          </a:p>
          <a:p>
            <a:pPr marL="342900" indent="-342900">
              <a:buFont typeface="Wingdings" panose="05000000000000000000" pitchFamily="2" charset="2"/>
              <a:buChar char="ü"/>
            </a:pPr>
            <a:r>
              <a:rPr lang="en-AU" sz="2000" dirty="0"/>
              <a:t>Telecommunications</a:t>
            </a:r>
          </a:p>
          <a:p>
            <a:pPr marL="342900" indent="-342900">
              <a:buFont typeface="Wingdings" panose="05000000000000000000" pitchFamily="2" charset="2"/>
              <a:buChar char="ü"/>
            </a:pPr>
            <a:r>
              <a:rPr lang="en-AU" sz="2000" dirty="0"/>
              <a:t>Maintenance</a:t>
            </a:r>
          </a:p>
          <a:p>
            <a:pPr marL="342900" indent="-342900">
              <a:buFont typeface="Wingdings" panose="05000000000000000000" pitchFamily="2" charset="2"/>
              <a:buChar char="ü"/>
            </a:pPr>
            <a:r>
              <a:rPr lang="en-AU" sz="2000" dirty="0"/>
              <a:t>Air Conditioners</a:t>
            </a:r>
          </a:p>
          <a:p>
            <a:pPr marL="342900" indent="-342900">
              <a:buFont typeface="Wingdings" panose="05000000000000000000" pitchFamily="2" charset="2"/>
              <a:buChar char="ü"/>
            </a:pPr>
            <a:r>
              <a:rPr lang="en-AU" sz="2000" dirty="0"/>
              <a:t>Cleaning</a:t>
            </a:r>
          </a:p>
          <a:p>
            <a:pPr marL="342900" indent="-342900">
              <a:buFont typeface="Wingdings" panose="05000000000000000000" pitchFamily="2" charset="2"/>
              <a:buChar char="ü"/>
            </a:pPr>
            <a:r>
              <a:rPr lang="en-AU" sz="2000" dirty="0"/>
              <a:t>Gardens, gutters…</a:t>
            </a:r>
          </a:p>
          <a:p>
            <a:endParaRPr lang="en-AU" dirty="0"/>
          </a:p>
        </p:txBody>
      </p:sp>
    </p:spTree>
    <p:extLst>
      <p:ext uri="{BB962C8B-B14F-4D97-AF65-F5344CB8AC3E}">
        <p14:creationId xmlns:p14="http://schemas.microsoft.com/office/powerpoint/2010/main" val="420383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1000"/>
                                        <p:tgtEl>
                                          <p:spTgt spid="7">
                                            <p:txEl>
                                              <p:pRg st="4" end="4"/>
                                            </p:txEl>
                                          </p:spTgt>
                                        </p:tgtEl>
                                      </p:cBhvr>
                                    </p:animEffect>
                                    <p:anim calcmode="lin" valueType="num">
                                      <p:cBhvr>
                                        <p:cTn id="4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5" end="5"/>
                                            </p:txEl>
                                          </p:spTgt>
                                        </p:tgtEl>
                                        <p:attrNameLst>
                                          <p:attrName>style.visibility</p:attrName>
                                        </p:attrNameLst>
                                      </p:cBhvr>
                                      <p:to>
                                        <p:strVal val="visible"/>
                                      </p:to>
                                    </p:set>
                                    <p:animEffect transition="in" filter="fade">
                                      <p:cBhvr>
                                        <p:cTn id="49" dur="1000"/>
                                        <p:tgtEl>
                                          <p:spTgt spid="7">
                                            <p:txEl>
                                              <p:pRg st="5" end="5"/>
                                            </p:txEl>
                                          </p:spTgt>
                                        </p:tgtEl>
                                      </p:cBhvr>
                                    </p:animEffect>
                                    <p:anim calcmode="lin" valueType="num">
                                      <p:cBhvr>
                                        <p:cTn id="50"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
                                            <p:txEl>
                                              <p:pRg st="6" end="6"/>
                                            </p:txEl>
                                          </p:spTgt>
                                        </p:tgtEl>
                                        <p:attrNameLst>
                                          <p:attrName>style.visibility</p:attrName>
                                        </p:attrNameLst>
                                      </p:cBhvr>
                                      <p:to>
                                        <p:strVal val="visible"/>
                                      </p:to>
                                    </p:set>
                                    <p:animEffect transition="in" filter="fade">
                                      <p:cBhvr>
                                        <p:cTn id="56" dur="1000"/>
                                        <p:tgtEl>
                                          <p:spTgt spid="7">
                                            <p:txEl>
                                              <p:pRg st="6" end="6"/>
                                            </p:txEl>
                                          </p:spTgt>
                                        </p:tgtEl>
                                      </p:cBhvr>
                                    </p:animEffect>
                                    <p:anim calcmode="lin" valueType="num">
                                      <p:cBhvr>
                                        <p:cTn id="57"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xEl>
                                              <p:pRg st="7" end="7"/>
                                            </p:txEl>
                                          </p:spTgt>
                                        </p:tgtEl>
                                        <p:attrNameLst>
                                          <p:attrName>style.visibility</p:attrName>
                                        </p:attrNameLst>
                                      </p:cBhvr>
                                      <p:to>
                                        <p:strVal val="visible"/>
                                      </p:to>
                                    </p:set>
                                    <p:animEffect transition="in" filter="fade">
                                      <p:cBhvr>
                                        <p:cTn id="63" dur="1000"/>
                                        <p:tgtEl>
                                          <p:spTgt spid="7">
                                            <p:txEl>
                                              <p:pRg st="7" end="7"/>
                                            </p:txEl>
                                          </p:spTgt>
                                        </p:tgtEl>
                                      </p:cBhvr>
                                    </p:animEffect>
                                    <p:anim calcmode="lin" valueType="num">
                                      <p:cBhvr>
                                        <p:cTn id="64"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00600" y="2482559"/>
            <a:ext cx="3486150" cy="3571875"/>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928253" y="2482560"/>
            <a:ext cx="3592657" cy="3571875"/>
          </a:xfrm>
          <a:prstGeom prst="rect">
            <a:avLst/>
          </a:prstGeom>
          <a:blipFill dpi="0" rotWithShape="1">
            <a:blip r:embed="rId4">
              <a:alphaModFix amt="1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28600"/>
            <a:ext cx="8229600" cy="1066800"/>
          </a:xfrm>
        </p:spPr>
        <p:txBody>
          <a:bodyPr/>
          <a:lstStyle/>
          <a:p>
            <a:r>
              <a:rPr lang="en-AU" dirty="0">
                <a:solidFill>
                  <a:schemeClr val="bg1">
                    <a:lumMod val="75000"/>
                  </a:schemeClr>
                </a:solidFill>
              </a:rPr>
              <a:t>Yields and Calculations</a:t>
            </a:r>
            <a:endParaRPr lang="en-AU" dirty="0"/>
          </a:p>
        </p:txBody>
      </p:sp>
      <p:sp>
        <p:nvSpPr>
          <p:cNvPr id="3" name="Content Placeholder 2"/>
          <p:cNvSpPr>
            <a:spLocks noGrp="1"/>
          </p:cNvSpPr>
          <p:nvPr>
            <p:ph idx="1"/>
          </p:nvPr>
        </p:nvSpPr>
        <p:spPr>
          <a:xfrm>
            <a:off x="533400" y="2286000"/>
            <a:ext cx="8153400" cy="4191000"/>
          </a:xfrm>
        </p:spPr>
        <p:txBody>
          <a:bodyPr>
            <a:normAutofit/>
          </a:bodyPr>
          <a:lstStyle/>
          <a:p>
            <a:r>
              <a:rPr lang="en-AU" dirty="0"/>
              <a:t>Ask agent for a list of property expenses and estimation of each expenses</a:t>
            </a:r>
          </a:p>
          <a:p>
            <a:r>
              <a:rPr lang="en-AU" dirty="0"/>
              <a:t>Find out land tax threshold for the state you are buying in</a:t>
            </a:r>
          </a:p>
          <a:p>
            <a:r>
              <a:rPr lang="en-AU" dirty="0"/>
              <a:t>Ask for copy of current building insurance</a:t>
            </a:r>
          </a:p>
          <a:p>
            <a:pPr marL="0" indent="0">
              <a:buNone/>
            </a:pPr>
            <a:endParaRPr lang="en-AU" dirty="0"/>
          </a:p>
        </p:txBody>
      </p:sp>
      <p:sp>
        <p:nvSpPr>
          <p:cNvPr id="4" name="TextBox 3"/>
          <p:cNvSpPr txBox="1"/>
          <p:nvPr/>
        </p:nvSpPr>
        <p:spPr>
          <a:xfrm>
            <a:off x="457200" y="1355126"/>
            <a:ext cx="8229599" cy="830997"/>
          </a:xfrm>
          <a:prstGeom prst="rect">
            <a:avLst/>
          </a:prstGeom>
          <a:noFill/>
        </p:spPr>
        <p:txBody>
          <a:bodyPr wrap="square" rtlCol="0">
            <a:spAutoFit/>
          </a:bodyPr>
          <a:lstStyle/>
          <a:p>
            <a:pPr algn="ctr"/>
            <a:r>
              <a:rPr lang="en-AU" sz="4800" b="1" dirty="0"/>
              <a:t>Expenses and Outgoings</a:t>
            </a:r>
          </a:p>
        </p:txBody>
      </p:sp>
    </p:spTree>
    <p:extLst>
      <p:ext uri="{BB962C8B-B14F-4D97-AF65-F5344CB8AC3E}">
        <p14:creationId xmlns:p14="http://schemas.microsoft.com/office/powerpoint/2010/main" val="219254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solidFill>
                  <a:schemeClr val="bg1">
                    <a:lumMod val="75000"/>
                  </a:schemeClr>
                </a:solidFill>
              </a:rPr>
              <a:t>Yields and Calculations</a:t>
            </a:r>
            <a:endParaRPr lang="en-AU" dirty="0"/>
          </a:p>
        </p:txBody>
      </p:sp>
      <p:sp>
        <p:nvSpPr>
          <p:cNvPr id="3" name="Content Placeholder 2"/>
          <p:cNvSpPr>
            <a:spLocks noGrp="1"/>
          </p:cNvSpPr>
          <p:nvPr>
            <p:ph idx="1"/>
          </p:nvPr>
        </p:nvSpPr>
        <p:spPr>
          <a:xfrm>
            <a:off x="457200" y="2498126"/>
            <a:ext cx="8229600" cy="4161437"/>
          </a:xfrm>
        </p:spPr>
        <p:txBody>
          <a:bodyPr/>
          <a:lstStyle/>
          <a:p>
            <a:r>
              <a:rPr lang="en-AU" dirty="0"/>
              <a:t>Total all outgoings for the property except for building insurance, land tax and mortgage</a:t>
            </a:r>
          </a:p>
          <a:p>
            <a:r>
              <a:rPr lang="en-AU" dirty="0"/>
              <a:t>Building insurance depends on the property</a:t>
            </a:r>
          </a:p>
          <a:p>
            <a:r>
              <a:rPr lang="en-AU" dirty="0"/>
              <a:t>Gross rent – Outgoings = Net Rental Income</a:t>
            </a:r>
          </a:p>
          <a:p>
            <a:r>
              <a:rPr lang="en-AU" dirty="0"/>
              <a:t>Work out interest rate on mortgage</a:t>
            </a:r>
          </a:p>
          <a:p>
            <a:r>
              <a:rPr lang="en-AU" dirty="0"/>
              <a:t>Work out land tax threshold and liability</a:t>
            </a:r>
          </a:p>
          <a:p>
            <a:r>
              <a:rPr lang="en-AU" dirty="0"/>
              <a:t>Get insurance quote</a:t>
            </a:r>
          </a:p>
        </p:txBody>
      </p:sp>
      <p:sp>
        <p:nvSpPr>
          <p:cNvPr id="4" name="TextBox 3"/>
          <p:cNvSpPr txBox="1"/>
          <p:nvPr/>
        </p:nvSpPr>
        <p:spPr>
          <a:xfrm>
            <a:off x="457200" y="1355126"/>
            <a:ext cx="8229599" cy="830997"/>
          </a:xfrm>
          <a:prstGeom prst="rect">
            <a:avLst/>
          </a:prstGeom>
          <a:noFill/>
        </p:spPr>
        <p:txBody>
          <a:bodyPr wrap="square" rtlCol="0">
            <a:spAutoFit/>
          </a:bodyPr>
          <a:lstStyle/>
          <a:p>
            <a:pPr algn="ctr"/>
            <a:r>
              <a:rPr lang="en-AU" sz="4800" b="1" dirty="0"/>
              <a:t>Expenses and Outgoings (</a:t>
            </a:r>
            <a:r>
              <a:rPr lang="en-AU" sz="4800" b="1" dirty="0" err="1"/>
              <a:t>cont</a:t>
            </a:r>
            <a:r>
              <a:rPr lang="en-AU" sz="4800" b="1" dirty="0"/>
              <a:t>)</a:t>
            </a:r>
          </a:p>
        </p:txBody>
      </p:sp>
    </p:spTree>
    <p:extLst>
      <p:ext uri="{BB962C8B-B14F-4D97-AF65-F5344CB8AC3E}">
        <p14:creationId xmlns:p14="http://schemas.microsoft.com/office/powerpoint/2010/main" val="191477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029200" y="3429000"/>
            <a:ext cx="3733800" cy="290558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457200" y="1355126"/>
            <a:ext cx="8229599" cy="830997"/>
          </a:xfrm>
          <a:prstGeom prst="rect">
            <a:avLst/>
          </a:prstGeom>
          <a:blipFill>
            <a:blip r:embed="rId4">
              <a:alphaModFix amt="10000"/>
            </a:blip>
            <a:stretch>
              <a:fillRect/>
            </a:stretch>
          </a:blipFill>
        </p:spPr>
        <p:txBody>
          <a:bodyPr wrap="square" rtlCol="0">
            <a:spAutoFit/>
          </a:bodyPr>
          <a:lstStyle/>
          <a:p>
            <a:pPr algn="ctr"/>
            <a:r>
              <a:rPr lang="en-AU" sz="4800" b="1" dirty="0"/>
              <a:t>Interest Rate Example</a:t>
            </a:r>
          </a:p>
        </p:txBody>
      </p:sp>
      <p:sp>
        <p:nvSpPr>
          <p:cNvPr id="6" name="Title 1"/>
          <p:cNvSpPr>
            <a:spLocks noGrp="1"/>
          </p:cNvSpPr>
          <p:nvPr>
            <p:ph type="title"/>
          </p:nvPr>
        </p:nvSpPr>
        <p:spPr>
          <a:xfrm>
            <a:off x="457200" y="274638"/>
            <a:ext cx="8229600" cy="1143000"/>
          </a:xfrm>
          <a:blipFill>
            <a:blip r:embed="rId4">
              <a:alphaModFix amt="10000"/>
            </a:blip>
            <a:stretch>
              <a:fillRect/>
            </a:stretch>
          </a:blipFill>
        </p:spPr>
        <p:txBody>
          <a:bodyPr/>
          <a:lstStyle/>
          <a:p>
            <a:r>
              <a:rPr lang="en-AU" dirty="0">
                <a:solidFill>
                  <a:schemeClr val="bg1">
                    <a:lumMod val="75000"/>
                  </a:schemeClr>
                </a:solidFill>
              </a:rPr>
              <a:t>Yields and Calculations</a:t>
            </a:r>
            <a:endParaRPr lang="en-AU" dirty="0"/>
          </a:p>
        </p:txBody>
      </p:sp>
      <p:sp>
        <p:nvSpPr>
          <p:cNvPr id="10" name="TextBox 9"/>
          <p:cNvSpPr txBox="1"/>
          <p:nvPr/>
        </p:nvSpPr>
        <p:spPr>
          <a:xfrm>
            <a:off x="762000" y="3124200"/>
            <a:ext cx="2902911" cy="707886"/>
          </a:xfrm>
          <a:prstGeom prst="rect">
            <a:avLst/>
          </a:prstGeom>
          <a:noFill/>
        </p:spPr>
        <p:txBody>
          <a:bodyPr wrap="none" rtlCol="0">
            <a:spAutoFit/>
          </a:bodyPr>
          <a:lstStyle/>
          <a:p>
            <a:pPr marL="285750" indent="-285750">
              <a:buFont typeface="Arial" panose="020B0604020202020204" pitchFamily="34" charset="0"/>
              <a:buChar char="•"/>
            </a:pPr>
            <a:r>
              <a:rPr lang="en-AU" sz="2000" dirty="0"/>
              <a:t>30% Deposit at 4.5%</a:t>
            </a:r>
          </a:p>
          <a:p>
            <a:pPr marL="285750" indent="-285750">
              <a:buFont typeface="Arial" panose="020B0604020202020204" pitchFamily="34" charset="0"/>
              <a:buChar char="•"/>
            </a:pPr>
            <a:r>
              <a:rPr lang="en-AU" sz="2000" dirty="0"/>
              <a:t>Remaining 70% at 5.5%</a:t>
            </a:r>
          </a:p>
        </p:txBody>
      </p:sp>
      <p:sp>
        <p:nvSpPr>
          <p:cNvPr id="11" name="TextBox 10"/>
          <p:cNvSpPr txBox="1"/>
          <p:nvPr/>
        </p:nvSpPr>
        <p:spPr>
          <a:xfrm>
            <a:off x="762000" y="4338935"/>
            <a:ext cx="3919984" cy="461665"/>
          </a:xfrm>
          <a:prstGeom prst="rect">
            <a:avLst/>
          </a:prstGeom>
          <a:noFill/>
        </p:spPr>
        <p:txBody>
          <a:bodyPr wrap="none" rtlCol="0">
            <a:spAutoFit/>
          </a:bodyPr>
          <a:lstStyle/>
          <a:p>
            <a:r>
              <a:rPr lang="en-AU" sz="2400" dirty="0"/>
              <a:t>$600,000     at 4.5% = $27,000</a:t>
            </a:r>
          </a:p>
        </p:txBody>
      </p:sp>
      <p:sp>
        <p:nvSpPr>
          <p:cNvPr id="13" name="TextBox 12"/>
          <p:cNvSpPr txBox="1"/>
          <p:nvPr/>
        </p:nvSpPr>
        <p:spPr>
          <a:xfrm>
            <a:off x="749176" y="4881794"/>
            <a:ext cx="3945632" cy="461665"/>
          </a:xfrm>
          <a:prstGeom prst="rect">
            <a:avLst/>
          </a:prstGeom>
          <a:noFill/>
        </p:spPr>
        <p:txBody>
          <a:bodyPr wrap="none" rtlCol="0">
            <a:spAutoFit/>
          </a:bodyPr>
          <a:lstStyle/>
          <a:p>
            <a:r>
              <a:rPr lang="en-AU" sz="2400" dirty="0"/>
              <a:t>$1,400,000  at 5.5% = $77,000</a:t>
            </a:r>
          </a:p>
        </p:txBody>
      </p:sp>
      <p:sp>
        <p:nvSpPr>
          <p:cNvPr id="14" name="TextBox 13"/>
          <p:cNvSpPr txBox="1"/>
          <p:nvPr/>
        </p:nvSpPr>
        <p:spPr>
          <a:xfrm>
            <a:off x="1722219" y="5557920"/>
            <a:ext cx="2942024" cy="584775"/>
          </a:xfrm>
          <a:prstGeom prst="rect">
            <a:avLst/>
          </a:prstGeom>
          <a:noFill/>
        </p:spPr>
        <p:txBody>
          <a:bodyPr wrap="none" rtlCol="0">
            <a:spAutoFit/>
          </a:bodyPr>
          <a:lstStyle/>
          <a:p>
            <a:r>
              <a:rPr lang="en-AU" sz="3200" dirty="0"/>
              <a:t>Total = $104,000</a:t>
            </a:r>
          </a:p>
        </p:txBody>
      </p:sp>
    </p:spTree>
    <p:extLst>
      <p:ext uri="{BB962C8B-B14F-4D97-AF65-F5344CB8AC3E}">
        <p14:creationId xmlns:p14="http://schemas.microsoft.com/office/powerpoint/2010/main" val="374976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000"/>
                                        <p:tgtEl>
                                          <p:spTgt spid="10">
                                            <p:txEl>
                                              <p:pRg st="0" end="0"/>
                                            </p:txEl>
                                          </p:spTgt>
                                        </p:tgtEl>
                                      </p:cBhvr>
                                    </p:animEffect>
                                    <p:anim calcmode="lin" valueType="num">
                                      <p:cBhvr>
                                        <p:cTn id="1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1000"/>
                                        <p:tgtEl>
                                          <p:spTgt spid="10">
                                            <p:txEl>
                                              <p:pRg st="1" end="1"/>
                                            </p:txEl>
                                          </p:spTgt>
                                        </p:tgtEl>
                                      </p:cBhvr>
                                    </p:animEffect>
                                    <p:anim calcmode="lin" valueType="num">
                                      <p:cBhvr>
                                        <p:cTn id="2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build="p"/>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solidFill>
                  <a:schemeClr val="bg1">
                    <a:lumMod val="75000"/>
                  </a:schemeClr>
                </a:solidFill>
              </a:rPr>
              <a:t>Yields and Calculations</a:t>
            </a:r>
            <a:endParaRPr lang="en-AU" dirty="0"/>
          </a:p>
        </p:txBody>
      </p:sp>
      <p:sp>
        <p:nvSpPr>
          <p:cNvPr id="3" name="Content Placeholder 2"/>
          <p:cNvSpPr>
            <a:spLocks noGrp="1"/>
          </p:cNvSpPr>
          <p:nvPr>
            <p:ph idx="1"/>
          </p:nvPr>
        </p:nvSpPr>
        <p:spPr>
          <a:xfrm>
            <a:off x="457200" y="2498127"/>
            <a:ext cx="8229600" cy="2988274"/>
          </a:xfrm>
        </p:spPr>
        <p:txBody>
          <a:bodyPr/>
          <a:lstStyle/>
          <a:p>
            <a:r>
              <a:rPr lang="en-AU" dirty="0"/>
              <a:t>Total all outgoings for the property except for building insurance, land tax and mortgage</a:t>
            </a:r>
          </a:p>
          <a:p>
            <a:r>
              <a:rPr lang="en-AU" dirty="0"/>
              <a:t>Building insurance depends on the property</a:t>
            </a:r>
          </a:p>
          <a:p>
            <a:r>
              <a:rPr lang="en-AU" dirty="0"/>
              <a:t>Gross rent – Outgoings = Net Rental Income</a:t>
            </a:r>
          </a:p>
          <a:p>
            <a:r>
              <a:rPr lang="en-AU" dirty="0"/>
              <a:t>Work out interest rate on mortgage</a:t>
            </a:r>
          </a:p>
        </p:txBody>
      </p:sp>
      <p:sp>
        <p:nvSpPr>
          <p:cNvPr id="4" name="TextBox 3"/>
          <p:cNvSpPr txBox="1"/>
          <p:nvPr/>
        </p:nvSpPr>
        <p:spPr>
          <a:xfrm>
            <a:off x="457200" y="1355126"/>
            <a:ext cx="8229599" cy="830997"/>
          </a:xfrm>
          <a:prstGeom prst="rect">
            <a:avLst/>
          </a:prstGeom>
          <a:noFill/>
        </p:spPr>
        <p:txBody>
          <a:bodyPr wrap="square" rtlCol="0">
            <a:spAutoFit/>
          </a:bodyPr>
          <a:lstStyle/>
          <a:p>
            <a:pPr algn="ctr"/>
            <a:r>
              <a:rPr lang="en-AU" sz="4800" b="1" dirty="0"/>
              <a:t>Expenses and Outgoings (</a:t>
            </a:r>
            <a:r>
              <a:rPr lang="en-AU" sz="4800" b="1" dirty="0" err="1"/>
              <a:t>cont</a:t>
            </a:r>
            <a:r>
              <a:rPr lang="en-AU" sz="4800" b="1" dirty="0"/>
              <a:t>)</a:t>
            </a:r>
          </a:p>
        </p:txBody>
      </p:sp>
      <p:sp>
        <p:nvSpPr>
          <p:cNvPr id="5" name="TextBox 4"/>
          <p:cNvSpPr txBox="1"/>
          <p:nvPr/>
        </p:nvSpPr>
        <p:spPr>
          <a:xfrm>
            <a:off x="457200" y="5334000"/>
            <a:ext cx="8153400" cy="584775"/>
          </a:xfrm>
          <a:prstGeom prst="rect">
            <a:avLst/>
          </a:prstGeom>
          <a:noFill/>
        </p:spPr>
        <p:txBody>
          <a:bodyPr wrap="square" rtlCol="0">
            <a:spAutoFit/>
          </a:bodyPr>
          <a:lstStyle/>
          <a:p>
            <a:pPr marL="355600" indent="-355600">
              <a:buFont typeface="Arial" panose="020B0604020202020204" pitchFamily="34" charset="0"/>
              <a:buChar char="•"/>
            </a:pPr>
            <a:r>
              <a:rPr lang="en-AU" sz="3200" dirty="0"/>
              <a:t>Work out land tax threshold and liability</a:t>
            </a:r>
          </a:p>
        </p:txBody>
      </p:sp>
      <p:sp>
        <p:nvSpPr>
          <p:cNvPr id="6" name="TextBox 5"/>
          <p:cNvSpPr txBox="1"/>
          <p:nvPr/>
        </p:nvSpPr>
        <p:spPr>
          <a:xfrm>
            <a:off x="469900" y="5919350"/>
            <a:ext cx="4029693" cy="1077218"/>
          </a:xfrm>
          <a:prstGeom prst="rect">
            <a:avLst/>
          </a:prstGeom>
          <a:noFill/>
        </p:spPr>
        <p:txBody>
          <a:bodyPr wrap="none" rtlCol="0">
            <a:spAutoFit/>
          </a:bodyPr>
          <a:lstStyle/>
          <a:p>
            <a:pPr marL="355600" indent="-355600">
              <a:buFont typeface="Arial" panose="020B0604020202020204" pitchFamily="34" charset="0"/>
              <a:buChar char="•"/>
            </a:pPr>
            <a:r>
              <a:rPr lang="en-AU" sz="3200" dirty="0"/>
              <a:t>Get insurance quote</a:t>
            </a:r>
          </a:p>
          <a:p>
            <a:pPr marL="457200" indent="-457200">
              <a:buFont typeface="Arial" panose="020B0604020202020204" pitchFamily="34" charset="0"/>
              <a:buChar char="•"/>
            </a:pPr>
            <a:endParaRPr lang="en-AU" sz="3200" dirty="0"/>
          </a:p>
        </p:txBody>
      </p:sp>
    </p:spTree>
    <p:extLst>
      <p:ext uri="{BB962C8B-B14F-4D97-AF65-F5344CB8AC3E}">
        <p14:creationId xmlns:p14="http://schemas.microsoft.com/office/powerpoint/2010/main" val="156353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AU" dirty="0"/>
              <a:t>Yields and Purchase Price</a:t>
            </a:r>
          </a:p>
        </p:txBody>
      </p:sp>
      <p:sp>
        <p:nvSpPr>
          <p:cNvPr id="3" name="Content Placeholder 2"/>
          <p:cNvSpPr>
            <a:spLocks noGrp="1"/>
          </p:cNvSpPr>
          <p:nvPr>
            <p:ph idx="1"/>
          </p:nvPr>
        </p:nvSpPr>
        <p:spPr>
          <a:xfrm>
            <a:off x="457200" y="1447800"/>
            <a:ext cx="8229600" cy="5029200"/>
          </a:xfrm>
        </p:spPr>
        <p:txBody>
          <a:bodyPr>
            <a:normAutofit fontScale="92500" lnSpcReduction="20000"/>
          </a:bodyPr>
          <a:lstStyle/>
          <a:p>
            <a:pPr marL="0" indent="0" algn="ctr">
              <a:buNone/>
            </a:pPr>
            <a:r>
              <a:rPr lang="en-AU" u="sng" dirty="0"/>
              <a:t>Gross Rental Yield on Purchase Price</a:t>
            </a:r>
          </a:p>
          <a:p>
            <a:pPr marL="0" indent="0" algn="ctr">
              <a:buNone/>
            </a:pPr>
            <a:r>
              <a:rPr lang="en-AU" dirty="0"/>
              <a:t>Gross Yield (Annual Rental Income)/ Property Price x 100</a:t>
            </a:r>
          </a:p>
          <a:p>
            <a:pPr marL="0" indent="0">
              <a:buNone/>
            </a:pPr>
            <a:r>
              <a:rPr lang="en-AU" b="1" dirty="0"/>
              <a:t>	</a:t>
            </a:r>
            <a:r>
              <a:rPr lang="en-AU" b="1" u="sng" dirty="0"/>
              <a:t>Example:</a:t>
            </a:r>
          </a:p>
          <a:p>
            <a:pPr marL="0" indent="0">
              <a:buNone/>
            </a:pPr>
            <a:r>
              <a:rPr lang="en-AU" dirty="0"/>
              <a:t>		$80k/ $900k x 100 = 8.89%</a:t>
            </a:r>
          </a:p>
          <a:p>
            <a:pPr marL="0" indent="0">
              <a:buNone/>
            </a:pPr>
            <a:endParaRPr lang="en-AU" sz="1900" dirty="0"/>
          </a:p>
          <a:p>
            <a:pPr marL="0" indent="0" algn="ctr">
              <a:buNone/>
            </a:pPr>
            <a:r>
              <a:rPr lang="en-AU" u="sng" dirty="0"/>
              <a:t>Net Rental Yield on Purchase Price</a:t>
            </a:r>
          </a:p>
          <a:p>
            <a:pPr marL="0" indent="0" algn="ctr">
              <a:buNone/>
            </a:pPr>
            <a:r>
              <a:rPr lang="en-AU" dirty="0"/>
              <a:t>(Gross Yield – Expenses) / Property Price x 100</a:t>
            </a:r>
            <a:br>
              <a:rPr lang="en-AU" dirty="0"/>
            </a:br>
            <a:endParaRPr lang="en-AU" dirty="0"/>
          </a:p>
          <a:p>
            <a:pPr marL="0" indent="0">
              <a:buNone/>
            </a:pPr>
            <a:r>
              <a:rPr lang="en-AU" b="1" dirty="0"/>
              <a:t>	</a:t>
            </a:r>
            <a:r>
              <a:rPr lang="en-AU" b="1" u="sng" dirty="0"/>
              <a:t>Example:</a:t>
            </a:r>
          </a:p>
          <a:p>
            <a:pPr marL="0" indent="0">
              <a:buNone/>
            </a:pPr>
            <a:r>
              <a:rPr lang="en-AU" dirty="0"/>
              <a:t>		$68k/ $900k x 100 = 7.56%</a:t>
            </a:r>
          </a:p>
        </p:txBody>
      </p:sp>
    </p:spTree>
    <p:extLst>
      <p:ext uri="{BB962C8B-B14F-4D97-AF65-F5344CB8AC3E}">
        <p14:creationId xmlns:p14="http://schemas.microsoft.com/office/powerpoint/2010/main" val="148272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AU" dirty="0"/>
              <a:t>Yields and Purchase Price (</a:t>
            </a:r>
            <a:r>
              <a:rPr lang="en-AU" dirty="0" err="1"/>
              <a:t>cont</a:t>
            </a:r>
            <a:r>
              <a:rPr lang="en-AU" dirty="0"/>
              <a:t>)</a:t>
            </a:r>
          </a:p>
        </p:txBody>
      </p:sp>
      <p:sp>
        <p:nvSpPr>
          <p:cNvPr id="3" name="Content Placeholder 2"/>
          <p:cNvSpPr>
            <a:spLocks noGrp="1"/>
          </p:cNvSpPr>
          <p:nvPr>
            <p:ph idx="1"/>
          </p:nvPr>
        </p:nvSpPr>
        <p:spPr>
          <a:xfrm>
            <a:off x="457200" y="1524000"/>
            <a:ext cx="8229600" cy="4038600"/>
          </a:xfrm>
        </p:spPr>
        <p:txBody>
          <a:bodyPr/>
          <a:lstStyle/>
          <a:p>
            <a:pPr marL="0" indent="0" algn="ctr">
              <a:buNone/>
            </a:pPr>
            <a:endParaRPr lang="en-AU" dirty="0"/>
          </a:p>
          <a:p>
            <a:pPr marL="0" indent="0" algn="ctr">
              <a:buNone/>
            </a:pPr>
            <a:r>
              <a:rPr lang="en-AU" dirty="0"/>
              <a:t>Net Yearly Rent / desired Yield % x 100</a:t>
            </a:r>
          </a:p>
          <a:p>
            <a:pPr marL="0" indent="0">
              <a:buNone/>
            </a:pPr>
            <a:endParaRPr lang="en-AU" u="sng" dirty="0"/>
          </a:p>
          <a:p>
            <a:pPr marL="0" indent="0">
              <a:buNone/>
            </a:pPr>
            <a:r>
              <a:rPr lang="en-AU" b="1" dirty="0"/>
              <a:t>	</a:t>
            </a:r>
            <a:r>
              <a:rPr lang="en-AU" b="1" u="sng" dirty="0"/>
              <a:t>Examples:</a:t>
            </a:r>
          </a:p>
          <a:p>
            <a:pPr marL="0" indent="0" algn="ctr">
              <a:buNone/>
            </a:pPr>
            <a:r>
              <a:rPr lang="en-AU" dirty="0"/>
              <a:t>$48k net yearly rent / 9.5% x 100 =$505,263.16</a:t>
            </a:r>
          </a:p>
          <a:p>
            <a:pPr marL="0" indent="0" algn="ctr">
              <a:buNone/>
            </a:pPr>
            <a:r>
              <a:rPr lang="en-AU" dirty="0"/>
              <a:t>$35k net yearly rent / 8.5% x 100 = $411,764.71</a:t>
            </a:r>
          </a:p>
        </p:txBody>
      </p:sp>
    </p:spTree>
    <p:extLst>
      <p:ext uri="{BB962C8B-B14F-4D97-AF65-F5344CB8AC3E}">
        <p14:creationId xmlns:p14="http://schemas.microsoft.com/office/powerpoint/2010/main" val="267968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Yields and Purchase Price (</a:t>
            </a:r>
            <a:r>
              <a:rPr lang="en-AU" dirty="0" err="1"/>
              <a:t>cont</a:t>
            </a:r>
            <a:r>
              <a:rPr lang="en-AU" dirty="0"/>
              <a:t>)</a:t>
            </a:r>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AU" dirty="0"/>
              <a:t>Make a list of desired purchase price with 0.5% increments down wards – this will show relation between purchase price and yield</a:t>
            </a:r>
          </a:p>
          <a:p>
            <a:pPr marL="0" indent="0">
              <a:buNone/>
            </a:pPr>
            <a:r>
              <a:rPr lang="en-AU" b="1" dirty="0"/>
              <a:t>      </a:t>
            </a:r>
            <a:r>
              <a:rPr lang="en-AU" b="1" u="sng" dirty="0"/>
              <a:t>Example:</a:t>
            </a:r>
            <a:r>
              <a:rPr lang="en-AU" dirty="0"/>
              <a:t> (based on $48k yearly rent)</a:t>
            </a:r>
          </a:p>
          <a:p>
            <a:pPr marL="0" indent="0">
              <a:buNone/>
            </a:pPr>
            <a:r>
              <a:rPr lang="en-AU" dirty="0"/>
              <a:t>	@ 8% 	= 	$600k</a:t>
            </a:r>
          </a:p>
          <a:p>
            <a:pPr marL="0" indent="0">
              <a:buNone/>
            </a:pPr>
            <a:r>
              <a:rPr lang="en-AU" dirty="0"/>
              <a:t>	@ 8.5%	= 	$564,705</a:t>
            </a:r>
          </a:p>
          <a:p>
            <a:pPr marL="0" indent="0">
              <a:buNone/>
            </a:pPr>
            <a:r>
              <a:rPr lang="en-AU" dirty="0"/>
              <a:t>	@ 9% 	= 	$533,333</a:t>
            </a:r>
          </a:p>
          <a:p>
            <a:pPr marL="0" indent="0">
              <a:buNone/>
            </a:pPr>
            <a:r>
              <a:rPr lang="en-AU" dirty="0"/>
              <a:t>	@ 9.5%	= 	$505,263</a:t>
            </a:r>
          </a:p>
          <a:p>
            <a:pPr marL="0" indent="0">
              <a:buNone/>
            </a:pPr>
            <a:r>
              <a:rPr lang="en-AU" dirty="0"/>
              <a:t>	@10% 	= 	$480,000</a:t>
            </a:r>
          </a:p>
        </p:txBody>
      </p:sp>
    </p:spTree>
    <p:extLst>
      <p:ext uri="{BB962C8B-B14F-4D97-AF65-F5344CB8AC3E}">
        <p14:creationId xmlns:p14="http://schemas.microsoft.com/office/powerpoint/2010/main" val="74795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90600"/>
          </a:xfrm>
        </p:spPr>
        <p:txBody>
          <a:bodyPr/>
          <a:lstStyle/>
          <a:p>
            <a:r>
              <a:rPr lang="en-AU" dirty="0"/>
              <a:t>Additional Outgoings</a:t>
            </a:r>
          </a:p>
        </p:txBody>
      </p:sp>
      <p:sp>
        <p:nvSpPr>
          <p:cNvPr id="3" name="Content Placeholder 2"/>
          <p:cNvSpPr>
            <a:spLocks noGrp="1"/>
          </p:cNvSpPr>
          <p:nvPr>
            <p:ph idx="1"/>
          </p:nvPr>
        </p:nvSpPr>
        <p:spPr>
          <a:xfrm>
            <a:off x="381000" y="1447800"/>
            <a:ext cx="8229600" cy="4876800"/>
          </a:xfrm>
        </p:spPr>
        <p:txBody>
          <a:bodyPr>
            <a:normAutofit/>
          </a:bodyPr>
          <a:lstStyle/>
          <a:p>
            <a:r>
              <a:rPr lang="en-AU" dirty="0"/>
              <a:t>Building insurance - $2k plus</a:t>
            </a:r>
          </a:p>
          <a:p>
            <a:r>
              <a:rPr lang="en-AU" dirty="0"/>
              <a:t>Land Tax – Individual basis </a:t>
            </a:r>
          </a:p>
          <a:p>
            <a:r>
              <a:rPr lang="en-AU" dirty="0"/>
              <a:t>Threshold varies in each state</a:t>
            </a:r>
          </a:p>
          <a:p>
            <a:r>
              <a:rPr lang="en-AU" dirty="0"/>
              <a:t>Mortgage Interest Only – Individual basis</a:t>
            </a:r>
          </a:p>
          <a:p>
            <a:pPr marL="0" indent="0">
              <a:buNone/>
            </a:pPr>
            <a:endParaRPr lang="en-AU" dirty="0"/>
          </a:p>
          <a:p>
            <a:pPr marL="0" indent="0" algn="ctr">
              <a:buNone/>
            </a:pPr>
            <a:r>
              <a:rPr lang="en-AU" dirty="0"/>
              <a:t>Net Rental – Additional Outgoings </a:t>
            </a:r>
          </a:p>
          <a:p>
            <a:pPr marL="0" indent="0" algn="ctr">
              <a:buNone/>
            </a:pPr>
            <a:r>
              <a:rPr lang="en-AU" dirty="0"/>
              <a:t>= Positive Cash Flow</a:t>
            </a:r>
          </a:p>
          <a:p>
            <a:pPr marL="0" indent="0">
              <a:buNone/>
            </a:pPr>
            <a:endParaRPr lang="en-AU" dirty="0"/>
          </a:p>
        </p:txBody>
      </p:sp>
    </p:spTree>
    <p:extLst>
      <p:ext uri="{BB962C8B-B14F-4D97-AF65-F5344CB8AC3E}">
        <p14:creationId xmlns:p14="http://schemas.microsoft.com/office/powerpoint/2010/main" val="322540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44562"/>
          </a:xfrm>
        </p:spPr>
        <p:txBody>
          <a:bodyPr/>
          <a:lstStyle/>
          <a:p>
            <a:r>
              <a:rPr lang="en-AU" dirty="0"/>
              <a:t>Positive Cash Flow</a:t>
            </a:r>
          </a:p>
        </p:txBody>
      </p:sp>
      <p:sp>
        <p:nvSpPr>
          <p:cNvPr id="3" name="Content Placeholder 2"/>
          <p:cNvSpPr>
            <a:spLocks noGrp="1"/>
          </p:cNvSpPr>
          <p:nvPr>
            <p:ph idx="1"/>
          </p:nvPr>
        </p:nvSpPr>
        <p:spPr>
          <a:xfrm>
            <a:off x="457200" y="1447800"/>
            <a:ext cx="8305800" cy="4876800"/>
          </a:xfrm>
        </p:spPr>
        <p:txBody>
          <a:bodyPr>
            <a:normAutofit fontScale="92500" lnSpcReduction="10000"/>
          </a:bodyPr>
          <a:lstStyle/>
          <a:p>
            <a:pPr marL="0" indent="0" algn="ctr">
              <a:buNone/>
            </a:pPr>
            <a:r>
              <a:rPr lang="en-AU" dirty="0"/>
              <a:t>Net Rental – Additional Outgoings </a:t>
            </a:r>
          </a:p>
          <a:p>
            <a:pPr marL="0" indent="0" algn="ctr">
              <a:buNone/>
            </a:pPr>
            <a:r>
              <a:rPr lang="en-AU" dirty="0"/>
              <a:t>= Positive Cash Flow</a:t>
            </a:r>
          </a:p>
          <a:p>
            <a:pPr marL="0" indent="0" algn="ctr">
              <a:buNone/>
            </a:pPr>
            <a:endParaRPr lang="en-AU" dirty="0"/>
          </a:p>
          <a:p>
            <a:pPr marL="0" indent="0" algn="ctr">
              <a:buNone/>
            </a:pPr>
            <a:r>
              <a:rPr lang="en-AU" b="1" u="sng" dirty="0"/>
              <a:t>Example:</a:t>
            </a:r>
            <a:r>
              <a:rPr lang="en-AU" b="1" dirty="0"/>
              <a:t> </a:t>
            </a:r>
            <a:r>
              <a:rPr lang="en-AU" sz="2800" dirty="0"/>
              <a:t>(based on $505,263.16 purchase price)</a:t>
            </a:r>
          </a:p>
          <a:p>
            <a:pPr marL="0" indent="0" algn="ctr">
              <a:buNone/>
            </a:pPr>
            <a:r>
              <a:rPr lang="en-AU" dirty="0"/>
              <a:t>$48k - $3k </a:t>
            </a:r>
            <a:r>
              <a:rPr lang="en-AU" sz="2800" dirty="0"/>
              <a:t>(insurance) </a:t>
            </a:r>
            <a:r>
              <a:rPr lang="en-AU" dirty="0"/>
              <a:t>- $0 </a:t>
            </a:r>
            <a:r>
              <a:rPr lang="en-AU" sz="2800" dirty="0"/>
              <a:t>(not at threshold)</a:t>
            </a:r>
          </a:p>
          <a:p>
            <a:pPr marL="0" indent="0" algn="ctr">
              <a:buNone/>
            </a:pPr>
            <a:r>
              <a:rPr lang="en-AU" dirty="0"/>
              <a:t> - $27,789.47 </a:t>
            </a:r>
            <a:r>
              <a:rPr lang="en-AU" sz="2800" dirty="0"/>
              <a:t>(Interest Only 100% borrowing at 5.5%)</a:t>
            </a:r>
          </a:p>
          <a:p>
            <a:pPr marL="0" indent="0" algn="ctr">
              <a:buNone/>
            </a:pPr>
            <a:r>
              <a:rPr lang="en-AU" dirty="0"/>
              <a:t>= $17,210.53</a:t>
            </a:r>
          </a:p>
          <a:p>
            <a:pPr marL="0" indent="0" algn="ctr">
              <a:buNone/>
            </a:pPr>
            <a:endParaRPr lang="en-AU" sz="1500" dirty="0"/>
          </a:p>
          <a:p>
            <a:pPr marL="0" indent="0" algn="ctr">
              <a:buNone/>
            </a:pPr>
            <a:r>
              <a:rPr lang="en-AU" dirty="0"/>
              <a:t>/12 (</a:t>
            </a:r>
            <a:r>
              <a:rPr lang="en-AU" dirty="0" err="1"/>
              <a:t>mths</a:t>
            </a:r>
            <a:r>
              <a:rPr lang="en-AU" dirty="0"/>
              <a:t>) = $1,434.21 per month</a:t>
            </a:r>
          </a:p>
          <a:p>
            <a:pPr marL="0" indent="0" algn="ctr">
              <a:buNone/>
            </a:pPr>
            <a:r>
              <a:rPr lang="en-AU" dirty="0"/>
              <a:t>/ 52 (</a:t>
            </a:r>
            <a:r>
              <a:rPr lang="en-AU" dirty="0" err="1"/>
              <a:t>wks</a:t>
            </a:r>
            <a:r>
              <a:rPr lang="en-AU" dirty="0"/>
              <a:t>) = $330.97 per week</a:t>
            </a:r>
          </a:p>
        </p:txBody>
      </p:sp>
    </p:spTree>
    <p:extLst>
      <p:ext uri="{BB962C8B-B14F-4D97-AF65-F5344CB8AC3E}">
        <p14:creationId xmlns:p14="http://schemas.microsoft.com/office/powerpoint/2010/main" val="43985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295400"/>
            <a:ext cx="8077200" cy="4800600"/>
          </a:xfrm>
          <a:prstGeom prst="rect">
            <a:avLst/>
          </a:prstGeom>
          <a:blipFill dpi="0" rotWithShape="1">
            <a:blip r:embed="rId3">
              <a:alphaModFix amt="36000"/>
              <a:extLst>
                <a:ext uri="{BEBA8EAE-BF5A-486C-A8C5-ECC9F3942E4B}">
                  <a14:imgProps xmlns:a14="http://schemas.microsoft.com/office/drawing/2010/main">
                    <a14:imgLayer r:embed="rId4">
                      <a14:imgEffect>
                        <a14:saturation sat="37000"/>
                      </a14:imgEffect>
                      <a14:imgEffect>
                        <a14:brightnessContrast bright="1000" contrast="-2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28600"/>
            <a:ext cx="8229600" cy="1066800"/>
          </a:xfrm>
        </p:spPr>
        <p:txBody>
          <a:bodyPr/>
          <a:lstStyle/>
          <a:p>
            <a:r>
              <a:rPr lang="en-AU" dirty="0"/>
              <a:t>Forces that drive yields</a:t>
            </a:r>
          </a:p>
        </p:txBody>
      </p:sp>
      <p:sp>
        <p:nvSpPr>
          <p:cNvPr id="3" name="Content Placeholder 2"/>
          <p:cNvSpPr>
            <a:spLocks noGrp="1"/>
          </p:cNvSpPr>
          <p:nvPr>
            <p:ph idx="1"/>
          </p:nvPr>
        </p:nvSpPr>
        <p:spPr>
          <a:xfrm>
            <a:off x="457200" y="1676400"/>
            <a:ext cx="8229600" cy="4449763"/>
          </a:xfrm>
        </p:spPr>
        <p:txBody>
          <a:bodyPr/>
          <a:lstStyle/>
          <a:p>
            <a:r>
              <a:rPr lang="en-AU" dirty="0"/>
              <a:t>Business confidence</a:t>
            </a:r>
          </a:p>
          <a:p>
            <a:r>
              <a:rPr lang="en-AU" dirty="0"/>
              <a:t>Economic forecast and growth</a:t>
            </a:r>
          </a:p>
          <a:p>
            <a:r>
              <a:rPr lang="en-AU" dirty="0"/>
              <a:t>Industry that support the area</a:t>
            </a:r>
          </a:p>
          <a:p>
            <a:r>
              <a:rPr lang="en-AU" dirty="0"/>
              <a:t>Purchasers/investor</a:t>
            </a:r>
          </a:p>
          <a:p>
            <a:r>
              <a:rPr lang="en-AU" dirty="0"/>
              <a:t>Residential Investment property</a:t>
            </a:r>
          </a:p>
          <a:p>
            <a:r>
              <a:rPr lang="en-AU" dirty="0"/>
              <a:t>Trends can effect different property types</a:t>
            </a:r>
          </a:p>
          <a:p>
            <a:r>
              <a:rPr lang="en-AU" dirty="0"/>
              <a:t>Local area growth potential</a:t>
            </a:r>
          </a:p>
        </p:txBody>
      </p:sp>
    </p:spTree>
    <p:extLst>
      <p:ext uri="{BB962C8B-B14F-4D97-AF65-F5344CB8AC3E}">
        <p14:creationId xmlns:p14="http://schemas.microsoft.com/office/powerpoint/2010/main" val="62576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4318</Words>
  <Application>Microsoft Office PowerPoint</Application>
  <PresentationFormat>On-screen Show (4:3)</PresentationFormat>
  <Paragraphs>228</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Yields and Calculations</vt:lpstr>
      <vt:lpstr>Yields and Calculations</vt:lpstr>
      <vt:lpstr>Yields and Calculations</vt:lpstr>
      <vt:lpstr>Yields and Calculations</vt:lpstr>
      <vt:lpstr>Yields and Calculations</vt:lpstr>
      <vt:lpstr>Yields and Calculations</vt:lpstr>
      <vt:lpstr>Yields and Calculations</vt:lpstr>
      <vt:lpstr>Yields and Calculations</vt:lpstr>
      <vt:lpstr>Yields and Purchase Price</vt:lpstr>
      <vt:lpstr>Yields and Purchase Price (cont)</vt:lpstr>
      <vt:lpstr>Yields and Purchase Price (cont)</vt:lpstr>
      <vt:lpstr>Additional Outgoings</vt:lpstr>
      <vt:lpstr>Positive Cash Flow</vt:lpstr>
      <vt:lpstr>Forces that drive yields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Yields and Calculations</dc:title>
  <dc:creator>Helen T Wang</dc:creator>
  <cp:lastModifiedBy>andrewsumner@yahoo.com</cp:lastModifiedBy>
  <cp:revision>46</cp:revision>
  <cp:lastPrinted>2016-08-21T14:11:15Z</cp:lastPrinted>
  <dcterms:created xsi:type="dcterms:W3CDTF">2016-08-21T11:52:31Z</dcterms:created>
  <dcterms:modified xsi:type="dcterms:W3CDTF">2016-08-26T07:13:04Z</dcterms:modified>
</cp:coreProperties>
</file>