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627BEF9-BC36-4172-AEA7-7AECA1CE28B8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13F8846-F02D-48A9-86C7-F30405109FA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0241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079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6037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3852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106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781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190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228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90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584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40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700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9C57E-B75D-4114-9A38-4789CAF46DD6}" type="datetimeFigureOut">
              <a:rPr lang="en-AU" smtClean="0"/>
              <a:t>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599CC-5D05-48B4-AC06-B859AFFCDA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448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8001000" cy="1752600"/>
          </a:xfrm>
        </p:spPr>
        <p:txBody>
          <a:bodyPr>
            <a:normAutofit/>
          </a:bodyPr>
          <a:lstStyle/>
          <a:p>
            <a:r>
              <a:rPr lang="en-AU" sz="5400" dirty="0" smtClean="0"/>
              <a:t>Return on Investment</a:t>
            </a:r>
            <a:endParaRPr lang="en-AU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17" y="2377906"/>
            <a:ext cx="5442483" cy="382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1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AU" dirty="0" smtClean="0"/>
              <a:t>Example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/>
          <a:lstStyle/>
          <a:p>
            <a:pPr marL="0" indent="0">
              <a:buNone/>
            </a:pPr>
            <a:r>
              <a:rPr lang="en-AU" sz="2800" dirty="0" smtClean="0"/>
              <a:t>$500k Property at 10% net rental return = $50k per year</a:t>
            </a:r>
          </a:p>
          <a:p>
            <a:pPr marL="0" indent="0">
              <a:buNone/>
            </a:pPr>
            <a:r>
              <a:rPr lang="en-AU" dirty="0" smtClean="0"/>
              <a:t>	20% Deposit (from equity)</a:t>
            </a:r>
          </a:p>
          <a:p>
            <a:pPr marL="0" indent="0">
              <a:buNone/>
            </a:pPr>
            <a:r>
              <a:rPr lang="en-AU" dirty="0" smtClean="0"/>
              <a:t>	80% Borrowings (Commercial Rates)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      20% = $100k @ 4% = $4k interest</a:t>
            </a:r>
          </a:p>
          <a:p>
            <a:pPr marL="0" indent="0">
              <a:buNone/>
            </a:pPr>
            <a:r>
              <a:rPr lang="en-AU" dirty="0" smtClean="0"/>
              <a:t>  80% = $400k @ 5.5% = $22k interest</a:t>
            </a:r>
          </a:p>
          <a:p>
            <a:pPr marL="0" indent="0">
              <a:buNone/>
            </a:pPr>
            <a:endParaRPr lang="en-AU" sz="2800" dirty="0" smtClean="0"/>
          </a:p>
          <a:p>
            <a:pPr marL="0" indent="0">
              <a:buNone/>
            </a:pPr>
            <a:r>
              <a:rPr lang="en-AU" sz="2800" dirty="0" smtClean="0"/>
              <a:t>$4k + $22k = $26k interest per year to service property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048000"/>
            <a:ext cx="2292350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46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Additional Fees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	Stamp Duty = 20K </a:t>
            </a:r>
          </a:p>
          <a:p>
            <a:pPr marL="0" indent="0">
              <a:buNone/>
            </a:pPr>
            <a:r>
              <a:rPr lang="en-AU" dirty="0" smtClean="0"/>
              <a:t>	Cost of Borrowing and Fees = $5K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 algn="ctr">
              <a:buNone/>
            </a:pPr>
            <a:r>
              <a:rPr lang="en-AU" dirty="0" smtClean="0"/>
              <a:t>$20k + 5K = $25K in Cash to Purchase property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038599"/>
            <a:ext cx="38100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20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944562"/>
          </a:xfrm>
        </p:spPr>
        <p:txBody>
          <a:bodyPr/>
          <a:lstStyle/>
          <a:p>
            <a:r>
              <a:rPr lang="en-AU" dirty="0" smtClean="0"/>
              <a:t>Cash Flow Position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483076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	$500k Property at 10% Rental Return = $50k</a:t>
            </a:r>
          </a:p>
          <a:p>
            <a:pPr marL="0" indent="0">
              <a:buNone/>
            </a:pPr>
            <a:r>
              <a:rPr lang="en-AU" dirty="0" smtClean="0"/>
              <a:t>		Tenant pays all outgoings</a:t>
            </a:r>
          </a:p>
          <a:p>
            <a:pPr marL="0" indent="0">
              <a:buNone/>
            </a:pPr>
            <a:r>
              <a:rPr lang="en-AU" dirty="0" smtClean="0"/>
              <a:t>		Total Interest = $26K per year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 algn="ctr">
              <a:buNone/>
            </a:pPr>
            <a:r>
              <a:rPr lang="en-AU" dirty="0" smtClean="0"/>
              <a:t>$50K - $26K = $24K net cash flow or $2k Per </a:t>
            </a:r>
            <a:r>
              <a:rPr lang="en-AU" dirty="0" err="1" smtClean="0"/>
              <a:t>Mth</a:t>
            </a:r>
            <a:endParaRPr lang="en-AU" dirty="0" smtClean="0"/>
          </a:p>
          <a:p>
            <a:pPr marL="0" indent="0" algn="ctr">
              <a:buNone/>
            </a:pPr>
            <a:endParaRPr lang="en-AU" sz="2800" i="1" dirty="0" smtClean="0"/>
          </a:p>
          <a:p>
            <a:pPr marL="0" indent="0" algn="ctr">
              <a:buNone/>
            </a:pPr>
            <a:r>
              <a:rPr lang="en-AU" sz="2800" i="1" dirty="0" smtClean="0"/>
              <a:t>Cash Flow position can change if you pay any outgoings like building insurance, land tax and/or Agent management fees</a:t>
            </a:r>
          </a:p>
        </p:txBody>
      </p:sp>
    </p:spTree>
    <p:extLst>
      <p:ext uri="{BB962C8B-B14F-4D97-AF65-F5344CB8AC3E}">
        <p14:creationId xmlns:p14="http://schemas.microsoft.com/office/powerpoint/2010/main" val="351452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17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Cash on Cash Return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924800" cy="452596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Cash on Cash =  </a:t>
            </a:r>
            <a:r>
              <a:rPr lang="en-AU" u="sng" dirty="0" smtClean="0"/>
              <a:t>Annual before Tax Cash Flow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                               Total Cash Invested</a:t>
            </a:r>
          </a:p>
          <a:p>
            <a:pPr marL="0" indent="0">
              <a:buNone/>
            </a:pPr>
            <a:endParaRPr lang="en-AU" u="sng" dirty="0"/>
          </a:p>
          <a:p>
            <a:pPr marL="0" indent="0">
              <a:buNone/>
            </a:pPr>
            <a:r>
              <a:rPr lang="en-AU" dirty="0" smtClean="0"/>
              <a:t>	If </a:t>
            </a:r>
            <a:r>
              <a:rPr lang="en-AU" dirty="0" smtClean="0"/>
              <a:t>Cash</a:t>
            </a:r>
            <a:r>
              <a:rPr lang="en-AU" dirty="0" smtClean="0"/>
              <a:t> </a:t>
            </a:r>
            <a:r>
              <a:rPr lang="en-AU" dirty="0" smtClean="0"/>
              <a:t>= $25K cash invested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          =  </a:t>
            </a:r>
            <a:r>
              <a:rPr lang="en-AU" u="sng" dirty="0" smtClean="0"/>
              <a:t>$24, 000 (net rent)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               $25, 000 Cash Invested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        = 96% Return on Investment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038600"/>
            <a:ext cx="2895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0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AU" dirty="0" smtClean="0"/>
              <a:t>Cash on Cash Return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AU" dirty="0" smtClean="0"/>
              <a:t>If using </a:t>
            </a:r>
            <a:r>
              <a:rPr lang="en-AU" dirty="0" smtClean="0"/>
              <a:t>Equity</a:t>
            </a:r>
            <a:r>
              <a:rPr lang="en-AU" dirty="0" smtClean="0"/>
              <a:t> </a:t>
            </a:r>
            <a:r>
              <a:rPr lang="en-AU" dirty="0" smtClean="0"/>
              <a:t>Deposit = $100K (20% deposit)</a:t>
            </a:r>
          </a:p>
          <a:p>
            <a:pPr marL="0" indent="0" algn="ctr">
              <a:buNone/>
            </a:pPr>
            <a:r>
              <a:rPr lang="en-AU" dirty="0"/>
              <a:t> </a:t>
            </a:r>
            <a:r>
              <a:rPr lang="en-AU" dirty="0" smtClean="0"/>
              <a:t>+ $25K stamp duty and borrowing </a:t>
            </a:r>
            <a:r>
              <a:rPr lang="en-AU" dirty="0" smtClean="0"/>
              <a:t>costs Cash</a:t>
            </a: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	= $125k Total Cash Investment</a:t>
            </a:r>
          </a:p>
          <a:p>
            <a:pPr marL="0" indent="0">
              <a:buNone/>
            </a:pPr>
            <a:r>
              <a:rPr lang="en-AU" dirty="0" smtClean="0"/>
              <a:t> 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     	</a:t>
            </a:r>
            <a:r>
              <a:rPr lang="en-AU" u="sng" dirty="0" smtClean="0"/>
              <a:t>$24,000 (net rent)</a:t>
            </a:r>
          </a:p>
          <a:p>
            <a:pPr marL="0" indent="0">
              <a:buNone/>
            </a:pPr>
            <a:r>
              <a:rPr lang="en-AU" dirty="0" smtClean="0"/>
              <a:t>          $125,000 (total Cash investment)</a:t>
            </a:r>
          </a:p>
          <a:p>
            <a:pPr marL="0" indent="0" algn="ctr">
              <a:buNone/>
            </a:pPr>
            <a:r>
              <a:rPr lang="en-AU" dirty="0" smtClean="0"/>
              <a:t>= 19.2% Return on Cash Investment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467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/>
          <a:lstStyle/>
          <a:p>
            <a:r>
              <a:rPr lang="en-AU" dirty="0" smtClean="0"/>
              <a:t>Capitalization Rate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00600"/>
          </a:xfrm>
        </p:spPr>
        <p:txBody>
          <a:bodyPr/>
          <a:lstStyle/>
          <a:p>
            <a:r>
              <a:rPr lang="en-AU" dirty="0" smtClean="0"/>
              <a:t>Used to estimate the investor’s potential return on investment</a:t>
            </a:r>
          </a:p>
          <a:p>
            <a:r>
              <a:rPr lang="en-AU" dirty="0" smtClean="0"/>
              <a:t>Often termed Cap Rate</a:t>
            </a:r>
          </a:p>
          <a:p>
            <a:pPr marL="0" indent="0" algn="ctr">
              <a:buNone/>
            </a:pPr>
            <a:endParaRPr lang="en-AU" dirty="0" smtClean="0"/>
          </a:p>
          <a:p>
            <a:pPr marL="0" indent="0" algn="ctr">
              <a:buNone/>
            </a:pPr>
            <a:r>
              <a:rPr lang="en-AU" dirty="0" smtClean="0"/>
              <a:t>Capitalization Rate = </a:t>
            </a:r>
            <a:r>
              <a:rPr lang="en-AU" u="sng" dirty="0" smtClean="0"/>
              <a:t>Net Operating Income (NOI)</a:t>
            </a:r>
          </a:p>
          <a:p>
            <a:pPr marL="0" indent="0">
              <a:buNone/>
            </a:pPr>
            <a:r>
              <a:rPr lang="en-AU" dirty="0"/>
              <a:t>	</a:t>
            </a:r>
            <a:r>
              <a:rPr lang="en-AU" dirty="0" smtClean="0"/>
              <a:t>		</a:t>
            </a:r>
            <a:r>
              <a:rPr lang="en-AU" dirty="0"/>
              <a:t> </a:t>
            </a:r>
            <a:r>
              <a:rPr lang="en-AU" dirty="0" smtClean="0"/>
              <a:t>            Current Market Value</a:t>
            </a:r>
          </a:p>
          <a:p>
            <a:pPr marL="0" indent="0">
              <a:buNone/>
            </a:pPr>
            <a:endParaRPr lang="en-AU" sz="2800" dirty="0" smtClean="0"/>
          </a:p>
          <a:p>
            <a:pPr marL="0" indent="0" algn="ctr">
              <a:buNone/>
            </a:pPr>
            <a:r>
              <a:rPr lang="en-AU" sz="2800" b="1" dirty="0" smtClean="0"/>
              <a:t>Capitalization Rate = Net Yield or Net Rental Return</a:t>
            </a:r>
            <a:endParaRPr lang="en-AU" sz="28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2209800"/>
            <a:ext cx="2514600" cy="174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AU" dirty="0" smtClean="0"/>
              <a:t>Example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181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 smtClean="0"/>
              <a:t>$500K property with rental income of $50K Net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Capitalization Rate  = </a:t>
            </a:r>
            <a:r>
              <a:rPr lang="en-AU" u="sng" dirty="0" smtClean="0"/>
              <a:t>Net Operating Income</a:t>
            </a:r>
          </a:p>
          <a:p>
            <a:pPr marL="0" indent="0">
              <a:buNone/>
            </a:pPr>
            <a:r>
              <a:rPr lang="en-AU" dirty="0" smtClean="0"/>
              <a:t>(Cap Rate)                    Current Market Value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			      = </a:t>
            </a:r>
            <a:r>
              <a:rPr lang="en-AU" u="sng" dirty="0" smtClean="0"/>
              <a:t>$50, 000</a:t>
            </a:r>
          </a:p>
          <a:p>
            <a:pPr marL="0" indent="0">
              <a:buNone/>
            </a:pPr>
            <a:r>
              <a:rPr lang="en-AU" dirty="0"/>
              <a:t>	</a:t>
            </a:r>
            <a:r>
              <a:rPr lang="en-AU" dirty="0" smtClean="0"/>
              <a:t>                             $500, 000</a:t>
            </a:r>
          </a:p>
          <a:p>
            <a:pPr marL="0" indent="0">
              <a:buNone/>
            </a:pPr>
            <a:r>
              <a:rPr lang="en-AU" dirty="0"/>
              <a:t>	</a:t>
            </a:r>
            <a:r>
              <a:rPr lang="en-AU" dirty="0" smtClean="0"/>
              <a:t>		      = 10%</a:t>
            </a:r>
          </a:p>
          <a:p>
            <a:pPr marL="0" indent="0" algn="ctr">
              <a:buNone/>
            </a:pPr>
            <a:endParaRPr lang="en-AU" dirty="0" smtClean="0"/>
          </a:p>
          <a:p>
            <a:pPr marL="0" indent="0" algn="ctr">
              <a:buNone/>
            </a:pPr>
            <a:r>
              <a:rPr lang="en-AU" dirty="0" smtClean="0"/>
              <a:t>Every Year Earning is 10% Value of the property 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33800"/>
            <a:ext cx="2097694" cy="167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733800"/>
            <a:ext cx="2243439" cy="177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AU" dirty="0" smtClean="0"/>
              <a:t>Recap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Commercial Property is Yield Driven</a:t>
            </a:r>
          </a:p>
          <a:p>
            <a:r>
              <a:rPr lang="en-AU" dirty="0" smtClean="0"/>
              <a:t>Work through your cash flow position</a:t>
            </a:r>
          </a:p>
          <a:p>
            <a:r>
              <a:rPr lang="en-AU" dirty="0" smtClean="0"/>
              <a:t>Cash on Cash helps you to work out return on investment </a:t>
            </a:r>
          </a:p>
          <a:p>
            <a:r>
              <a:rPr lang="en-AU" dirty="0" smtClean="0"/>
              <a:t>Capitalization Rate (Cap Rate) help you to work out yearly cash flow return on investment</a:t>
            </a:r>
          </a:p>
          <a:p>
            <a:r>
              <a:rPr lang="en-AU" dirty="0" smtClean="0"/>
              <a:t>Most commercial property is sold on yield or rental return which is the cap rate </a:t>
            </a:r>
          </a:p>
        </p:txBody>
      </p:sp>
    </p:spTree>
    <p:extLst>
      <p:ext uri="{BB962C8B-B14F-4D97-AF65-F5344CB8AC3E}">
        <p14:creationId xmlns:p14="http://schemas.microsoft.com/office/powerpoint/2010/main" val="29734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169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Return on Investment</vt:lpstr>
      <vt:lpstr>Example</vt:lpstr>
      <vt:lpstr>Additional Fees</vt:lpstr>
      <vt:lpstr>Cash Flow Position</vt:lpstr>
      <vt:lpstr>PowerPoint Presentation</vt:lpstr>
      <vt:lpstr>Cash on Cash Return</vt:lpstr>
      <vt:lpstr>Cash on Cash Return </vt:lpstr>
      <vt:lpstr>Capitalization Rate</vt:lpstr>
      <vt:lpstr>Example</vt:lpstr>
      <vt:lpstr>Recap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 Flow Working</dc:title>
  <dc:creator>Helen T Wang</dc:creator>
  <cp:lastModifiedBy>Helen T Wang</cp:lastModifiedBy>
  <cp:revision>12</cp:revision>
  <cp:lastPrinted>2016-09-07T22:12:52Z</cp:lastPrinted>
  <dcterms:created xsi:type="dcterms:W3CDTF">2016-09-07T06:10:07Z</dcterms:created>
  <dcterms:modified xsi:type="dcterms:W3CDTF">2016-09-07T22:28:21Z</dcterms:modified>
</cp:coreProperties>
</file>