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8" r:id="rId10"/>
    <p:sldId id="267" r:id="rId11"/>
    <p:sldId id="264" r:id="rId12"/>
    <p:sldId id="265" r:id="rId13"/>
    <p:sldId id="266"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034" autoAdjust="0"/>
    <p:restoredTop sz="64119" autoAdjust="0"/>
  </p:normalViewPr>
  <p:slideViewPr>
    <p:cSldViewPr snapToGrid="0">
      <p:cViewPr varScale="1">
        <p:scale>
          <a:sx n="62" d="100"/>
          <a:sy n="62" d="100"/>
        </p:scale>
        <p:origin x="42"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1A065B-4748-4A6D-9C93-2B9DFB3E19A5}" type="datetimeFigureOut">
              <a:rPr lang="en-AU" smtClean="0"/>
              <a:t>11/10/2016</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E6B336-EAE5-4411-8A1E-BB180BAE8A9F}" type="slidenum">
              <a:rPr lang="en-AU" smtClean="0"/>
              <a:t>‹#›</a:t>
            </a:fld>
            <a:endParaRPr lang="en-AU"/>
          </a:p>
        </p:txBody>
      </p:sp>
    </p:spTree>
    <p:extLst>
      <p:ext uri="{BB962C8B-B14F-4D97-AF65-F5344CB8AC3E}">
        <p14:creationId xmlns:p14="http://schemas.microsoft.com/office/powerpoint/2010/main" val="38125046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In this lesson we’ll be looking at Market Rent Reviews.</a:t>
            </a:r>
          </a:p>
          <a:p>
            <a:r>
              <a:rPr lang="en-AU" sz="1200" kern="1200" dirty="0">
                <a:solidFill>
                  <a:schemeClr val="tx1"/>
                </a:solidFill>
                <a:effectLst/>
                <a:latin typeface="+mn-lt"/>
                <a:ea typeface="+mn-ea"/>
                <a:cs typeface="+mn-cs"/>
              </a:rPr>
              <a:t>Now these are not the annual rent increase calculated by CPI or a percentage. Those increases kick in automatically every year as they’re written into the lease. By contrast Market Rent Reviews occur less frequently and are designed to ensure that the rent you’re charging remains consistent with rental rates in the current market.  And that means that either you or a </a:t>
            </a:r>
            <a:r>
              <a:rPr lang="en-AU" sz="1200" kern="1200" dirty="0" err="1">
                <a:solidFill>
                  <a:schemeClr val="tx1"/>
                </a:solidFill>
                <a:effectLst/>
                <a:latin typeface="+mn-lt"/>
                <a:ea typeface="+mn-ea"/>
                <a:cs typeface="+mn-cs"/>
              </a:rPr>
              <a:t>valuer</a:t>
            </a:r>
            <a:r>
              <a:rPr lang="en-AU" sz="1200" kern="1200" dirty="0">
                <a:solidFill>
                  <a:schemeClr val="tx1"/>
                </a:solidFill>
                <a:effectLst/>
                <a:latin typeface="+mn-lt"/>
                <a:ea typeface="+mn-ea"/>
                <a:cs typeface="+mn-cs"/>
              </a:rPr>
              <a:t> you appoint has to put in some research in order to determine the rental rate, and after that likely comes a period of negotiation with the tenant.</a:t>
            </a:r>
          </a:p>
          <a:p>
            <a:r>
              <a:rPr lang="en-AU" sz="1200" kern="1200" dirty="0">
                <a:solidFill>
                  <a:schemeClr val="tx1"/>
                </a:solidFill>
                <a:effectLst/>
                <a:latin typeface="+mn-lt"/>
                <a:ea typeface="+mn-ea"/>
                <a:cs typeface="+mn-cs"/>
              </a:rPr>
              <a:t>This video will cover what a Market Rental Review is, the circumstances under which its initiated, the method by which its calculated, and what happens when the landlord and tenant can’t reach an agreement on the new rental rate.</a:t>
            </a:r>
          </a:p>
          <a:p>
            <a:endParaRPr lang="en-AU" dirty="0"/>
          </a:p>
        </p:txBody>
      </p:sp>
      <p:sp>
        <p:nvSpPr>
          <p:cNvPr id="4" name="Slide Number Placeholder 3"/>
          <p:cNvSpPr>
            <a:spLocks noGrp="1"/>
          </p:cNvSpPr>
          <p:nvPr>
            <p:ph type="sldNum" sz="quarter" idx="10"/>
          </p:nvPr>
        </p:nvSpPr>
        <p:spPr/>
        <p:txBody>
          <a:bodyPr/>
          <a:lstStyle/>
          <a:p>
            <a:fld id="{84E6B336-EAE5-4411-8A1E-BB180BAE8A9F}" type="slidenum">
              <a:rPr lang="en-AU" smtClean="0"/>
              <a:t>1</a:t>
            </a:fld>
            <a:endParaRPr lang="en-AU"/>
          </a:p>
        </p:txBody>
      </p:sp>
    </p:spTree>
    <p:extLst>
      <p:ext uri="{BB962C8B-B14F-4D97-AF65-F5344CB8AC3E}">
        <p14:creationId xmlns:p14="http://schemas.microsoft.com/office/powerpoint/2010/main" val="25941502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So to get started, what is a Market Rental Review? You may have come across other terms like these </a:t>
            </a:r>
            <a:r>
              <a:rPr lang="en-AU" sz="1200" i="1" kern="1200" dirty="0">
                <a:solidFill>
                  <a:schemeClr val="tx1"/>
                </a:solidFill>
                <a:effectLst/>
                <a:latin typeface="+mn-lt"/>
                <a:ea typeface="+mn-ea"/>
                <a:cs typeface="+mn-cs"/>
              </a:rPr>
              <a:t>(shown not read out – open market rental value, market rent, yearly rent, full yearly market rental, commercial yearly rent, current market rental value, full rack rental value, current rack rent, current letting value),</a:t>
            </a:r>
            <a:r>
              <a:rPr lang="en-AU" sz="1200" kern="1200" dirty="0">
                <a:solidFill>
                  <a:schemeClr val="tx1"/>
                </a:solidFill>
                <a:effectLst/>
                <a:latin typeface="+mn-lt"/>
                <a:ea typeface="+mn-ea"/>
                <a:cs typeface="+mn-cs"/>
              </a:rPr>
              <a:t> all of which are in common use, however they all refer to exactly the thing so for the purposes of this lesson we’ll just call it a Market Rent Review.  </a:t>
            </a:r>
          </a:p>
          <a:p>
            <a:endParaRPr lang="en-AU" dirty="0"/>
          </a:p>
        </p:txBody>
      </p:sp>
      <p:sp>
        <p:nvSpPr>
          <p:cNvPr id="4" name="Slide Number Placeholder 3"/>
          <p:cNvSpPr>
            <a:spLocks noGrp="1"/>
          </p:cNvSpPr>
          <p:nvPr>
            <p:ph type="sldNum" sz="quarter" idx="10"/>
          </p:nvPr>
        </p:nvSpPr>
        <p:spPr/>
        <p:txBody>
          <a:bodyPr/>
          <a:lstStyle/>
          <a:p>
            <a:fld id="{84E6B336-EAE5-4411-8A1E-BB180BAE8A9F}" type="slidenum">
              <a:rPr lang="en-AU" smtClean="0"/>
              <a:t>2</a:t>
            </a:fld>
            <a:endParaRPr lang="en-AU"/>
          </a:p>
        </p:txBody>
      </p:sp>
    </p:spTree>
    <p:extLst>
      <p:ext uri="{BB962C8B-B14F-4D97-AF65-F5344CB8AC3E}">
        <p14:creationId xmlns:p14="http://schemas.microsoft.com/office/powerpoint/2010/main" val="21655717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Put simply, its aim is to show the rent the property should fetch if it was offered for lease on the open market, and this is based on a survey of the rent charged at other comparable properties in the surrounding area.  The amount determined by the review is therefore based on objective evidence, it isn’t (or shouldn’t be) just an amount that the owner’s decided they’d like to demand from the tenant or the maximum amount which they think the tenant is willing to pay.  If the review fairly represents the rent charged in the local district for similar property its more likely to be accepted by the tenant or upheld if the tenant asks for an independent review by a </a:t>
            </a:r>
            <a:r>
              <a:rPr lang="en-AU" sz="1200" kern="1200" dirty="0" err="1">
                <a:solidFill>
                  <a:schemeClr val="tx1"/>
                </a:solidFill>
                <a:effectLst/>
                <a:latin typeface="+mn-lt"/>
                <a:ea typeface="+mn-ea"/>
                <a:cs typeface="+mn-cs"/>
              </a:rPr>
              <a:t>valuer</a:t>
            </a:r>
            <a:r>
              <a:rPr lang="en-AU" sz="1200" kern="1200" dirty="0">
                <a:solidFill>
                  <a:schemeClr val="tx1"/>
                </a:solidFill>
                <a:effectLst/>
                <a:latin typeface="+mn-lt"/>
                <a:ea typeface="+mn-ea"/>
                <a:cs typeface="+mn-cs"/>
              </a:rPr>
              <a:t>.  But more on that later.</a:t>
            </a:r>
          </a:p>
          <a:p>
            <a:endParaRPr lang="en-AU" dirty="0"/>
          </a:p>
        </p:txBody>
      </p:sp>
      <p:sp>
        <p:nvSpPr>
          <p:cNvPr id="4" name="Slide Number Placeholder 3"/>
          <p:cNvSpPr>
            <a:spLocks noGrp="1"/>
          </p:cNvSpPr>
          <p:nvPr>
            <p:ph type="sldNum" sz="quarter" idx="10"/>
          </p:nvPr>
        </p:nvSpPr>
        <p:spPr/>
        <p:txBody>
          <a:bodyPr/>
          <a:lstStyle/>
          <a:p>
            <a:fld id="{84E6B336-EAE5-4411-8A1E-BB180BAE8A9F}" type="slidenum">
              <a:rPr lang="en-AU" smtClean="0"/>
              <a:t>3</a:t>
            </a:fld>
            <a:endParaRPr lang="en-AU"/>
          </a:p>
        </p:txBody>
      </p:sp>
    </p:spTree>
    <p:extLst>
      <p:ext uri="{BB962C8B-B14F-4D97-AF65-F5344CB8AC3E}">
        <p14:creationId xmlns:p14="http://schemas.microsoft.com/office/powerpoint/2010/main" val="21017626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So when can reviews be initiated?  This is specified in the lease, and is usually every 3 to 5 years or it coincides with options to renew or extend the lease.  As a Rent Review in a growing economy can provide an opportunity to raise the rent, its very important for you to be aware when one’s approaching and make sure you don’t forget.  Even if you have an Agent managing the property for you, don’t rely on them remembering to conduct a review automatically, as owner its incumbent on you to make sure its done by either chasing up the Agent or, if you’re managing the property yourself, taking the time to do your own market review.  If you don’t commence a review within the dates specified in the lease and then try to do so later on, the tenant can argue that you’ve lost your right to conduct a review.</a:t>
            </a:r>
          </a:p>
          <a:p>
            <a:r>
              <a:rPr lang="en-AU" sz="1200" kern="1200" dirty="0">
                <a:solidFill>
                  <a:schemeClr val="tx1"/>
                </a:solidFill>
                <a:effectLst/>
                <a:latin typeface="+mn-lt"/>
                <a:ea typeface="+mn-ea"/>
                <a:cs typeface="+mn-cs"/>
              </a:rPr>
              <a:t>Note that I’m not saying a review will always allow you to raise the rent.  In times of economic downturn, or if the local area surrounding your property is beginning to stagnate, a market review can actually result in a decreased amount.</a:t>
            </a:r>
          </a:p>
          <a:p>
            <a:endParaRPr lang="en-AU" dirty="0"/>
          </a:p>
        </p:txBody>
      </p:sp>
      <p:sp>
        <p:nvSpPr>
          <p:cNvPr id="4" name="Slide Number Placeholder 3"/>
          <p:cNvSpPr>
            <a:spLocks noGrp="1"/>
          </p:cNvSpPr>
          <p:nvPr>
            <p:ph type="sldNum" sz="quarter" idx="10"/>
          </p:nvPr>
        </p:nvSpPr>
        <p:spPr/>
        <p:txBody>
          <a:bodyPr/>
          <a:lstStyle/>
          <a:p>
            <a:fld id="{84E6B336-EAE5-4411-8A1E-BB180BAE8A9F}" type="slidenum">
              <a:rPr lang="en-AU" smtClean="0"/>
              <a:t>4</a:t>
            </a:fld>
            <a:endParaRPr lang="en-AU"/>
          </a:p>
        </p:txBody>
      </p:sp>
    </p:spTree>
    <p:extLst>
      <p:ext uri="{BB962C8B-B14F-4D97-AF65-F5344CB8AC3E}">
        <p14:creationId xmlns:p14="http://schemas.microsoft.com/office/powerpoint/2010/main" val="29914722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So who can initiate the review?  Obviously you as the landlord can do so, and most commercial leases also allow the tenant to request a review.  Some leases make the review optional whereas with others it may be compulsory, so its really up to you to be aware of the appropriate clauses in the lease for your property.  If the review is optional, the market is in a downturn and your lease doesn’t contain a Ratchet clause, this may work in your favour as a landlord as you have the option of simply leaving the rent where it is. </a:t>
            </a:r>
          </a:p>
          <a:p>
            <a:r>
              <a:rPr lang="en-AU" sz="1200" kern="1200" dirty="0">
                <a:solidFill>
                  <a:schemeClr val="tx1"/>
                </a:solidFill>
                <a:effectLst/>
                <a:latin typeface="+mn-lt"/>
                <a:ea typeface="+mn-ea"/>
                <a:cs typeface="+mn-cs"/>
              </a:rPr>
              <a:t>A Ratchet clause specifies that the rent can go up, but not down.  These are perfectly ok for industrial or offices, but for Retail properties Ratchet Clauses are unlawful and cannot be included in the lease.</a:t>
            </a:r>
          </a:p>
          <a:p>
            <a:r>
              <a:rPr lang="en-AU" sz="1200" kern="1200" dirty="0">
                <a:solidFill>
                  <a:schemeClr val="tx1"/>
                </a:solidFill>
                <a:effectLst/>
                <a:latin typeface="+mn-lt"/>
                <a:ea typeface="+mn-ea"/>
                <a:cs typeface="+mn-cs"/>
              </a:rPr>
              <a:t>In NSW, a tenant can request a review even if it isn’t written into the lease, as its provided for under Section 32 of the Retail Leases Act of 1994.  They can make this request between 3 and 6 months prior to an option exercise date, as this will help them make an informed decision on whether or not to take up the option. The option date is extended if needed until the review is complete, after which the tenant has another 21 days to decide on whether to exercise the option.  Other states and territories also have their own legislation affecting retail leases.</a:t>
            </a:r>
          </a:p>
          <a:p>
            <a:endParaRPr lang="en-AU" dirty="0"/>
          </a:p>
        </p:txBody>
      </p:sp>
      <p:sp>
        <p:nvSpPr>
          <p:cNvPr id="4" name="Slide Number Placeholder 3"/>
          <p:cNvSpPr>
            <a:spLocks noGrp="1"/>
          </p:cNvSpPr>
          <p:nvPr>
            <p:ph type="sldNum" sz="quarter" idx="10"/>
          </p:nvPr>
        </p:nvSpPr>
        <p:spPr/>
        <p:txBody>
          <a:bodyPr/>
          <a:lstStyle/>
          <a:p>
            <a:fld id="{84E6B336-EAE5-4411-8A1E-BB180BAE8A9F}" type="slidenum">
              <a:rPr lang="en-AU" smtClean="0"/>
              <a:t>5</a:t>
            </a:fld>
            <a:endParaRPr lang="en-AU"/>
          </a:p>
        </p:txBody>
      </p:sp>
    </p:spTree>
    <p:extLst>
      <p:ext uri="{BB962C8B-B14F-4D97-AF65-F5344CB8AC3E}">
        <p14:creationId xmlns:p14="http://schemas.microsoft.com/office/powerpoint/2010/main" val="19837280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So lets assume you need to perform a market rent review, how are you going to go about it? There are two options here.  You can either do it yourself, or you can pay an estate agent or property </a:t>
            </a:r>
            <a:r>
              <a:rPr lang="en-AU" sz="1200" kern="1200" dirty="0" err="1">
                <a:solidFill>
                  <a:schemeClr val="tx1"/>
                </a:solidFill>
                <a:effectLst/>
                <a:latin typeface="+mn-lt"/>
                <a:ea typeface="+mn-ea"/>
                <a:cs typeface="+mn-cs"/>
              </a:rPr>
              <a:t>valuer</a:t>
            </a:r>
            <a:r>
              <a:rPr lang="en-AU" sz="1200" kern="1200" dirty="0">
                <a:solidFill>
                  <a:schemeClr val="tx1"/>
                </a:solidFill>
                <a:effectLst/>
                <a:latin typeface="+mn-lt"/>
                <a:ea typeface="+mn-ea"/>
                <a:cs typeface="+mn-cs"/>
              </a:rPr>
              <a:t> to do it for you.  The second way is obviously easier but it can be expensive, so lets look at what you need to do in order to conduct your own review.</a:t>
            </a:r>
            <a:endParaRPr lang="en-AU" dirty="0"/>
          </a:p>
        </p:txBody>
      </p:sp>
      <p:sp>
        <p:nvSpPr>
          <p:cNvPr id="4" name="Slide Number Placeholder 3"/>
          <p:cNvSpPr>
            <a:spLocks noGrp="1"/>
          </p:cNvSpPr>
          <p:nvPr>
            <p:ph type="sldNum" sz="quarter" idx="10"/>
          </p:nvPr>
        </p:nvSpPr>
        <p:spPr/>
        <p:txBody>
          <a:bodyPr/>
          <a:lstStyle/>
          <a:p>
            <a:fld id="{84E6B336-EAE5-4411-8A1E-BB180BAE8A9F}" type="slidenum">
              <a:rPr lang="en-AU" smtClean="0"/>
              <a:t>6</a:t>
            </a:fld>
            <a:endParaRPr lang="en-AU"/>
          </a:p>
        </p:txBody>
      </p:sp>
    </p:spTree>
    <p:extLst>
      <p:ext uri="{BB962C8B-B14F-4D97-AF65-F5344CB8AC3E}">
        <p14:creationId xmlns:p14="http://schemas.microsoft.com/office/powerpoint/2010/main" val="27109356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So lets assume you need to perform a market rent review, how are you going to go about it? There are two options here.  You can either do it yourself, or you can pay an estate agent or property </a:t>
            </a:r>
            <a:r>
              <a:rPr lang="en-AU" sz="1200" kern="1200" dirty="0" err="1">
                <a:solidFill>
                  <a:schemeClr val="tx1"/>
                </a:solidFill>
                <a:effectLst/>
                <a:latin typeface="+mn-lt"/>
                <a:ea typeface="+mn-ea"/>
                <a:cs typeface="+mn-cs"/>
              </a:rPr>
              <a:t>valuer</a:t>
            </a:r>
            <a:r>
              <a:rPr lang="en-AU" sz="1200" kern="1200" dirty="0">
                <a:solidFill>
                  <a:schemeClr val="tx1"/>
                </a:solidFill>
                <a:effectLst/>
                <a:latin typeface="+mn-lt"/>
                <a:ea typeface="+mn-ea"/>
                <a:cs typeface="+mn-cs"/>
              </a:rPr>
              <a:t> to do it for you.  The second way is obviously easier but it can be expensive, so lets look at what you need to do in order to conduct your own review.</a:t>
            </a:r>
          </a:p>
          <a:p>
            <a:r>
              <a:rPr lang="en-AU" sz="1200" kern="1200" dirty="0">
                <a:solidFill>
                  <a:schemeClr val="tx1"/>
                </a:solidFill>
                <a:effectLst/>
                <a:latin typeface="+mn-lt"/>
                <a:ea typeface="+mn-ea"/>
                <a:cs typeface="+mn-cs"/>
              </a:rPr>
              <a:t>Firstly here’s the basic way in which rents are calculated for Commercial property, and that’s by a dollar value per square meter.  For example, if a 100 square meter office is quoted at $480 per square meter, that will be 100 x 480 = $48,000 annual rent, or a monthly rent of $4,000.  So in theory what you need to do is identify a few properties in the local area that are similar to yours, find out what rent they’re charging along with their square meter area, then use that to come up with a per-square-meter price for each.  You could either get the average of this or maybe choose the highest ones, its up to you.</a:t>
            </a:r>
          </a:p>
          <a:p>
            <a:endParaRPr lang="en-AU" dirty="0"/>
          </a:p>
        </p:txBody>
      </p:sp>
      <p:sp>
        <p:nvSpPr>
          <p:cNvPr id="4" name="Slide Number Placeholder 3"/>
          <p:cNvSpPr>
            <a:spLocks noGrp="1"/>
          </p:cNvSpPr>
          <p:nvPr>
            <p:ph type="sldNum" sz="quarter" idx="10"/>
          </p:nvPr>
        </p:nvSpPr>
        <p:spPr/>
        <p:txBody>
          <a:bodyPr/>
          <a:lstStyle/>
          <a:p>
            <a:fld id="{84E6B336-EAE5-4411-8A1E-BB180BAE8A9F}" type="slidenum">
              <a:rPr lang="en-AU" smtClean="0"/>
              <a:t>7</a:t>
            </a:fld>
            <a:endParaRPr lang="en-AU"/>
          </a:p>
        </p:txBody>
      </p:sp>
    </p:spTree>
    <p:extLst>
      <p:ext uri="{BB962C8B-B14F-4D97-AF65-F5344CB8AC3E}">
        <p14:creationId xmlns:p14="http://schemas.microsoft.com/office/powerpoint/2010/main" val="19260332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Next, how do you identify these properties?  You can either get online and start searching, or you can ask real estate agents for the details of some similar properties to your own, including the rent and the floor space.  There are a few other things, however, that you should take into account in order to come up with a fair and accurate rental amount.</a:t>
            </a:r>
          </a:p>
          <a:p>
            <a:pPr lvl="0"/>
            <a:r>
              <a:rPr lang="en-AU" sz="1200" kern="1200" dirty="0">
                <a:solidFill>
                  <a:schemeClr val="tx1"/>
                </a:solidFill>
                <a:effectLst/>
                <a:latin typeface="+mn-lt"/>
                <a:ea typeface="+mn-ea"/>
                <a:cs typeface="+mn-cs"/>
              </a:rPr>
              <a:t>Firstly, your lease may specify what kind of properties and leases are to be considered comparable.  A 300 square meter office may not be comparable to a 50 meter office, nor would a 15 year lease compare with a 3 year lease. </a:t>
            </a:r>
          </a:p>
          <a:p>
            <a:pPr lvl="0"/>
            <a:r>
              <a:rPr lang="en-AU" sz="1200" kern="1200" dirty="0">
                <a:solidFill>
                  <a:schemeClr val="tx1"/>
                </a:solidFill>
                <a:effectLst/>
                <a:latin typeface="+mn-lt"/>
                <a:ea typeface="+mn-ea"/>
                <a:cs typeface="+mn-cs"/>
              </a:rPr>
              <a:t>The building must be similar to yours, and of a similar age.  </a:t>
            </a:r>
          </a:p>
          <a:p>
            <a:pPr lvl="0"/>
            <a:r>
              <a:rPr lang="en-AU" sz="1200" kern="1200" dirty="0">
                <a:solidFill>
                  <a:schemeClr val="tx1"/>
                </a:solidFill>
                <a:effectLst/>
                <a:latin typeface="+mn-lt"/>
                <a:ea typeface="+mn-ea"/>
                <a:cs typeface="+mn-cs"/>
              </a:rPr>
              <a:t>The location of your comparison buildings should also be similar.  If your property is tucked away in the corner of a back street, it would not be proper to use centrally located properties in a busy hub area as your comparisons as they would generally charge higher rents by virtue of their superior location.  If you did this, your tenant would have every right to disagree with the results of your review.</a:t>
            </a:r>
          </a:p>
          <a:p>
            <a:pPr lvl="0"/>
            <a:r>
              <a:rPr lang="en-AU" sz="1200" kern="1200" dirty="0">
                <a:solidFill>
                  <a:schemeClr val="tx1"/>
                </a:solidFill>
                <a:effectLst/>
                <a:latin typeface="+mn-lt"/>
                <a:ea typeface="+mn-ea"/>
                <a:cs typeface="+mn-cs"/>
              </a:rPr>
              <a:t>Next, in your calculations make sure you’re only including the space the tenants are actually renting.  Don’t add in the space for shared or common areas, outdoor eating areas or carparks.  Such things are considered perks to entice a tenant to lease the property and while they may help lift the rent they don’t directly feature in the calculations.</a:t>
            </a:r>
          </a:p>
          <a:p>
            <a:pPr lvl="0"/>
            <a:r>
              <a:rPr lang="en-AU" sz="1200" kern="1200" dirty="0">
                <a:solidFill>
                  <a:schemeClr val="tx1"/>
                </a:solidFill>
                <a:effectLst/>
                <a:latin typeface="+mn-lt"/>
                <a:ea typeface="+mn-ea"/>
                <a:cs typeface="+mn-cs"/>
              </a:rPr>
              <a:t>But you do have to consider common area amenities to ensure they’re similar to those of your property.  If your comparison properties have large carparks and well-designed eating areas, and your property does not, it won’t make for a fair comparison as those features can help raise the level of the rent.</a:t>
            </a:r>
          </a:p>
          <a:p>
            <a:endParaRPr lang="en-AU" dirty="0"/>
          </a:p>
        </p:txBody>
      </p:sp>
      <p:sp>
        <p:nvSpPr>
          <p:cNvPr id="4" name="Slide Number Placeholder 3"/>
          <p:cNvSpPr>
            <a:spLocks noGrp="1"/>
          </p:cNvSpPr>
          <p:nvPr>
            <p:ph type="sldNum" sz="quarter" idx="10"/>
          </p:nvPr>
        </p:nvSpPr>
        <p:spPr/>
        <p:txBody>
          <a:bodyPr/>
          <a:lstStyle/>
          <a:p>
            <a:fld id="{84E6B336-EAE5-4411-8A1E-BB180BAE8A9F}" type="slidenum">
              <a:rPr lang="en-AU" smtClean="0"/>
              <a:t>8</a:t>
            </a:fld>
            <a:endParaRPr lang="en-AU"/>
          </a:p>
        </p:txBody>
      </p:sp>
    </p:spTree>
    <p:extLst>
      <p:ext uri="{BB962C8B-B14F-4D97-AF65-F5344CB8AC3E}">
        <p14:creationId xmlns:p14="http://schemas.microsoft.com/office/powerpoint/2010/main" val="31147134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AU" sz="1200" kern="1200" dirty="0">
                <a:solidFill>
                  <a:schemeClr val="tx1"/>
                </a:solidFill>
                <a:effectLst/>
                <a:latin typeface="+mn-lt"/>
                <a:ea typeface="+mn-ea"/>
                <a:cs typeface="+mn-cs"/>
              </a:rPr>
              <a:t>Next is the use to which the tenant is utilizing your property, and whether its actually the best possible use of the premise.  For example, you may be in a situation where if your tenant was running a restaurant you could charge a rent 15% higher than the current one, which was based on their current business selling hamburgers.  Would it be acceptable to look at similar properties that are in fact hosting restaurants and basing the review off those, on the argument that your property could also be used as a restaurant and hence that’s what its worth?  Keep in mind that if you do this, your tenant may insist on comparisons based on the current usage of the premise as the landlord agreed to that use by signing the lease.  If, however, your lease specifies a range of allowed uses for the premise, the rent could be based off the best and highest used the lease specifies.</a:t>
            </a:r>
          </a:p>
          <a:p>
            <a:endParaRPr lang="en-AU" dirty="0"/>
          </a:p>
        </p:txBody>
      </p:sp>
      <p:sp>
        <p:nvSpPr>
          <p:cNvPr id="4" name="Slide Number Placeholder 3"/>
          <p:cNvSpPr>
            <a:spLocks noGrp="1"/>
          </p:cNvSpPr>
          <p:nvPr>
            <p:ph type="sldNum" sz="quarter" idx="10"/>
          </p:nvPr>
        </p:nvSpPr>
        <p:spPr/>
        <p:txBody>
          <a:bodyPr/>
          <a:lstStyle/>
          <a:p>
            <a:fld id="{84E6B336-EAE5-4411-8A1E-BB180BAE8A9F}" type="slidenum">
              <a:rPr lang="en-AU" smtClean="0"/>
              <a:t>9</a:t>
            </a:fld>
            <a:endParaRPr lang="en-AU"/>
          </a:p>
        </p:txBody>
      </p:sp>
    </p:spTree>
    <p:extLst>
      <p:ext uri="{BB962C8B-B14F-4D97-AF65-F5344CB8AC3E}">
        <p14:creationId xmlns:p14="http://schemas.microsoft.com/office/powerpoint/2010/main" val="42872906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AU" sz="1200" kern="1200">
                <a:solidFill>
                  <a:schemeClr val="tx1"/>
                </a:solidFill>
                <a:effectLst/>
                <a:latin typeface="+mn-lt"/>
                <a:ea typeface="+mn-ea"/>
                <a:cs typeface="+mn-cs"/>
              </a:rPr>
              <a:t>Find </a:t>
            </a:r>
            <a:r>
              <a:rPr lang="en-AU" sz="1200" kern="1200" dirty="0">
                <a:solidFill>
                  <a:schemeClr val="tx1"/>
                </a:solidFill>
                <a:effectLst/>
                <a:latin typeface="+mn-lt"/>
                <a:ea typeface="+mn-ea"/>
                <a:cs typeface="+mn-cs"/>
              </a:rPr>
              <a:t>out whether the tenants in the other properties were given incentives, such as rent free or reduced rent periods, contributions to fit out or refurbishments, even cash payments.  The rent they’re being charged might not be as high once incentives are taken into account.</a:t>
            </a:r>
          </a:p>
          <a:p>
            <a:pPr lvl="0"/>
            <a:r>
              <a:rPr lang="en-AU" sz="1200" kern="1200" dirty="0">
                <a:solidFill>
                  <a:schemeClr val="tx1"/>
                </a:solidFill>
                <a:effectLst/>
                <a:latin typeface="+mn-lt"/>
                <a:ea typeface="+mn-ea"/>
                <a:cs typeface="+mn-cs"/>
              </a:rPr>
              <a:t>Lastly, if possible try to get a list of the expenses the tenants are paying in the comparison properties.  If there are differences compared to your own property, try to reflect this in the review.</a:t>
            </a:r>
          </a:p>
          <a:p>
            <a:endParaRPr lang="en-AU" dirty="0"/>
          </a:p>
        </p:txBody>
      </p:sp>
      <p:sp>
        <p:nvSpPr>
          <p:cNvPr id="4" name="Slide Number Placeholder 3"/>
          <p:cNvSpPr>
            <a:spLocks noGrp="1"/>
          </p:cNvSpPr>
          <p:nvPr>
            <p:ph type="sldNum" sz="quarter" idx="10"/>
          </p:nvPr>
        </p:nvSpPr>
        <p:spPr/>
        <p:txBody>
          <a:bodyPr/>
          <a:lstStyle/>
          <a:p>
            <a:fld id="{84E6B336-EAE5-4411-8A1E-BB180BAE8A9F}" type="slidenum">
              <a:rPr lang="en-AU" smtClean="0"/>
              <a:t>10</a:t>
            </a:fld>
            <a:endParaRPr lang="en-AU"/>
          </a:p>
        </p:txBody>
      </p:sp>
    </p:spTree>
    <p:extLst>
      <p:ext uri="{BB962C8B-B14F-4D97-AF65-F5344CB8AC3E}">
        <p14:creationId xmlns:p14="http://schemas.microsoft.com/office/powerpoint/2010/main" val="27202956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So in summary remember that the aim of a rent review is to come up with an objective “fair market rent” which is demonstrably based off that of similar properties.  You don’t want to ask too high a price and risk driving your tenants away with your property falling vacant as a result.  Neither do you want to quote an amount that’s too low, as it will reduce not only your income but also the property’s value if at some point you’re looking to sell.</a:t>
            </a:r>
          </a:p>
          <a:p>
            <a:r>
              <a:rPr lang="en-AU" sz="1200" kern="1200" dirty="0">
                <a:solidFill>
                  <a:schemeClr val="tx1"/>
                </a:solidFill>
                <a:effectLst/>
                <a:latin typeface="+mn-lt"/>
                <a:ea typeface="+mn-ea"/>
                <a:cs typeface="+mn-cs"/>
              </a:rPr>
              <a:t>Once you’ve completed the review, the next step is to send a written notice to the tenant proposing the new rental amount.  If they’re happy with the terms and sign the extension or renewal, that concludes the process and you can start charging them the new rent.  You should look to see if your lease includes a clause limiting the time the tenant has to object to the review – if they don’t object within this time, they lose the right to challenge the new rental amount.</a:t>
            </a:r>
          </a:p>
          <a:p>
            <a:r>
              <a:rPr lang="en-AU" sz="1200" kern="1200" dirty="0">
                <a:solidFill>
                  <a:schemeClr val="tx1"/>
                </a:solidFill>
                <a:effectLst/>
                <a:latin typeface="+mn-lt"/>
                <a:ea typeface="+mn-ea"/>
                <a:cs typeface="+mn-cs"/>
              </a:rPr>
              <a:t>Otherwise if the tenant does not accept the reviewed rent and comes back to you with an offer of their own within the time period, you’ll find yourself in a negotiation process and you’ll need to work with the tenant to see if a compromise can be reached.  During this process you can not only try to agree on the rent, but also consider offering incentives of your own (such as those I described earlier) in order to entice them to come to an agreement.</a:t>
            </a:r>
          </a:p>
          <a:p>
            <a:endParaRPr lang="en-AU" dirty="0"/>
          </a:p>
        </p:txBody>
      </p:sp>
      <p:sp>
        <p:nvSpPr>
          <p:cNvPr id="4" name="Slide Number Placeholder 3"/>
          <p:cNvSpPr>
            <a:spLocks noGrp="1"/>
          </p:cNvSpPr>
          <p:nvPr>
            <p:ph type="sldNum" sz="quarter" idx="10"/>
          </p:nvPr>
        </p:nvSpPr>
        <p:spPr/>
        <p:txBody>
          <a:bodyPr/>
          <a:lstStyle/>
          <a:p>
            <a:fld id="{84E6B336-EAE5-4411-8A1E-BB180BAE8A9F}" type="slidenum">
              <a:rPr lang="en-AU" smtClean="0"/>
              <a:t>11</a:t>
            </a:fld>
            <a:endParaRPr lang="en-AU"/>
          </a:p>
        </p:txBody>
      </p:sp>
    </p:spTree>
    <p:extLst>
      <p:ext uri="{BB962C8B-B14F-4D97-AF65-F5344CB8AC3E}">
        <p14:creationId xmlns:p14="http://schemas.microsoft.com/office/powerpoint/2010/main" val="22958910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If you can’t agree, the alternative can prove expensive.  Most leases have a clause allowing the tenant to appoint an independent </a:t>
            </a:r>
            <a:r>
              <a:rPr lang="en-AU" sz="1200" kern="1200" dirty="0" err="1">
                <a:solidFill>
                  <a:schemeClr val="tx1"/>
                </a:solidFill>
                <a:effectLst/>
                <a:latin typeface="+mn-lt"/>
                <a:ea typeface="+mn-ea"/>
                <a:cs typeface="+mn-cs"/>
              </a:rPr>
              <a:t>valuer</a:t>
            </a:r>
            <a:r>
              <a:rPr lang="en-AU" sz="1200" kern="1200" dirty="0">
                <a:solidFill>
                  <a:schemeClr val="tx1"/>
                </a:solidFill>
                <a:effectLst/>
                <a:latin typeface="+mn-lt"/>
                <a:ea typeface="+mn-ea"/>
                <a:cs typeface="+mn-cs"/>
              </a:rPr>
              <a:t> who will conduct their own market rent review.  The terms of the lease will specify the criteria for conducting their review, including directions the </a:t>
            </a:r>
            <a:r>
              <a:rPr lang="en-AU" sz="1200" kern="1200" dirty="0" err="1">
                <a:solidFill>
                  <a:schemeClr val="tx1"/>
                </a:solidFill>
                <a:effectLst/>
                <a:latin typeface="+mn-lt"/>
                <a:ea typeface="+mn-ea"/>
                <a:cs typeface="+mn-cs"/>
              </a:rPr>
              <a:t>valuer</a:t>
            </a:r>
            <a:r>
              <a:rPr lang="en-AU" sz="1200" kern="1200" dirty="0">
                <a:solidFill>
                  <a:schemeClr val="tx1"/>
                </a:solidFill>
                <a:effectLst/>
                <a:latin typeface="+mn-lt"/>
                <a:ea typeface="+mn-ea"/>
                <a:cs typeface="+mn-cs"/>
              </a:rPr>
              <a:t> must follow, assumptions they should make and any other matters to take into account or disregard.  Both the landlord and tenant can make written submissions to the </a:t>
            </a:r>
            <a:r>
              <a:rPr lang="en-AU" sz="1200" kern="1200" dirty="0" err="1">
                <a:solidFill>
                  <a:schemeClr val="tx1"/>
                </a:solidFill>
                <a:effectLst/>
                <a:latin typeface="+mn-lt"/>
                <a:ea typeface="+mn-ea"/>
                <a:cs typeface="+mn-cs"/>
              </a:rPr>
              <a:t>valuer</a:t>
            </a:r>
            <a:r>
              <a:rPr lang="en-AU" sz="1200" kern="1200" dirty="0">
                <a:solidFill>
                  <a:schemeClr val="tx1"/>
                </a:solidFill>
                <a:effectLst/>
                <a:latin typeface="+mn-lt"/>
                <a:ea typeface="+mn-ea"/>
                <a:cs typeface="+mn-cs"/>
              </a:rPr>
              <a:t>, and the </a:t>
            </a:r>
            <a:r>
              <a:rPr lang="en-AU" sz="1200" kern="1200" dirty="0" err="1">
                <a:solidFill>
                  <a:schemeClr val="tx1"/>
                </a:solidFill>
                <a:effectLst/>
                <a:latin typeface="+mn-lt"/>
                <a:ea typeface="+mn-ea"/>
                <a:cs typeface="+mn-cs"/>
              </a:rPr>
              <a:t>valuer’s</a:t>
            </a:r>
            <a:r>
              <a:rPr lang="en-AU" sz="1200" kern="1200" dirty="0">
                <a:solidFill>
                  <a:schemeClr val="tx1"/>
                </a:solidFill>
                <a:effectLst/>
                <a:latin typeface="+mn-lt"/>
                <a:ea typeface="+mn-ea"/>
                <a:cs typeface="+mn-cs"/>
              </a:rPr>
              <a:t> decision is regarded as binding although there can still be room for negotiation afterward as I’ll show in a minute.</a:t>
            </a:r>
          </a:p>
          <a:p>
            <a:r>
              <a:rPr lang="en-AU" sz="1200" kern="1200" dirty="0">
                <a:solidFill>
                  <a:schemeClr val="tx1"/>
                </a:solidFill>
                <a:effectLst/>
                <a:latin typeface="+mn-lt"/>
                <a:ea typeface="+mn-ea"/>
                <a:cs typeface="+mn-cs"/>
              </a:rPr>
              <a:t>In the case of a disagreement like this, some leases allow both the tenant and landlord to appoint their own </a:t>
            </a:r>
            <a:r>
              <a:rPr lang="en-AU" sz="1200" kern="1200" dirty="0" err="1">
                <a:solidFill>
                  <a:schemeClr val="tx1"/>
                </a:solidFill>
                <a:effectLst/>
                <a:latin typeface="+mn-lt"/>
                <a:ea typeface="+mn-ea"/>
                <a:cs typeface="+mn-cs"/>
              </a:rPr>
              <a:t>valuers</a:t>
            </a:r>
            <a:r>
              <a:rPr lang="en-AU" sz="1200" kern="1200" dirty="0">
                <a:solidFill>
                  <a:schemeClr val="tx1"/>
                </a:solidFill>
                <a:effectLst/>
                <a:latin typeface="+mn-lt"/>
                <a:ea typeface="+mn-ea"/>
                <a:cs typeface="+mn-cs"/>
              </a:rPr>
              <a:t>, and if those </a:t>
            </a:r>
            <a:r>
              <a:rPr lang="en-AU" sz="1200" kern="1200" dirty="0" err="1">
                <a:solidFill>
                  <a:schemeClr val="tx1"/>
                </a:solidFill>
                <a:effectLst/>
                <a:latin typeface="+mn-lt"/>
                <a:ea typeface="+mn-ea"/>
                <a:cs typeface="+mn-cs"/>
              </a:rPr>
              <a:t>valuers</a:t>
            </a:r>
            <a:r>
              <a:rPr lang="en-AU" sz="1200" kern="1200" dirty="0">
                <a:solidFill>
                  <a:schemeClr val="tx1"/>
                </a:solidFill>
                <a:effectLst/>
                <a:latin typeface="+mn-lt"/>
                <a:ea typeface="+mn-ea"/>
                <a:cs typeface="+mn-cs"/>
              </a:rPr>
              <a:t> disagree then a third </a:t>
            </a:r>
            <a:r>
              <a:rPr lang="en-AU" sz="1200" kern="1200" dirty="0" err="1">
                <a:solidFill>
                  <a:schemeClr val="tx1"/>
                </a:solidFill>
                <a:effectLst/>
                <a:latin typeface="+mn-lt"/>
                <a:ea typeface="+mn-ea"/>
                <a:cs typeface="+mn-cs"/>
              </a:rPr>
              <a:t>valuer</a:t>
            </a:r>
            <a:r>
              <a:rPr lang="en-AU" sz="1200" kern="1200" dirty="0">
                <a:solidFill>
                  <a:schemeClr val="tx1"/>
                </a:solidFill>
                <a:effectLst/>
                <a:latin typeface="+mn-lt"/>
                <a:ea typeface="+mn-ea"/>
                <a:cs typeface="+mn-cs"/>
              </a:rPr>
              <a:t> can be appointed, usually by an industry association, to determine the rental value and this </a:t>
            </a:r>
            <a:r>
              <a:rPr lang="en-AU" sz="1200" kern="1200" dirty="0" err="1">
                <a:solidFill>
                  <a:schemeClr val="tx1"/>
                </a:solidFill>
                <a:effectLst/>
                <a:latin typeface="+mn-lt"/>
                <a:ea typeface="+mn-ea"/>
                <a:cs typeface="+mn-cs"/>
              </a:rPr>
              <a:t>valuer’s</a:t>
            </a:r>
            <a:r>
              <a:rPr lang="en-AU" sz="1200" kern="1200" dirty="0">
                <a:solidFill>
                  <a:schemeClr val="tx1"/>
                </a:solidFill>
                <a:effectLst/>
                <a:latin typeface="+mn-lt"/>
                <a:ea typeface="+mn-ea"/>
                <a:cs typeface="+mn-cs"/>
              </a:rPr>
              <a:t> decision is final.  This can protect both parties as it guarantees the most accurate result, but the cost of employing three </a:t>
            </a:r>
            <a:r>
              <a:rPr lang="en-AU" sz="1200" kern="1200" dirty="0" err="1">
                <a:solidFill>
                  <a:schemeClr val="tx1"/>
                </a:solidFill>
                <a:effectLst/>
                <a:latin typeface="+mn-lt"/>
                <a:ea typeface="+mn-ea"/>
                <a:cs typeface="+mn-cs"/>
              </a:rPr>
              <a:t>valuers</a:t>
            </a:r>
            <a:r>
              <a:rPr lang="en-AU" sz="1200" kern="1200" dirty="0">
                <a:solidFill>
                  <a:schemeClr val="tx1"/>
                </a:solidFill>
                <a:effectLst/>
                <a:latin typeface="+mn-lt"/>
                <a:ea typeface="+mn-ea"/>
                <a:cs typeface="+mn-cs"/>
              </a:rPr>
              <a:t> can be considerable.  Note that the cost of appointing </a:t>
            </a:r>
            <a:r>
              <a:rPr lang="en-AU" sz="1200" kern="1200" dirty="0" err="1">
                <a:solidFill>
                  <a:schemeClr val="tx1"/>
                </a:solidFill>
                <a:effectLst/>
                <a:latin typeface="+mn-lt"/>
                <a:ea typeface="+mn-ea"/>
                <a:cs typeface="+mn-cs"/>
              </a:rPr>
              <a:t>valuers</a:t>
            </a:r>
            <a:r>
              <a:rPr lang="en-AU" sz="1200" kern="1200" dirty="0">
                <a:solidFill>
                  <a:schemeClr val="tx1"/>
                </a:solidFill>
                <a:effectLst/>
                <a:latin typeface="+mn-lt"/>
                <a:ea typeface="+mn-ea"/>
                <a:cs typeface="+mn-cs"/>
              </a:rPr>
              <a:t> is shared evenly between the landlord and the tenant.</a:t>
            </a:r>
          </a:p>
          <a:p>
            <a:endParaRPr lang="en-AU" dirty="0"/>
          </a:p>
        </p:txBody>
      </p:sp>
      <p:sp>
        <p:nvSpPr>
          <p:cNvPr id="4" name="Slide Number Placeholder 3"/>
          <p:cNvSpPr>
            <a:spLocks noGrp="1"/>
          </p:cNvSpPr>
          <p:nvPr>
            <p:ph type="sldNum" sz="quarter" idx="10"/>
          </p:nvPr>
        </p:nvSpPr>
        <p:spPr/>
        <p:txBody>
          <a:bodyPr/>
          <a:lstStyle/>
          <a:p>
            <a:fld id="{84E6B336-EAE5-4411-8A1E-BB180BAE8A9F}" type="slidenum">
              <a:rPr lang="en-AU" smtClean="0"/>
              <a:t>12</a:t>
            </a:fld>
            <a:endParaRPr lang="en-AU"/>
          </a:p>
        </p:txBody>
      </p:sp>
    </p:spTree>
    <p:extLst>
      <p:ext uri="{BB962C8B-B14F-4D97-AF65-F5344CB8AC3E}">
        <p14:creationId xmlns:p14="http://schemas.microsoft.com/office/powerpoint/2010/main" val="20952048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p:cNvSpPr>
            <a:spLocks noGrp="1"/>
          </p:cNvSpPr>
          <p:nvPr>
            <p:ph type="dt" sz="half" idx="10"/>
          </p:nvPr>
        </p:nvSpPr>
        <p:spPr/>
        <p:txBody>
          <a:bodyPr/>
          <a:lstStyle/>
          <a:p>
            <a:fld id="{0733B5CC-8A53-4749-8796-DC30222FA532}" type="datetimeFigureOut">
              <a:rPr lang="en-AU" smtClean="0"/>
              <a:t>11/10/2016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69829108-FA0E-4B3A-86FC-D0F8CA5D0E57}" type="slidenum">
              <a:rPr lang="en-AU" smtClean="0"/>
              <a:t>‹#›</a:t>
            </a:fld>
            <a:endParaRPr lang="en-AU"/>
          </a:p>
        </p:txBody>
      </p:sp>
    </p:spTree>
    <p:extLst>
      <p:ext uri="{BB962C8B-B14F-4D97-AF65-F5344CB8AC3E}">
        <p14:creationId xmlns:p14="http://schemas.microsoft.com/office/powerpoint/2010/main" val="38472422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0733B5CC-8A53-4749-8796-DC30222FA532}" type="datetimeFigureOut">
              <a:rPr lang="en-AU" smtClean="0"/>
              <a:t>11/10/2016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69829108-FA0E-4B3A-86FC-D0F8CA5D0E57}" type="slidenum">
              <a:rPr lang="en-AU" smtClean="0"/>
              <a:t>‹#›</a:t>
            </a:fld>
            <a:endParaRPr lang="en-AU"/>
          </a:p>
        </p:txBody>
      </p:sp>
    </p:spTree>
    <p:extLst>
      <p:ext uri="{BB962C8B-B14F-4D97-AF65-F5344CB8AC3E}">
        <p14:creationId xmlns:p14="http://schemas.microsoft.com/office/powerpoint/2010/main" val="41778111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733B5CC-8A53-4749-8796-DC30222FA532}" type="datetimeFigureOut">
              <a:rPr lang="en-AU" smtClean="0"/>
              <a:t>11/10/2016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69829108-FA0E-4B3A-86FC-D0F8CA5D0E57}" type="slidenum">
              <a:rPr lang="en-AU" smtClean="0"/>
              <a:t>‹#›</a:t>
            </a:fld>
            <a:endParaRPr lang="en-AU"/>
          </a:p>
        </p:txBody>
      </p:sp>
    </p:spTree>
    <p:extLst>
      <p:ext uri="{BB962C8B-B14F-4D97-AF65-F5344CB8AC3E}">
        <p14:creationId xmlns:p14="http://schemas.microsoft.com/office/powerpoint/2010/main" val="4986160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p:cNvSpPr>
            <a:spLocks noGrp="1"/>
          </p:cNvSpPr>
          <p:nvPr>
            <p:ph type="dt" sz="half" idx="10"/>
          </p:nvPr>
        </p:nvSpPr>
        <p:spPr/>
        <p:txBody>
          <a:bodyPr/>
          <a:lstStyle/>
          <a:p>
            <a:fld id="{0733B5CC-8A53-4749-8796-DC30222FA532}" type="datetimeFigureOut">
              <a:rPr lang="en-AU" smtClean="0"/>
              <a:t>11/10/2016</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69829108-FA0E-4B3A-86FC-D0F8CA5D0E57}" type="slidenum">
              <a:rPr lang="en-AU" smtClean="0"/>
              <a:t>‹#›</a:t>
            </a:fld>
            <a:endParaRPr lang="en-AU"/>
          </a:p>
        </p:txBody>
      </p:sp>
    </p:spTree>
    <p:extLst>
      <p:ext uri="{BB962C8B-B14F-4D97-AF65-F5344CB8AC3E}">
        <p14:creationId xmlns:p14="http://schemas.microsoft.com/office/powerpoint/2010/main" val="1046394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p:cNvSpPr>
            <a:spLocks noGrp="1"/>
          </p:cNvSpPr>
          <p:nvPr>
            <p:ph type="dt" sz="half" idx="10"/>
          </p:nvPr>
        </p:nvSpPr>
        <p:spPr/>
        <p:txBody>
          <a:bodyPr/>
          <a:lstStyle/>
          <a:p>
            <a:fld id="{0733B5CC-8A53-4749-8796-DC30222FA532}" type="datetimeFigureOut">
              <a:rPr lang="en-AU" smtClean="0"/>
              <a:t>11/10/2016</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69829108-FA0E-4B3A-86FC-D0F8CA5D0E57}" type="slidenum">
              <a:rPr lang="en-AU" smtClean="0"/>
              <a:t>‹#›</a:t>
            </a:fld>
            <a:endParaRPr lang="en-AU"/>
          </a:p>
        </p:txBody>
      </p:sp>
    </p:spTree>
    <p:extLst>
      <p:ext uri="{BB962C8B-B14F-4D97-AF65-F5344CB8AC3E}">
        <p14:creationId xmlns:p14="http://schemas.microsoft.com/office/powerpoint/2010/main" val="17286114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Date Placeholder 2"/>
          <p:cNvSpPr>
            <a:spLocks noGrp="1"/>
          </p:cNvSpPr>
          <p:nvPr>
            <p:ph type="dt" sz="half" idx="10"/>
          </p:nvPr>
        </p:nvSpPr>
        <p:spPr/>
        <p:txBody>
          <a:bodyPr/>
          <a:lstStyle/>
          <a:p>
            <a:fld id="{0733B5CC-8A53-4749-8796-DC30222FA532}" type="datetimeFigureOut">
              <a:rPr lang="en-AU" smtClean="0"/>
              <a:t>11/10/2016</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69829108-FA0E-4B3A-86FC-D0F8CA5D0E57}" type="slidenum">
              <a:rPr lang="en-AU" smtClean="0"/>
              <a:t>‹#›</a:t>
            </a:fld>
            <a:endParaRPr lang="en-AU"/>
          </a:p>
        </p:txBody>
      </p:sp>
    </p:spTree>
    <p:extLst>
      <p:ext uri="{BB962C8B-B14F-4D97-AF65-F5344CB8AC3E}">
        <p14:creationId xmlns:p14="http://schemas.microsoft.com/office/powerpoint/2010/main" val="6096980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33B5CC-8A53-4749-8796-DC30222FA532}" type="datetimeFigureOut">
              <a:rPr lang="en-AU" smtClean="0"/>
              <a:t>11/10/2016</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69829108-FA0E-4B3A-86FC-D0F8CA5D0E57}" type="slidenum">
              <a:rPr lang="en-AU" smtClean="0"/>
              <a:t>‹#›</a:t>
            </a:fld>
            <a:endParaRPr lang="en-AU"/>
          </a:p>
        </p:txBody>
      </p:sp>
    </p:spTree>
    <p:extLst>
      <p:ext uri="{BB962C8B-B14F-4D97-AF65-F5344CB8AC3E}">
        <p14:creationId xmlns:p14="http://schemas.microsoft.com/office/powerpoint/2010/main" val="30637782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733B5CC-8A53-4749-8796-DC30222FA532}" type="datetimeFigureOut">
              <a:rPr lang="en-AU" smtClean="0"/>
              <a:t>11/10/2016</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69829108-FA0E-4B3A-86FC-D0F8CA5D0E57}" type="slidenum">
              <a:rPr lang="en-AU" smtClean="0"/>
              <a:t>‹#›</a:t>
            </a:fld>
            <a:endParaRPr lang="en-AU"/>
          </a:p>
        </p:txBody>
      </p:sp>
    </p:spTree>
    <p:extLst>
      <p:ext uri="{BB962C8B-B14F-4D97-AF65-F5344CB8AC3E}">
        <p14:creationId xmlns:p14="http://schemas.microsoft.com/office/powerpoint/2010/main" val="1240020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733B5CC-8A53-4749-8796-DC30222FA532}" type="datetimeFigureOut">
              <a:rPr lang="en-AU" smtClean="0"/>
              <a:t>11/10/2016</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69829108-FA0E-4B3A-86FC-D0F8CA5D0E57}" type="slidenum">
              <a:rPr lang="en-AU" smtClean="0"/>
              <a:t>‹#›</a:t>
            </a:fld>
            <a:endParaRPr lang="en-AU"/>
          </a:p>
        </p:txBody>
      </p:sp>
    </p:spTree>
    <p:extLst>
      <p:ext uri="{BB962C8B-B14F-4D97-AF65-F5344CB8AC3E}">
        <p14:creationId xmlns:p14="http://schemas.microsoft.com/office/powerpoint/2010/main" val="5844636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0733B5CC-8A53-4749-8796-DC30222FA532}" type="datetimeFigureOut">
              <a:rPr lang="en-AU" smtClean="0"/>
              <a:t>11/10/2016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69829108-FA0E-4B3A-86FC-D0F8CA5D0E57}" type="slidenum">
              <a:rPr lang="en-AU" smtClean="0"/>
              <a:t>‹#›</a:t>
            </a:fld>
            <a:endParaRPr lang="en-AU"/>
          </a:p>
        </p:txBody>
      </p:sp>
    </p:spTree>
    <p:extLst>
      <p:ext uri="{BB962C8B-B14F-4D97-AF65-F5344CB8AC3E}">
        <p14:creationId xmlns:p14="http://schemas.microsoft.com/office/powerpoint/2010/main" val="31231169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0733B5CC-8A53-4749-8796-DC30222FA532}" type="datetimeFigureOut">
              <a:rPr lang="en-AU" smtClean="0"/>
              <a:t>11/10/2016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69829108-FA0E-4B3A-86FC-D0F8CA5D0E57}" type="slidenum">
              <a:rPr lang="en-AU" smtClean="0"/>
              <a:t>‹#›</a:t>
            </a:fld>
            <a:endParaRPr lang="en-AU"/>
          </a:p>
        </p:txBody>
      </p:sp>
    </p:spTree>
    <p:extLst>
      <p:ext uri="{BB962C8B-B14F-4D97-AF65-F5344CB8AC3E}">
        <p14:creationId xmlns:p14="http://schemas.microsoft.com/office/powerpoint/2010/main" val="39766207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33B5CC-8A53-4749-8796-DC30222FA532}" type="datetimeFigureOut">
              <a:rPr lang="en-AU" smtClean="0"/>
              <a:t>11/10/2016</a:t>
            </a:fld>
            <a:endParaRPr lang="en-AU"/>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829108-FA0E-4B3A-86FC-D0F8CA5D0E57}" type="slidenum">
              <a:rPr lang="en-AU" smtClean="0"/>
              <a:t>‹#›</a:t>
            </a:fld>
            <a:endParaRPr lang="en-AU"/>
          </a:p>
        </p:txBody>
      </p:sp>
    </p:spTree>
    <p:extLst>
      <p:ext uri="{BB962C8B-B14F-4D97-AF65-F5344CB8AC3E}">
        <p14:creationId xmlns:p14="http://schemas.microsoft.com/office/powerpoint/2010/main" val="32692003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2.png"/><Relationship Id="rId2" Type="http://schemas.openxmlformats.org/officeDocument/2006/relationships/audio" Target="../media/media1.mp3"/><Relationship Id="rId1" Type="http://schemas.microsoft.com/office/2007/relationships/media" Target="../media/media1.mp3"/><Relationship Id="rId6" Type="http://schemas.microsoft.com/office/2007/relationships/hdphoto" Target="../media/hdphoto1.wdp"/><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microsoft.com/office/2007/relationships/hdphoto" Target="../media/hdphoto3.wdp"/><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5">
            <a:extLst>
              <a:ext uri="{BEBA8EAE-BF5A-486C-A8C5-ECC9F3942E4B}">
                <a14:imgProps xmlns:a14="http://schemas.microsoft.com/office/drawing/2010/main">
                  <a14:imgLayer r:embed="rId6">
                    <a14:imgEffect>
                      <a14:sharpenSoften amount="-67000"/>
                    </a14:imgEffect>
                    <a14:imgEffect>
                      <a14:brightnessContrast bright="-27000"/>
                    </a14:imgEffect>
                  </a14:imgLayer>
                </a14:imgProps>
              </a:ext>
            </a:extLst>
          </a:blip>
          <a:stretch>
            <a:fillRect/>
          </a:stretch>
        </p:blipFill>
        <p:spPr>
          <a:xfrm>
            <a:off x="0" y="-1143000"/>
            <a:ext cx="12192000" cy="9144000"/>
          </a:xfrm>
          <a:prstGeom prst="rect">
            <a:avLst/>
          </a:prstGeom>
        </p:spPr>
      </p:pic>
      <p:sp>
        <p:nvSpPr>
          <p:cNvPr id="2" name="Title 1"/>
          <p:cNvSpPr>
            <a:spLocks noGrp="1"/>
          </p:cNvSpPr>
          <p:nvPr>
            <p:ph type="ctrTitle"/>
          </p:nvPr>
        </p:nvSpPr>
        <p:spPr>
          <a:xfrm>
            <a:off x="1524000" y="-48419"/>
            <a:ext cx="9144000" cy="1277938"/>
          </a:xfrm>
        </p:spPr>
        <p:txBody>
          <a:bodyPr>
            <a:normAutofit/>
          </a:bodyPr>
          <a:lstStyle/>
          <a:p>
            <a:r>
              <a:rPr lang="en-AU" sz="7200" b="1" dirty="0">
                <a:solidFill>
                  <a:schemeClr val="bg1"/>
                </a:solidFill>
                <a:effectLst>
                  <a:outerShdw blurRad="38100" dist="38100" dir="2700000" algn="tl">
                    <a:srgbClr val="000000">
                      <a:alpha val="43137"/>
                    </a:srgbClr>
                  </a:outerShdw>
                </a:effectLst>
              </a:rPr>
              <a:t>Market Rent Reviews</a:t>
            </a:r>
          </a:p>
        </p:txBody>
      </p:sp>
      <p:sp>
        <p:nvSpPr>
          <p:cNvPr id="3" name="Subtitle 2"/>
          <p:cNvSpPr>
            <a:spLocks noGrp="1"/>
          </p:cNvSpPr>
          <p:nvPr>
            <p:ph type="subTitle" idx="1"/>
          </p:nvPr>
        </p:nvSpPr>
        <p:spPr>
          <a:xfrm>
            <a:off x="1524000" y="3114674"/>
            <a:ext cx="9144000" cy="3743325"/>
          </a:xfrm>
        </p:spPr>
        <p:txBody>
          <a:bodyPr>
            <a:normAutofit/>
          </a:bodyPr>
          <a:lstStyle/>
          <a:p>
            <a:pPr marL="685800" indent="-685800" algn="l">
              <a:buFontTx/>
              <a:buChar char="-"/>
            </a:pPr>
            <a:r>
              <a:rPr lang="en-AU" sz="4400" dirty="0">
                <a:solidFill>
                  <a:schemeClr val="bg1"/>
                </a:solidFill>
                <a:effectLst>
                  <a:outerShdw blurRad="38100" dist="38100" dir="2700000" algn="tl">
                    <a:srgbClr val="000000">
                      <a:alpha val="43137"/>
                    </a:srgbClr>
                  </a:outerShdw>
                </a:effectLst>
              </a:rPr>
              <a:t>What is a Market Rent Review?</a:t>
            </a:r>
          </a:p>
          <a:p>
            <a:pPr marL="685800" indent="-685800" algn="l">
              <a:buFontTx/>
              <a:buChar char="-"/>
            </a:pPr>
            <a:r>
              <a:rPr lang="en-AU" sz="4400" dirty="0">
                <a:solidFill>
                  <a:schemeClr val="bg1"/>
                </a:solidFill>
                <a:effectLst>
                  <a:outerShdw blurRad="38100" dist="38100" dir="2700000" algn="tl">
                    <a:srgbClr val="000000">
                      <a:alpha val="43137"/>
                    </a:srgbClr>
                  </a:outerShdw>
                </a:effectLst>
              </a:rPr>
              <a:t>When a Review is initiated</a:t>
            </a:r>
          </a:p>
          <a:p>
            <a:pPr marL="685800" indent="-685800" algn="l">
              <a:buFontTx/>
              <a:buChar char="-"/>
            </a:pPr>
            <a:r>
              <a:rPr lang="en-AU" sz="4400" dirty="0">
                <a:solidFill>
                  <a:schemeClr val="bg1"/>
                </a:solidFill>
                <a:effectLst>
                  <a:outerShdw blurRad="38100" dist="38100" dir="2700000" algn="tl">
                    <a:srgbClr val="000000">
                      <a:alpha val="43137"/>
                    </a:srgbClr>
                  </a:outerShdw>
                </a:effectLst>
              </a:rPr>
              <a:t>How its calculated</a:t>
            </a:r>
          </a:p>
          <a:p>
            <a:pPr marL="685800" indent="-685800" algn="l">
              <a:buFontTx/>
              <a:buChar char="-"/>
            </a:pPr>
            <a:r>
              <a:rPr lang="en-AU" sz="4400" dirty="0">
                <a:solidFill>
                  <a:schemeClr val="bg1"/>
                </a:solidFill>
                <a:effectLst>
                  <a:outerShdw blurRad="38100" dist="38100" dir="2700000" algn="tl">
                    <a:srgbClr val="000000">
                      <a:alpha val="43137"/>
                    </a:srgbClr>
                  </a:outerShdw>
                </a:effectLst>
              </a:rPr>
              <a:t>Disagreements</a:t>
            </a:r>
          </a:p>
        </p:txBody>
      </p:sp>
      <p:sp>
        <p:nvSpPr>
          <p:cNvPr id="5" name="Subtitle 2"/>
          <p:cNvSpPr txBox="1">
            <a:spLocks/>
          </p:cNvSpPr>
          <p:nvPr/>
        </p:nvSpPr>
        <p:spPr>
          <a:xfrm>
            <a:off x="1524000" y="1543050"/>
            <a:ext cx="9144000" cy="301466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AU" sz="4800" dirty="0">
                <a:solidFill>
                  <a:schemeClr val="bg1"/>
                </a:solidFill>
                <a:effectLst>
                  <a:outerShdw blurRad="38100" dist="38100" dir="2700000" algn="tl">
                    <a:srgbClr val="000000">
                      <a:alpha val="43137"/>
                    </a:srgbClr>
                  </a:outerShdw>
                </a:effectLst>
                <a:latin typeface="Buxton Sketch" panose="03080500000500000004" pitchFamily="66" charset="0"/>
              </a:rPr>
              <a:t>Not the same as annual rent increase</a:t>
            </a:r>
          </a:p>
          <a:p>
            <a:pPr marL="685800" indent="-685800" algn="l">
              <a:buFontTx/>
              <a:buChar char="-"/>
            </a:pPr>
            <a:endParaRPr lang="en-AU" sz="4800" dirty="0">
              <a:solidFill>
                <a:schemeClr val="bg1"/>
              </a:solidFill>
              <a:effectLst>
                <a:outerShdw blurRad="38100" dist="38100" dir="2700000" algn="tl">
                  <a:srgbClr val="000000">
                    <a:alpha val="43137"/>
                  </a:srgbClr>
                </a:outerShdw>
              </a:effectLst>
              <a:latin typeface="Buxton Sketch" panose="03080500000500000004" pitchFamily="66" charset="0"/>
            </a:endParaRPr>
          </a:p>
        </p:txBody>
      </p:sp>
      <p:pic>
        <p:nvPicPr>
          <p:cNvPr id="6" name="market rent review">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175500" y="7081838"/>
            <a:ext cx="609600" cy="609600"/>
          </a:xfrm>
          <a:prstGeom prst="rect">
            <a:avLst/>
          </a:prstGeom>
        </p:spPr>
      </p:pic>
    </p:spTree>
    <p:extLst>
      <p:ext uri="{BB962C8B-B14F-4D97-AF65-F5344CB8AC3E}">
        <p14:creationId xmlns:p14="http://schemas.microsoft.com/office/powerpoint/2010/main" val="2308986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 calcmode="lin" valueType="num">
                                      <p:cBhvr additive="base">
                                        <p:cTn id="23" dur="25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24" dur="25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3">
                                            <p:txEl>
                                              <p:pRg st="1" end="1"/>
                                            </p:txEl>
                                          </p:spTgt>
                                        </p:tgtEl>
                                        <p:attrNameLst>
                                          <p:attrName>style.visibility</p:attrName>
                                        </p:attrNameLst>
                                      </p:cBhvr>
                                      <p:to>
                                        <p:strVal val="visible"/>
                                      </p:to>
                                    </p:set>
                                    <p:anim calcmode="lin" valueType="num">
                                      <p:cBhvr additive="base">
                                        <p:cTn id="29" dur="25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30" dur="25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grpId="0" nodeType="clickEffect">
                                  <p:stCondLst>
                                    <p:cond delay="0"/>
                                  </p:stCondLst>
                                  <p:childTnLst>
                                    <p:set>
                                      <p:cBhvr>
                                        <p:cTn id="34" dur="1" fill="hold">
                                          <p:stCondLst>
                                            <p:cond delay="0"/>
                                          </p:stCondLst>
                                        </p:cTn>
                                        <p:tgtEl>
                                          <p:spTgt spid="3">
                                            <p:txEl>
                                              <p:pRg st="2" end="2"/>
                                            </p:txEl>
                                          </p:spTgt>
                                        </p:tgtEl>
                                        <p:attrNameLst>
                                          <p:attrName>style.visibility</p:attrName>
                                        </p:attrNameLst>
                                      </p:cBhvr>
                                      <p:to>
                                        <p:strVal val="visible"/>
                                      </p:to>
                                    </p:set>
                                    <p:anim calcmode="lin" valueType="num">
                                      <p:cBhvr additive="base">
                                        <p:cTn id="35" dur="25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36" dur="25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grpId="0" nodeType="clickEffect">
                                  <p:stCondLst>
                                    <p:cond delay="0"/>
                                  </p:stCondLst>
                                  <p:childTnLst>
                                    <p:set>
                                      <p:cBhvr>
                                        <p:cTn id="40" dur="1" fill="hold">
                                          <p:stCondLst>
                                            <p:cond delay="0"/>
                                          </p:stCondLst>
                                        </p:cTn>
                                        <p:tgtEl>
                                          <p:spTgt spid="3">
                                            <p:txEl>
                                              <p:pRg st="3" end="3"/>
                                            </p:txEl>
                                          </p:spTgt>
                                        </p:tgtEl>
                                        <p:attrNameLst>
                                          <p:attrName>style.visibility</p:attrName>
                                        </p:attrNameLst>
                                      </p:cBhvr>
                                      <p:to>
                                        <p:strVal val="visible"/>
                                      </p:to>
                                    </p:set>
                                    <p:anim calcmode="lin" valueType="num">
                                      <p:cBhvr additive="base">
                                        <p:cTn id="41" dur="25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42" dur="25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3" repeatCount="indefinite" fill="hold" display="0">
                  <p:stCondLst>
                    <p:cond delay="indefinite"/>
                  </p:stCondLst>
                  <p:endCondLst>
                    <p:cond evt="onStopAudio" delay="0">
                      <p:tgtEl>
                        <p:sldTgt/>
                      </p:tgtEl>
                    </p:cond>
                  </p:endCondLst>
                </p:cTn>
                <p:tgtEl>
                  <p:spTgt spid="6"/>
                </p:tgtEl>
              </p:cMediaNode>
            </p:audio>
          </p:childTnLst>
        </p:cTn>
      </p:par>
    </p:tnLst>
    <p:bldLst>
      <p:bldP spid="2" grpId="0"/>
      <p:bldP spid="3" grpId="0" build="p"/>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What is a Market Rent Review?</a:t>
            </a:r>
          </a:p>
        </p:txBody>
      </p:sp>
      <p:sp>
        <p:nvSpPr>
          <p:cNvPr id="3" name="Content Placeholder 2"/>
          <p:cNvSpPr>
            <a:spLocks noGrp="1"/>
          </p:cNvSpPr>
          <p:nvPr>
            <p:ph idx="1"/>
          </p:nvPr>
        </p:nvSpPr>
        <p:spPr>
          <a:xfrm>
            <a:off x="838200" y="2021744"/>
            <a:ext cx="4245864" cy="515239"/>
          </a:xfrm>
        </p:spPr>
        <p:txBody>
          <a:bodyPr/>
          <a:lstStyle/>
          <a:p>
            <a:pPr marL="0" indent="0">
              <a:buNone/>
            </a:pPr>
            <a:r>
              <a:rPr lang="en-AU" dirty="0">
                <a:latin typeface="ArtBrush" panose="020B0500000000000000" pitchFamily="34" charset="0"/>
              </a:rPr>
              <a:t>Open Market Rental Value</a:t>
            </a:r>
          </a:p>
        </p:txBody>
      </p:sp>
      <p:sp>
        <p:nvSpPr>
          <p:cNvPr id="4" name="Content Placeholder 2"/>
          <p:cNvSpPr txBox="1">
            <a:spLocks/>
          </p:cNvSpPr>
          <p:nvPr/>
        </p:nvSpPr>
        <p:spPr>
          <a:xfrm>
            <a:off x="5084064" y="3383280"/>
            <a:ext cx="4245864" cy="5152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AU" dirty="0">
                <a:latin typeface="ArtBrush" panose="020B0500000000000000" pitchFamily="34" charset="0"/>
              </a:rPr>
              <a:t>Market Rent</a:t>
            </a:r>
          </a:p>
        </p:txBody>
      </p:sp>
      <p:sp>
        <p:nvSpPr>
          <p:cNvPr id="5" name="Content Placeholder 2"/>
          <p:cNvSpPr txBox="1">
            <a:spLocks/>
          </p:cNvSpPr>
          <p:nvPr/>
        </p:nvSpPr>
        <p:spPr>
          <a:xfrm>
            <a:off x="2036064" y="4229577"/>
            <a:ext cx="4245864" cy="5152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AU" dirty="0">
                <a:latin typeface="ArtBrush" panose="020B0500000000000000" pitchFamily="34" charset="0"/>
              </a:rPr>
              <a:t>Yearly Rent</a:t>
            </a:r>
          </a:p>
        </p:txBody>
      </p:sp>
      <p:sp>
        <p:nvSpPr>
          <p:cNvPr id="6" name="Content Placeholder 2"/>
          <p:cNvSpPr txBox="1">
            <a:spLocks/>
          </p:cNvSpPr>
          <p:nvPr/>
        </p:nvSpPr>
        <p:spPr>
          <a:xfrm>
            <a:off x="6281928" y="4560635"/>
            <a:ext cx="4245864" cy="5152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AU" dirty="0">
                <a:latin typeface="ArtBrush" panose="020B0500000000000000" pitchFamily="34" charset="0"/>
              </a:rPr>
              <a:t>Full Yearly Market Rental</a:t>
            </a:r>
          </a:p>
        </p:txBody>
      </p:sp>
      <p:sp>
        <p:nvSpPr>
          <p:cNvPr id="7" name="Content Placeholder 2"/>
          <p:cNvSpPr txBox="1">
            <a:spLocks/>
          </p:cNvSpPr>
          <p:nvPr/>
        </p:nvSpPr>
        <p:spPr>
          <a:xfrm>
            <a:off x="6281928" y="2352803"/>
            <a:ext cx="4245864" cy="5152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AU" dirty="0">
                <a:latin typeface="ArtBrush" panose="020B0500000000000000" pitchFamily="34" charset="0"/>
              </a:rPr>
              <a:t>Commercial Yearly Rent</a:t>
            </a:r>
          </a:p>
        </p:txBody>
      </p:sp>
      <p:sp>
        <p:nvSpPr>
          <p:cNvPr id="8" name="Content Placeholder 2"/>
          <p:cNvSpPr txBox="1">
            <a:spLocks/>
          </p:cNvSpPr>
          <p:nvPr/>
        </p:nvSpPr>
        <p:spPr>
          <a:xfrm>
            <a:off x="838200" y="5822541"/>
            <a:ext cx="4245864" cy="5152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AU" dirty="0">
                <a:latin typeface="ArtBrush" panose="020B0500000000000000" pitchFamily="34" charset="0"/>
              </a:rPr>
              <a:t>Current Market Rental Value</a:t>
            </a:r>
          </a:p>
        </p:txBody>
      </p:sp>
      <p:sp>
        <p:nvSpPr>
          <p:cNvPr id="9" name="Content Placeholder 2"/>
          <p:cNvSpPr txBox="1">
            <a:spLocks/>
          </p:cNvSpPr>
          <p:nvPr/>
        </p:nvSpPr>
        <p:spPr>
          <a:xfrm>
            <a:off x="7732776" y="3806429"/>
            <a:ext cx="4245864" cy="5152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AU" dirty="0">
                <a:latin typeface="ArtBrush" panose="020B0500000000000000" pitchFamily="34" charset="0"/>
              </a:rPr>
              <a:t>Full Rack Rental Value</a:t>
            </a:r>
          </a:p>
        </p:txBody>
      </p:sp>
      <p:sp>
        <p:nvSpPr>
          <p:cNvPr id="10" name="Content Placeholder 2"/>
          <p:cNvSpPr txBox="1">
            <a:spLocks/>
          </p:cNvSpPr>
          <p:nvPr/>
        </p:nvSpPr>
        <p:spPr>
          <a:xfrm>
            <a:off x="944880" y="3118771"/>
            <a:ext cx="4245864" cy="5152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AU" dirty="0">
                <a:latin typeface="ArtBrush" panose="020B0500000000000000" pitchFamily="34" charset="0"/>
              </a:rPr>
              <a:t>Current Rack Rent</a:t>
            </a:r>
          </a:p>
        </p:txBody>
      </p:sp>
      <p:sp>
        <p:nvSpPr>
          <p:cNvPr id="11" name="Content Placeholder 2"/>
          <p:cNvSpPr txBox="1">
            <a:spLocks/>
          </p:cNvSpPr>
          <p:nvPr/>
        </p:nvSpPr>
        <p:spPr>
          <a:xfrm>
            <a:off x="7568184" y="5653507"/>
            <a:ext cx="4245864" cy="5152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AU" dirty="0">
                <a:latin typeface="ArtBrush" panose="020B0500000000000000" pitchFamily="34" charset="0"/>
              </a:rPr>
              <a:t>Current Letting Value</a:t>
            </a:r>
          </a:p>
        </p:txBody>
      </p:sp>
    </p:spTree>
    <p:extLst>
      <p:ext uri="{BB962C8B-B14F-4D97-AF65-F5344CB8AC3E}">
        <p14:creationId xmlns:p14="http://schemas.microsoft.com/office/powerpoint/2010/main" val="2300277670"/>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par>
                          <p:cTn id="11" fill="hold">
                            <p:stCondLst>
                              <p:cond delay="750"/>
                            </p:stCondLst>
                            <p:childTnLst>
                              <p:par>
                                <p:cTn id="12" presetID="10" presetClass="entr" presetSubtype="0"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childTnLst>
                                </p:cTn>
                              </p:par>
                            </p:childTnLst>
                          </p:cTn>
                        </p:par>
                        <p:par>
                          <p:cTn id="15" fill="hold">
                            <p:stCondLst>
                              <p:cond delay="1250"/>
                            </p:stCondLst>
                            <p:childTnLst>
                              <p:par>
                                <p:cTn id="16" presetID="10" presetClass="entr" presetSubtype="0"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par>
                          <p:cTn id="19" fill="hold">
                            <p:stCondLst>
                              <p:cond delay="1750"/>
                            </p:stCondLst>
                            <p:childTnLst>
                              <p:par>
                                <p:cTn id="20" presetID="10" presetClass="entr" presetSubtype="0"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par>
                          <p:cTn id="23" fill="hold">
                            <p:stCondLst>
                              <p:cond delay="2250"/>
                            </p:stCondLst>
                            <p:childTnLst>
                              <p:par>
                                <p:cTn id="24" presetID="10" presetClass="entr" presetSubtype="0"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childTnLst>
                          </p:cTn>
                        </p:par>
                        <p:par>
                          <p:cTn id="27" fill="hold">
                            <p:stCondLst>
                              <p:cond delay="2750"/>
                            </p:stCondLst>
                            <p:childTnLst>
                              <p:par>
                                <p:cTn id="28" presetID="10" presetClass="entr" presetSubtype="0"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500"/>
                                        <p:tgtEl>
                                          <p:spTgt spid="9"/>
                                        </p:tgtEl>
                                      </p:cBhvr>
                                    </p:animEffect>
                                  </p:childTnLst>
                                </p:cTn>
                              </p:par>
                            </p:childTnLst>
                          </p:cTn>
                        </p:par>
                        <p:par>
                          <p:cTn id="31" fill="hold">
                            <p:stCondLst>
                              <p:cond delay="3250"/>
                            </p:stCondLst>
                            <p:childTnLst>
                              <p:par>
                                <p:cTn id="32" presetID="10" presetClass="entr" presetSubtype="0"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500"/>
                                        <p:tgtEl>
                                          <p:spTgt spid="10"/>
                                        </p:tgtEl>
                                      </p:cBhvr>
                                    </p:animEffect>
                                  </p:childTnLst>
                                </p:cTn>
                              </p:par>
                            </p:childTnLst>
                          </p:cTn>
                        </p:par>
                        <p:par>
                          <p:cTn id="35" fill="hold">
                            <p:stCondLst>
                              <p:cond delay="3750"/>
                            </p:stCondLst>
                            <p:childTnLst>
                              <p:par>
                                <p:cTn id="36" presetID="10" presetClass="entr" presetSubtype="0" fill="hold" grpId="0" nodeType="after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fade">
                                      <p:cBhvr>
                                        <p:cTn id="3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5" grpId="0"/>
      <p:bldP spid="6" grpId="0"/>
      <p:bldP spid="7" grpId="0"/>
      <p:bldP spid="8" grpId="0"/>
      <p:bldP spid="9" grpId="0"/>
      <p:bldP spid="10" grpId="0"/>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What is a Market Rent Review?</a:t>
            </a:r>
          </a:p>
        </p:txBody>
      </p:sp>
      <p:sp>
        <p:nvSpPr>
          <p:cNvPr id="12" name="Content Placeholder 11"/>
          <p:cNvSpPr>
            <a:spLocks noGrp="1"/>
          </p:cNvSpPr>
          <p:nvPr>
            <p:ph idx="1"/>
          </p:nvPr>
        </p:nvSpPr>
        <p:spPr/>
        <p:txBody>
          <a:bodyPr/>
          <a:lstStyle/>
          <a:p>
            <a:r>
              <a:rPr lang="en-AU" dirty="0"/>
              <a:t>Calculates rental rate if property was leased on open market</a:t>
            </a:r>
          </a:p>
          <a:p>
            <a:r>
              <a:rPr lang="en-AU" dirty="0"/>
              <a:t>Rate is based on comparable properties</a:t>
            </a:r>
          </a:p>
          <a:p>
            <a:r>
              <a:rPr lang="en-AU" dirty="0"/>
              <a:t>Its objective, not subjective</a:t>
            </a:r>
          </a:p>
          <a:p>
            <a:endParaRPr lang="en-AU" dirty="0"/>
          </a:p>
        </p:txBody>
      </p:sp>
    </p:spTree>
    <p:extLst>
      <p:ext uri="{BB962C8B-B14F-4D97-AF65-F5344CB8AC3E}">
        <p14:creationId xmlns:p14="http://schemas.microsoft.com/office/powerpoint/2010/main" val="84488073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500"/>
                                        <p:tgtEl>
                                          <p:spTgt spid="1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xEl>
                                              <p:pRg st="1" end="1"/>
                                            </p:txEl>
                                          </p:spTgt>
                                        </p:tgtEl>
                                        <p:attrNameLst>
                                          <p:attrName>style.visibility</p:attrName>
                                        </p:attrNameLst>
                                      </p:cBhvr>
                                      <p:to>
                                        <p:strVal val="visible"/>
                                      </p:to>
                                    </p:set>
                                    <p:animEffect transition="in" filter="fade">
                                      <p:cBhvr>
                                        <p:cTn id="12" dur="500"/>
                                        <p:tgtEl>
                                          <p:spTgt spid="1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xEl>
                                              <p:pRg st="2" end="2"/>
                                            </p:txEl>
                                          </p:spTgt>
                                        </p:tgtEl>
                                        <p:attrNameLst>
                                          <p:attrName>style.visibility</p:attrName>
                                        </p:attrNameLst>
                                      </p:cBhvr>
                                      <p:to>
                                        <p:strVal val="visible"/>
                                      </p:to>
                                    </p:set>
                                    <p:animEffect transition="in" filter="fade">
                                      <p:cBhvr>
                                        <p:cTn id="17" dur="500"/>
                                        <p:tgtEl>
                                          <p:spTgt spid="1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When can Reviews be Initiated?</a:t>
            </a:r>
          </a:p>
        </p:txBody>
      </p:sp>
      <p:sp>
        <p:nvSpPr>
          <p:cNvPr id="3" name="Content Placeholder 2"/>
          <p:cNvSpPr>
            <a:spLocks noGrp="1"/>
          </p:cNvSpPr>
          <p:nvPr>
            <p:ph idx="1"/>
          </p:nvPr>
        </p:nvSpPr>
        <p:spPr/>
        <p:txBody>
          <a:bodyPr/>
          <a:lstStyle/>
          <a:p>
            <a:r>
              <a:rPr lang="en-AU" dirty="0"/>
              <a:t>Every 3-5 years, or…</a:t>
            </a:r>
          </a:p>
          <a:p>
            <a:r>
              <a:rPr lang="en-AU" dirty="0"/>
              <a:t>With options to renew/extend the lease</a:t>
            </a:r>
          </a:p>
          <a:p>
            <a:r>
              <a:rPr lang="en-AU" dirty="0"/>
              <a:t>Don’t forget!!</a:t>
            </a:r>
          </a:p>
          <a:p>
            <a:r>
              <a:rPr lang="en-AU" dirty="0"/>
              <a:t>Forgetting a review can lose you a lot of income.</a:t>
            </a:r>
          </a:p>
          <a:p>
            <a:r>
              <a:rPr lang="en-AU" dirty="0"/>
              <a:t>Reviews don’t always result in a raise</a:t>
            </a:r>
          </a:p>
          <a:p>
            <a:endParaRPr lang="en-AU" dirty="0"/>
          </a:p>
          <a:p>
            <a:endParaRPr lang="en-AU" dirty="0"/>
          </a:p>
        </p:txBody>
      </p:sp>
    </p:spTree>
    <p:extLst>
      <p:ext uri="{BB962C8B-B14F-4D97-AF65-F5344CB8AC3E}">
        <p14:creationId xmlns:p14="http://schemas.microsoft.com/office/powerpoint/2010/main" val="4229199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Who can Initiate a Review?</a:t>
            </a:r>
          </a:p>
        </p:txBody>
      </p:sp>
      <p:sp>
        <p:nvSpPr>
          <p:cNvPr id="3" name="Content Placeholder 2"/>
          <p:cNvSpPr>
            <a:spLocks noGrp="1"/>
          </p:cNvSpPr>
          <p:nvPr>
            <p:ph idx="1"/>
          </p:nvPr>
        </p:nvSpPr>
        <p:spPr>
          <a:xfrm>
            <a:off x="838200" y="1825625"/>
            <a:ext cx="10515600" cy="2668883"/>
          </a:xfrm>
        </p:spPr>
        <p:txBody>
          <a:bodyPr/>
          <a:lstStyle/>
          <a:p>
            <a:r>
              <a:rPr lang="en-AU" dirty="0"/>
              <a:t>You (the landlord).</a:t>
            </a:r>
          </a:p>
          <a:p>
            <a:r>
              <a:rPr lang="en-AU" dirty="0"/>
              <a:t>Usually the tenant as well.</a:t>
            </a:r>
          </a:p>
          <a:p>
            <a:r>
              <a:rPr lang="en-AU" dirty="0"/>
              <a:t>Optional Reviews let you avoid a decrease.</a:t>
            </a:r>
          </a:p>
          <a:p>
            <a:r>
              <a:rPr lang="en-AU" dirty="0"/>
              <a:t>Ratchet Clause = rent can rise, not fall, unlawful for Retail.</a:t>
            </a:r>
          </a:p>
          <a:p>
            <a:r>
              <a:rPr lang="en-AU" dirty="0"/>
              <a:t>In NSW Retail tenants can always initiate reviews…</a:t>
            </a:r>
          </a:p>
          <a:p>
            <a:endParaRPr lang="en-AU" dirty="0"/>
          </a:p>
        </p:txBody>
      </p:sp>
      <p:sp>
        <p:nvSpPr>
          <p:cNvPr id="4" name="TextBox 3"/>
          <p:cNvSpPr txBox="1"/>
          <p:nvPr/>
        </p:nvSpPr>
        <p:spPr>
          <a:xfrm>
            <a:off x="1131377" y="4494508"/>
            <a:ext cx="10615919" cy="1200329"/>
          </a:xfrm>
          <a:prstGeom prst="rect">
            <a:avLst/>
          </a:prstGeom>
          <a:noFill/>
        </p:spPr>
        <p:txBody>
          <a:bodyPr wrap="none" rtlCol="0">
            <a:spAutoFit/>
          </a:bodyPr>
          <a:lstStyle/>
          <a:p>
            <a:pPr marL="342900" indent="-342900">
              <a:buFontTx/>
              <a:buChar char="-"/>
            </a:pPr>
            <a:r>
              <a:rPr lang="en-AU" sz="2400" dirty="0"/>
              <a:t>They must request review between 3 &amp; 6 months before an option exercise date.</a:t>
            </a:r>
          </a:p>
          <a:p>
            <a:pPr marL="342900" indent="-342900">
              <a:buFontTx/>
              <a:buChar char="-"/>
            </a:pPr>
            <a:r>
              <a:rPr lang="en-AU" sz="2400" dirty="0"/>
              <a:t>Option date extends until review complete</a:t>
            </a:r>
          </a:p>
          <a:p>
            <a:pPr marL="342900" indent="-342900">
              <a:buFontTx/>
              <a:buChar char="-"/>
            </a:pPr>
            <a:r>
              <a:rPr lang="en-AU" sz="2400" dirty="0"/>
              <a:t>Tenant has another 21 days to decide on option.</a:t>
            </a:r>
          </a:p>
        </p:txBody>
      </p:sp>
    </p:spTree>
    <p:extLst>
      <p:ext uri="{BB962C8B-B14F-4D97-AF65-F5344CB8AC3E}">
        <p14:creationId xmlns:p14="http://schemas.microsoft.com/office/powerpoint/2010/main" val="3861103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2" fill="hold" grpId="0" nodeType="clickEffect">
                                  <p:stCondLst>
                                    <p:cond delay="0"/>
                                  </p:stCondLst>
                                  <p:childTnLst>
                                    <p:set>
                                      <p:cBhvr>
                                        <p:cTn id="31" dur="1" fill="hold">
                                          <p:stCondLst>
                                            <p:cond delay="0"/>
                                          </p:stCondLst>
                                        </p:cTn>
                                        <p:tgtEl>
                                          <p:spTgt spid="4">
                                            <p:txEl>
                                              <p:pRg st="0" end="0"/>
                                            </p:txEl>
                                          </p:spTgt>
                                        </p:tgtEl>
                                        <p:attrNameLst>
                                          <p:attrName>style.visibility</p:attrName>
                                        </p:attrNameLst>
                                      </p:cBhvr>
                                      <p:to>
                                        <p:strVal val="visible"/>
                                      </p:to>
                                    </p:set>
                                    <p:anim calcmode="lin" valueType="num">
                                      <p:cBhvr additive="base">
                                        <p:cTn id="32" dur="250" fill="hold"/>
                                        <p:tgtEl>
                                          <p:spTgt spid="4">
                                            <p:txEl>
                                              <p:pRg st="0" end="0"/>
                                            </p:txEl>
                                          </p:spTgt>
                                        </p:tgtEl>
                                        <p:attrNameLst>
                                          <p:attrName>ppt_x</p:attrName>
                                        </p:attrNameLst>
                                      </p:cBhvr>
                                      <p:tavLst>
                                        <p:tav tm="0">
                                          <p:val>
                                            <p:strVal val="1+#ppt_w/2"/>
                                          </p:val>
                                        </p:tav>
                                        <p:tav tm="100000">
                                          <p:val>
                                            <p:strVal val="#ppt_x"/>
                                          </p:val>
                                        </p:tav>
                                      </p:tavLst>
                                    </p:anim>
                                    <p:anim calcmode="lin" valueType="num">
                                      <p:cBhvr additive="base">
                                        <p:cTn id="33" dur="250" fill="hold"/>
                                        <p:tgtEl>
                                          <p:spTgt spid="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2" fill="hold" grpId="0" nodeType="clickEffect">
                                  <p:stCondLst>
                                    <p:cond delay="0"/>
                                  </p:stCondLst>
                                  <p:childTnLst>
                                    <p:set>
                                      <p:cBhvr>
                                        <p:cTn id="37" dur="1" fill="hold">
                                          <p:stCondLst>
                                            <p:cond delay="0"/>
                                          </p:stCondLst>
                                        </p:cTn>
                                        <p:tgtEl>
                                          <p:spTgt spid="4">
                                            <p:txEl>
                                              <p:pRg st="1" end="1"/>
                                            </p:txEl>
                                          </p:spTgt>
                                        </p:tgtEl>
                                        <p:attrNameLst>
                                          <p:attrName>style.visibility</p:attrName>
                                        </p:attrNameLst>
                                      </p:cBhvr>
                                      <p:to>
                                        <p:strVal val="visible"/>
                                      </p:to>
                                    </p:set>
                                    <p:anim calcmode="lin" valueType="num">
                                      <p:cBhvr additive="base">
                                        <p:cTn id="38" dur="250" fill="hold"/>
                                        <p:tgtEl>
                                          <p:spTgt spid="4">
                                            <p:txEl>
                                              <p:pRg st="1" end="1"/>
                                            </p:txEl>
                                          </p:spTgt>
                                        </p:tgtEl>
                                        <p:attrNameLst>
                                          <p:attrName>ppt_x</p:attrName>
                                        </p:attrNameLst>
                                      </p:cBhvr>
                                      <p:tavLst>
                                        <p:tav tm="0">
                                          <p:val>
                                            <p:strVal val="1+#ppt_w/2"/>
                                          </p:val>
                                        </p:tav>
                                        <p:tav tm="100000">
                                          <p:val>
                                            <p:strVal val="#ppt_x"/>
                                          </p:val>
                                        </p:tav>
                                      </p:tavLst>
                                    </p:anim>
                                    <p:anim calcmode="lin" valueType="num">
                                      <p:cBhvr additive="base">
                                        <p:cTn id="39" dur="250" fill="hold"/>
                                        <p:tgtEl>
                                          <p:spTgt spid="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2" fill="hold" grpId="0" nodeType="clickEffect">
                                  <p:stCondLst>
                                    <p:cond delay="0"/>
                                  </p:stCondLst>
                                  <p:childTnLst>
                                    <p:set>
                                      <p:cBhvr>
                                        <p:cTn id="43" dur="1" fill="hold">
                                          <p:stCondLst>
                                            <p:cond delay="0"/>
                                          </p:stCondLst>
                                        </p:cTn>
                                        <p:tgtEl>
                                          <p:spTgt spid="4">
                                            <p:txEl>
                                              <p:pRg st="2" end="2"/>
                                            </p:txEl>
                                          </p:spTgt>
                                        </p:tgtEl>
                                        <p:attrNameLst>
                                          <p:attrName>style.visibility</p:attrName>
                                        </p:attrNameLst>
                                      </p:cBhvr>
                                      <p:to>
                                        <p:strVal val="visible"/>
                                      </p:to>
                                    </p:set>
                                    <p:anim calcmode="lin" valueType="num">
                                      <p:cBhvr additive="base">
                                        <p:cTn id="44" dur="250" fill="hold"/>
                                        <p:tgtEl>
                                          <p:spTgt spid="4">
                                            <p:txEl>
                                              <p:pRg st="2" end="2"/>
                                            </p:txEl>
                                          </p:spTgt>
                                        </p:tgtEl>
                                        <p:attrNameLst>
                                          <p:attrName>ppt_x</p:attrName>
                                        </p:attrNameLst>
                                      </p:cBhvr>
                                      <p:tavLst>
                                        <p:tav tm="0">
                                          <p:val>
                                            <p:strVal val="1+#ppt_w/2"/>
                                          </p:val>
                                        </p:tav>
                                        <p:tav tm="100000">
                                          <p:val>
                                            <p:strVal val="#ppt_x"/>
                                          </p:val>
                                        </p:tav>
                                      </p:tavLst>
                                    </p:anim>
                                    <p:anim calcmode="lin" valueType="num">
                                      <p:cBhvr additive="base">
                                        <p:cTn id="45" dur="250" fill="hold"/>
                                        <p:tgtEl>
                                          <p:spTgt spid="4">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stretch>
            <a:fillRect/>
          </a:stretch>
        </p:blipFill>
        <p:spPr>
          <a:xfrm>
            <a:off x="6913578" y="3045450"/>
            <a:ext cx="2949430" cy="2990558"/>
          </a:xfrm>
          <a:prstGeom prst="rect">
            <a:avLst/>
          </a:prstGeom>
        </p:spPr>
      </p:pic>
      <p:sp>
        <p:nvSpPr>
          <p:cNvPr id="2" name="Title 1"/>
          <p:cNvSpPr>
            <a:spLocks noGrp="1"/>
          </p:cNvSpPr>
          <p:nvPr>
            <p:ph type="title"/>
          </p:nvPr>
        </p:nvSpPr>
        <p:spPr/>
        <p:txBody>
          <a:bodyPr/>
          <a:lstStyle/>
          <a:p>
            <a:r>
              <a:rPr lang="en-AU" dirty="0"/>
              <a:t>How to perform a Review?</a:t>
            </a:r>
          </a:p>
        </p:txBody>
      </p:sp>
      <p:sp>
        <p:nvSpPr>
          <p:cNvPr id="3" name="Content Placeholder 2"/>
          <p:cNvSpPr>
            <a:spLocks noGrp="1"/>
          </p:cNvSpPr>
          <p:nvPr>
            <p:ph idx="1"/>
          </p:nvPr>
        </p:nvSpPr>
        <p:spPr>
          <a:xfrm>
            <a:off x="946688" y="2299911"/>
            <a:ext cx="5406326" cy="948572"/>
          </a:xfrm>
        </p:spPr>
        <p:txBody>
          <a:bodyPr>
            <a:normAutofit/>
          </a:bodyPr>
          <a:lstStyle/>
          <a:p>
            <a:pPr marL="0" indent="0">
              <a:buNone/>
            </a:pPr>
            <a:r>
              <a:rPr lang="en-AU" sz="3600" i="1" dirty="0">
                <a:latin typeface="Buxton Sketch" panose="03080500000500000004" pitchFamily="66" charset="0"/>
              </a:rPr>
              <a:t>Either do it yourself…</a:t>
            </a:r>
          </a:p>
        </p:txBody>
      </p:sp>
      <p:sp>
        <p:nvSpPr>
          <p:cNvPr id="4" name="Content Placeholder 2"/>
          <p:cNvSpPr txBox="1">
            <a:spLocks/>
          </p:cNvSpPr>
          <p:nvPr/>
        </p:nvSpPr>
        <p:spPr>
          <a:xfrm>
            <a:off x="6148143" y="2266535"/>
            <a:ext cx="4480301" cy="7806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AU" sz="3600" i="1" dirty="0">
                <a:latin typeface="Buxton Sketch" panose="03080500000500000004" pitchFamily="66" charset="0"/>
              </a:rPr>
              <a:t>… or pay an agent/</a:t>
            </a:r>
            <a:r>
              <a:rPr lang="en-AU" sz="3600" i="1" dirty="0" err="1">
                <a:latin typeface="Buxton Sketch" panose="03080500000500000004" pitchFamily="66" charset="0"/>
              </a:rPr>
              <a:t>valuer</a:t>
            </a:r>
            <a:r>
              <a:rPr lang="en-AU" sz="3600" i="1" dirty="0">
                <a:latin typeface="Buxton Sketch" panose="03080500000500000004" pitchFamily="66" charset="0"/>
              </a:rPr>
              <a:t>.</a:t>
            </a:r>
          </a:p>
        </p:txBody>
      </p:sp>
      <p:sp>
        <p:nvSpPr>
          <p:cNvPr id="5" name="TextBox 4"/>
          <p:cNvSpPr txBox="1"/>
          <p:nvPr/>
        </p:nvSpPr>
        <p:spPr>
          <a:xfrm>
            <a:off x="6353014" y="3304123"/>
            <a:ext cx="1329210" cy="1446550"/>
          </a:xfrm>
          <a:prstGeom prst="rect">
            <a:avLst/>
          </a:prstGeom>
          <a:noFill/>
        </p:spPr>
        <p:txBody>
          <a:bodyPr wrap="none" rtlCol="0">
            <a:spAutoFit/>
          </a:bodyPr>
          <a:lstStyle/>
          <a:p>
            <a:r>
              <a:rPr lang="en-AU" sz="8800" b="1" i="1" dirty="0">
                <a:effectLst>
                  <a:outerShdw blurRad="38100" dist="38100" dir="2700000" algn="tl">
                    <a:srgbClr val="000000">
                      <a:alpha val="43137"/>
                    </a:srgbClr>
                  </a:outerShdw>
                </a:effectLst>
              </a:rPr>
              <a:t>$$</a:t>
            </a:r>
          </a:p>
        </p:txBody>
      </p:sp>
      <p:pic>
        <p:nvPicPr>
          <p:cNvPr id="6" name="Picture 5"/>
          <p:cNvPicPr>
            <a:picLocks noChangeAspect="1"/>
          </p:cNvPicPr>
          <p:nvPr/>
        </p:nvPicPr>
        <p:blipFill>
          <a:blip r:embed="rId4"/>
          <a:stretch>
            <a:fillRect/>
          </a:stretch>
        </p:blipFill>
        <p:spPr>
          <a:xfrm>
            <a:off x="1627862" y="3045450"/>
            <a:ext cx="2252210" cy="3000294"/>
          </a:xfrm>
          <a:prstGeom prst="rect">
            <a:avLst/>
          </a:prstGeom>
        </p:spPr>
      </p:pic>
    </p:spTree>
    <p:extLst>
      <p:ext uri="{BB962C8B-B14F-4D97-AF65-F5344CB8AC3E}">
        <p14:creationId xmlns:p14="http://schemas.microsoft.com/office/powerpoint/2010/main" val="94845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fltVal val="0"/>
                                          </p:val>
                                        </p:tav>
                                        <p:tav tm="100000">
                                          <p:val>
                                            <p:strVal val="#ppt_w"/>
                                          </p:val>
                                        </p:tav>
                                      </p:tavLst>
                                    </p:anim>
                                    <p:anim calcmode="lin" valueType="num">
                                      <p:cBhvr>
                                        <p:cTn id="24" dur="500" fill="hold"/>
                                        <p:tgtEl>
                                          <p:spTgt spid="5"/>
                                        </p:tgtEl>
                                        <p:attrNameLst>
                                          <p:attrName>ppt_h</p:attrName>
                                        </p:attrNameLst>
                                      </p:cBhvr>
                                      <p:tavLst>
                                        <p:tav tm="0">
                                          <p:val>
                                            <p:fltVal val="0"/>
                                          </p:val>
                                        </p:tav>
                                        <p:tav tm="100000">
                                          <p:val>
                                            <p:strVal val="#ppt_h"/>
                                          </p:val>
                                        </p:tav>
                                      </p:tavLst>
                                    </p:anim>
                                    <p:anim calcmode="lin" valueType="num">
                                      <p:cBhvr>
                                        <p:cTn id="25" dur="500" fill="hold"/>
                                        <p:tgtEl>
                                          <p:spTgt spid="5"/>
                                        </p:tgtEl>
                                        <p:attrNameLst>
                                          <p:attrName>style.rotation</p:attrName>
                                        </p:attrNameLst>
                                      </p:cBhvr>
                                      <p:tavLst>
                                        <p:tav tm="0">
                                          <p:val>
                                            <p:fltVal val="90"/>
                                          </p:val>
                                        </p:tav>
                                        <p:tav tm="100000">
                                          <p:val>
                                            <p:fltVal val="0"/>
                                          </p:val>
                                        </p:tav>
                                      </p:tavLst>
                                    </p:anim>
                                    <p:animEffect transition="in" filter="fade">
                                      <p:cBhvr>
                                        <p:cTn id="2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Conduct your own Review …</a:t>
            </a:r>
            <a:br>
              <a:rPr lang="en-AU" dirty="0"/>
            </a:br>
            <a:r>
              <a:rPr lang="en-AU" b="1" i="1" dirty="0"/>
              <a:t>Rent Calculation</a:t>
            </a:r>
          </a:p>
        </p:txBody>
      </p:sp>
      <p:sp>
        <p:nvSpPr>
          <p:cNvPr id="3" name="Content Placeholder 2"/>
          <p:cNvSpPr>
            <a:spLocks noGrp="1"/>
          </p:cNvSpPr>
          <p:nvPr>
            <p:ph idx="1"/>
          </p:nvPr>
        </p:nvSpPr>
        <p:spPr>
          <a:xfrm>
            <a:off x="838200" y="1825625"/>
            <a:ext cx="10515600" cy="545616"/>
          </a:xfrm>
        </p:spPr>
        <p:txBody>
          <a:bodyPr/>
          <a:lstStyle/>
          <a:p>
            <a:pPr marL="0" indent="0" algn="ctr">
              <a:buNone/>
            </a:pPr>
            <a:r>
              <a:rPr lang="en-AU" dirty="0">
                <a:solidFill>
                  <a:srgbClr val="FF0000"/>
                </a:solidFill>
              </a:rPr>
              <a:t>$ per square meter</a:t>
            </a:r>
          </a:p>
        </p:txBody>
      </p:sp>
      <p:sp>
        <p:nvSpPr>
          <p:cNvPr id="4" name="TextBox 3"/>
          <p:cNvSpPr txBox="1"/>
          <p:nvPr/>
        </p:nvSpPr>
        <p:spPr>
          <a:xfrm>
            <a:off x="588935" y="2805193"/>
            <a:ext cx="2913682" cy="2677656"/>
          </a:xfrm>
          <a:prstGeom prst="rect">
            <a:avLst/>
          </a:prstGeom>
          <a:noFill/>
        </p:spPr>
        <p:txBody>
          <a:bodyPr wrap="square" rtlCol="0">
            <a:spAutoFit/>
          </a:bodyPr>
          <a:lstStyle/>
          <a:p>
            <a:r>
              <a:rPr lang="en-AU" sz="2800" dirty="0"/>
              <a:t>100 square meters</a:t>
            </a:r>
          </a:p>
          <a:p>
            <a:r>
              <a:rPr lang="en-AU" sz="2800" dirty="0"/>
              <a:t>$480 / </a:t>
            </a:r>
            <a:r>
              <a:rPr lang="en-AU" sz="2800" dirty="0" err="1"/>
              <a:t>sq</a:t>
            </a:r>
            <a:r>
              <a:rPr lang="en-AU" sz="2800" dirty="0"/>
              <a:t> m</a:t>
            </a:r>
            <a:br>
              <a:rPr lang="en-AU" sz="2800" dirty="0"/>
            </a:br>
            <a:endParaRPr lang="en-AU" sz="2800" dirty="0"/>
          </a:p>
          <a:p>
            <a:r>
              <a:rPr lang="en-AU" sz="2800" dirty="0"/>
              <a:t>100 x 480</a:t>
            </a:r>
          </a:p>
          <a:p>
            <a:r>
              <a:rPr lang="en-AU" sz="2800" dirty="0"/>
              <a:t>      = $48,000</a:t>
            </a:r>
          </a:p>
          <a:p>
            <a:endParaRPr lang="en-AU" sz="2800" dirty="0"/>
          </a:p>
        </p:txBody>
      </p:sp>
      <p:pic>
        <p:nvPicPr>
          <p:cNvPr id="5" name="Picture 4"/>
          <p:cNvPicPr>
            <a:picLocks noChangeAspect="1"/>
          </p:cNvPicPr>
          <p:nvPr/>
        </p:nvPicPr>
        <p:blipFill>
          <a:blip r:embed="rId3"/>
          <a:stretch>
            <a:fillRect/>
          </a:stretch>
        </p:blipFill>
        <p:spPr>
          <a:xfrm>
            <a:off x="3757542" y="2690247"/>
            <a:ext cx="7596258" cy="3798129"/>
          </a:xfrm>
          <a:prstGeom prst="rect">
            <a:avLst/>
          </a:prstGeom>
        </p:spPr>
      </p:pic>
      <p:pic>
        <p:nvPicPr>
          <p:cNvPr id="7" name="Picture 6"/>
          <p:cNvPicPr>
            <a:picLocks noChangeAspect="1"/>
          </p:cNvPicPr>
          <p:nvPr/>
        </p:nvPicPr>
        <p:blipFill>
          <a:blip r:embed="rId4">
            <a:extLst>
              <a:ext uri="{BEBA8EAE-BF5A-486C-A8C5-ECC9F3942E4B}">
                <a14:imgProps xmlns:a14="http://schemas.microsoft.com/office/drawing/2010/main">
                  <a14:imgLayer r:embed="rId5">
                    <a14:imgEffect>
                      <a14:sharpenSoften amount="-55000"/>
                    </a14:imgEffect>
                    <a14:imgEffect>
                      <a14:brightnessContrast bright="-36000"/>
                    </a14:imgEffect>
                  </a14:imgLayer>
                </a14:imgProps>
              </a:ext>
            </a:extLst>
          </a:blip>
          <a:stretch>
            <a:fillRect/>
          </a:stretch>
        </p:blipFill>
        <p:spPr>
          <a:xfrm>
            <a:off x="3757542" y="2690247"/>
            <a:ext cx="7596258" cy="3798129"/>
          </a:xfrm>
          <a:prstGeom prst="rect">
            <a:avLst/>
          </a:prstGeom>
        </p:spPr>
      </p:pic>
      <p:sp>
        <p:nvSpPr>
          <p:cNvPr id="6" name="TextBox 5"/>
          <p:cNvSpPr txBox="1"/>
          <p:nvPr/>
        </p:nvSpPr>
        <p:spPr>
          <a:xfrm>
            <a:off x="4452097" y="3435149"/>
            <a:ext cx="6207148" cy="2308324"/>
          </a:xfrm>
          <a:prstGeom prst="rect">
            <a:avLst/>
          </a:prstGeom>
          <a:noFill/>
        </p:spPr>
        <p:txBody>
          <a:bodyPr wrap="none" rtlCol="0">
            <a:spAutoFit/>
          </a:bodyPr>
          <a:lstStyle/>
          <a:p>
            <a:pPr marL="571500" indent="-571500">
              <a:buFontTx/>
              <a:buChar char="-"/>
            </a:pPr>
            <a:r>
              <a:rPr lang="en-AU" sz="3600" dirty="0">
                <a:solidFill>
                  <a:srgbClr val="FFFF00"/>
                </a:solidFill>
                <a:effectLst>
                  <a:outerShdw blurRad="38100" dist="38100" dir="2700000" algn="tl">
                    <a:srgbClr val="000000">
                      <a:alpha val="43137"/>
                    </a:srgbClr>
                  </a:outerShdw>
                </a:effectLst>
                <a:latin typeface="ArtBrush" panose="020B0500000000000000" pitchFamily="34" charset="0"/>
              </a:rPr>
              <a:t>Find Local properties like yours</a:t>
            </a:r>
          </a:p>
          <a:p>
            <a:pPr marL="571500" indent="-571500">
              <a:buFontTx/>
              <a:buChar char="-"/>
            </a:pPr>
            <a:r>
              <a:rPr lang="en-AU" sz="3600" dirty="0">
                <a:solidFill>
                  <a:srgbClr val="FFFF00"/>
                </a:solidFill>
                <a:effectLst>
                  <a:outerShdw blurRad="38100" dist="38100" dir="2700000" algn="tl">
                    <a:srgbClr val="000000">
                      <a:alpha val="43137"/>
                    </a:srgbClr>
                  </a:outerShdw>
                </a:effectLst>
                <a:latin typeface="ArtBrush" panose="020B0500000000000000" pitchFamily="34" charset="0"/>
              </a:rPr>
              <a:t>Get their </a:t>
            </a:r>
            <a:r>
              <a:rPr lang="en-AU" sz="3600" dirty="0" err="1">
                <a:solidFill>
                  <a:srgbClr val="FFFF00"/>
                </a:solidFill>
                <a:effectLst>
                  <a:outerShdw blurRad="38100" dist="38100" dir="2700000" algn="tl">
                    <a:srgbClr val="000000">
                      <a:alpha val="43137"/>
                    </a:srgbClr>
                  </a:outerShdw>
                </a:effectLst>
                <a:latin typeface="ArtBrush" panose="020B0500000000000000" pitchFamily="34" charset="0"/>
              </a:rPr>
              <a:t>sq</a:t>
            </a:r>
            <a:r>
              <a:rPr lang="en-AU" sz="3600" dirty="0">
                <a:solidFill>
                  <a:srgbClr val="FFFF00"/>
                </a:solidFill>
                <a:effectLst>
                  <a:outerShdw blurRad="38100" dist="38100" dir="2700000" algn="tl">
                    <a:srgbClr val="000000">
                      <a:alpha val="43137"/>
                    </a:srgbClr>
                  </a:outerShdw>
                </a:effectLst>
                <a:latin typeface="ArtBrush" panose="020B0500000000000000" pitchFamily="34" charset="0"/>
              </a:rPr>
              <a:t> m rental rate</a:t>
            </a:r>
          </a:p>
          <a:p>
            <a:pPr marL="571500" indent="-571500">
              <a:buFontTx/>
              <a:buChar char="-"/>
            </a:pPr>
            <a:r>
              <a:rPr lang="en-AU" sz="3600" dirty="0">
                <a:solidFill>
                  <a:srgbClr val="FFFF00"/>
                </a:solidFill>
                <a:effectLst>
                  <a:outerShdw blurRad="38100" dist="38100" dir="2700000" algn="tl">
                    <a:srgbClr val="000000">
                      <a:alpha val="43137"/>
                    </a:srgbClr>
                  </a:outerShdw>
                </a:effectLst>
                <a:latin typeface="ArtBrush" panose="020B0500000000000000" pitchFamily="34" charset="0"/>
              </a:rPr>
              <a:t>Compare to the </a:t>
            </a:r>
            <a:r>
              <a:rPr lang="en-AU" sz="3600" dirty="0" err="1">
                <a:solidFill>
                  <a:srgbClr val="FFFF00"/>
                </a:solidFill>
                <a:effectLst>
                  <a:outerShdw blurRad="38100" dist="38100" dir="2700000" algn="tl">
                    <a:srgbClr val="000000">
                      <a:alpha val="43137"/>
                    </a:srgbClr>
                  </a:outerShdw>
                </a:effectLst>
                <a:latin typeface="ArtBrush" panose="020B0500000000000000" pitchFamily="34" charset="0"/>
              </a:rPr>
              <a:t>sq</a:t>
            </a:r>
            <a:r>
              <a:rPr lang="en-AU" sz="3600" dirty="0">
                <a:solidFill>
                  <a:srgbClr val="FFFF00"/>
                </a:solidFill>
                <a:effectLst>
                  <a:outerShdw blurRad="38100" dist="38100" dir="2700000" algn="tl">
                    <a:srgbClr val="000000">
                      <a:alpha val="43137"/>
                    </a:srgbClr>
                  </a:outerShdw>
                </a:effectLst>
                <a:latin typeface="ArtBrush" panose="020B0500000000000000" pitchFamily="34" charset="0"/>
              </a:rPr>
              <a:t> m rate for </a:t>
            </a:r>
            <a:br>
              <a:rPr lang="en-AU" sz="3600" dirty="0">
                <a:solidFill>
                  <a:srgbClr val="FFFF00"/>
                </a:solidFill>
                <a:effectLst>
                  <a:outerShdw blurRad="38100" dist="38100" dir="2700000" algn="tl">
                    <a:srgbClr val="000000">
                      <a:alpha val="43137"/>
                    </a:srgbClr>
                  </a:outerShdw>
                </a:effectLst>
                <a:latin typeface="ArtBrush" panose="020B0500000000000000" pitchFamily="34" charset="0"/>
              </a:rPr>
            </a:br>
            <a:r>
              <a:rPr lang="en-AU" sz="3600" dirty="0">
                <a:solidFill>
                  <a:srgbClr val="FFFF00"/>
                </a:solidFill>
                <a:effectLst>
                  <a:outerShdw blurRad="38100" dist="38100" dir="2700000" algn="tl">
                    <a:srgbClr val="000000">
                      <a:alpha val="43137"/>
                    </a:srgbClr>
                  </a:outerShdw>
                </a:effectLst>
                <a:latin typeface="ArtBrush" panose="020B0500000000000000" pitchFamily="34" charset="0"/>
              </a:rPr>
              <a:t>your property</a:t>
            </a:r>
          </a:p>
        </p:txBody>
      </p:sp>
    </p:spTree>
    <p:extLst>
      <p:ext uri="{BB962C8B-B14F-4D97-AF65-F5344CB8AC3E}">
        <p14:creationId xmlns:p14="http://schemas.microsoft.com/office/powerpoint/2010/main" val="2736349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500"/>
                                        <p:tgtEl>
                                          <p:spTgt spid="4">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
                                            <p:txEl>
                                              <p:pRg st="1" end="1"/>
                                            </p:txEl>
                                          </p:spTgt>
                                        </p:tgtEl>
                                        <p:attrNameLst>
                                          <p:attrName>style.visibility</p:attrName>
                                        </p:attrNameLst>
                                      </p:cBhvr>
                                      <p:to>
                                        <p:strVal val="visible"/>
                                      </p:to>
                                    </p:set>
                                    <p:animEffect transition="in" filter="fade">
                                      <p:cBhvr>
                                        <p:cTn id="20" dur="500"/>
                                        <p:tgtEl>
                                          <p:spTgt spid="4">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4">
                                            <p:txEl>
                                              <p:pRg st="2" end="2"/>
                                            </p:txEl>
                                          </p:spTgt>
                                        </p:tgtEl>
                                        <p:attrNameLst>
                                          <p:attrName>style.visibility</p:attrName>
                                        </p:attrNameLst>
                                      </p:cBhvr>
                                      <p:to>
                                        <p:strVal val="visible"/>
                                      </p:to>
                                    </p:set>
                                    <p:animEffect transition="in" filter="fade">
                                      <p:cBhvr>
                                        <p:cTn id="25" dur="500"/>
                                        <p:tgtEl>
                                          <p:spTgt spid="4">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4">
                                            <p:txEl>
                                              <p:pRg st="3" end="3"/>
                                            </p:txEl>
                                          </p:spTgt>
                                        </p:tgtEl>
                                        <p:attrNameLst>
                                          <p:attrName>style.visibility</p:attrName>
                                        </p:attrNameLst>
                                      </p:cBhvr>
                                      <p:to>
                                        <p:strVal val="visible"/>
                                      </p:to>
                                    </p:set>
                                    <p:animEffect transition="in" filter="fade">
                                      <p:cBhvr>
                                        <p:cTn id="30" dur="500"/>
                                        <p:tgtEl>
                                          <p:spTgt spid="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6">
                                            <p:txEl>
                                              <p:pRg st="0" end="0"/>
                                            </p:txEl>
                                          </p:spTgt>
                                        </p:tgtEl>
                                        <p:attrNameLst>
                                          <p:attrName>style.visibility</p:attrName>
                                        </p:attrNameLst>
                                      </p:cBhvr>
                                      <p:to>
                                        <p:strVal val="visible"/>
                                      </p:to>
                                    </p:set>
                                    <p:animEffect transition="in" filter="fade">
                                      <p:cBhvr>
                                        <p:cTn id="35" dur="500"/>
                                        <p:tgtEl>
                                          <p:spTgt spid="6">
                                            <p:txEl>
                                              <p:pRg st="0" end="0"/>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fade">
                                      <p:cBhvr>
                                        <p:cTn id="38" dur="500"/>
                                        <p:tgtEl>
                                          <p:spTgt spid="7"/>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6">
                                            <p:txEl>
                                              <p:pRg st="1" end="1"/>
                                            </p:txEl>
                                          </p:spTgt>
                                        </p:tgtEl>
                                        <p:attrNameLst>
                                          <p:attrName>style.visibility</p:attrName>
                                        </p:attrNameLst>
                                      </p:cBhvr>
                                      <p:to>
                                        <p:strVal val="visible"/>
                                      </p:to>
                                    </p:set>
                                    <p:animEffect transition="in" filter="fade">
                                      <p:cBhvr>
                                        <p:cTn id="43" dur="500"/>
                                        <p:tgtEl>
                                          <p:spTgt spid="6">
                                            <p:txEl>
                                              <p:pRg st="1" end="1"/>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6">
                                            <p:txEl>
                                              <p:pRg st="2" end="2"/>
                                            </p:txEl>
                                          </p:spTgt>
                                        </p:tgtEl>
                                        <p:attrNameLst>
                                          <p:attrName>style.visibility</p:attrName>
                                        </p:attrNameLst>
                                      </p:cBhvr>
                                      <p:to>
                                        <p:strVal val="visible"/>
                                      </p:to>
                                    </p:set>
                                    <p:animEffect transition="in" filter="fade">
                                      <p:cBhvr>
                                        <p:cTn id="48"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uiExpand="1" build="p"/>
      <p:bldP spid="6"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Conduct your own Review …</a:t>
            </a:r>
            <a:br>
              <a:rPr lang="en-AU" dirty="0"/>
            </a:br>
            <a:r>
              <a:rPr lang="en-AU" b="1" i="1" dirty="0"/>
              <a:t>Find your Comparison Properties</a:t>
            </a:r>
          </a:p>
        </p:txBody>
      </p:sp>
      <p:sp>
        <p:nvSpPr>
          <p:cNvPr id="3" name="Content Placeholder 2"/>
          <p:cNvSpPr>
            <a:spLocks noGrp="1"/>
          </p:cNvSpPr>
          <p:nvPr>
            <p:ph idx="1"/>
          </p:nvPr>
        </p:nvSpPr>
        <p:spPr>
          <a:xfrm>
            <a:off x="838200" y="2014084"/>
            <a:ext cx="4456526" cy="1113518"/>
          </a:xfrm>
        </p:spPr>
        <p:txBody>
          <a:bodyPr/>
          <a:lstStyle/>
          <a:p>
            <a:pPr marL="0" indent="0">
              <a:buNone/>
            </a:pPr>
            <a:r>
              <a:rPr lang="en-AU" dirty="0"/>
              <a:t>Go looking online, or…</a:t>
            </a:r>
          </a:p>
          <a:p>
            <a:pPr marL="0" indent="0">
              <a:buNone/>
            </a:pPr>
            <a:r>
              <a:rPr lang="en-AU" dirty="0"/>
              <a:t>Ask Real-estate Agents</a:t>
            </a:r>
          </a:p>
        </p:txBody>
      </p:sp>
      <p:pic>
        <p:nvPicPr>
          <p:cNvPr id="4" name="Picture 3"/>
          <p:cNvPicPr>
            <a:picLocks noChangeAspect="1"/>
          </p:cNvPicPr>
          <p:nvPr/>
        </p:nvPicPr>
        <p:blipFill>
          <a:blip r:embed="rId3"/>
          <a:stretch>
            <a:fillRect/>
          </a:stretch>
        </p:blipFill>
        <p:spPr>
          <a:xfrm>
            <a:off x="838200" y="3265714"/>
            <a:ext cx="4456526" cy="3265714"/>
          </a:xfrm>
          <a:prstGeom prst="rect">
            <a:avLst/>
          </a:prstGeom>
        </p:spPr>
      </p:pic>
      <p:sp>
        <p:nvSpPr>
          <p:cNvPr id="5" name="TextBox 4"/>
          <p:cNvSpPr txBox="1"/>
          <p:nvPr/>
        </p:nvSpPr>
        <p:spPr>
          <a:xfrm>
            <a:off x="6292313" y="2779294"/>
            <a:ext cx="5076138" cy="3606007"/>
          </a:xfrm>
          <a:prstGeom prst="rect">
            <a:avLst/>
          </a:prstGeom>
          <a:noFill/>
        </p:spPr>
        <p:txBody>
          <a:bodyPr wrap="square" rtlCol="0">
            <a:normAutofit/>
          </a:bodyPr>
          <a:lstStyle/>
          <a:p>
            <a:pPr marL="285750" indent="-285750">
              <a:buFont typeface="Wingdings" panose="05000000000000000000" pitchFamily="2" charset="2"/>
              <a:buChar char="ü"/>
            </a:pPr>
            <a:r>
              <a:rPr lang="en-AU" sz="2400" dirty="0"/>
              <a:t>Lease may specify the nature of comparable properties &amp; their leases</a:t>
            </a:r>
          </a:p>
          <a:p>
            <a:pPr marL="285750" indent="-285750">
              <a:buFont typeface="Wingdings" panose="05000000000000000000" pitchFamily="2" charset="2"/>
              <a:buChar char="ü"/>
            </a:pPr>
            <a:r>
              <a:rPr lang="en-AU" sz="2400" dirty="0"/>
              <a:t>Building similar style &amp; age</a:t>
            </a:r>
          </a:p>
          <a:p>
            <a:pPr marL="285750" indent="-285750">
              <a:buFont typeface="Wingdings" panose="05000000000000000000" pitchFamily="2" charset="2"/>
              <a:buChar char="ü"/>
            </a:pPr>
            <a:r>
              <a:rPr lang="en-AU" sz="2400" dirty="0"/>
              <a:t>Similar Location</a:t>
            </a:r>
          </a:p>
          <a:p>
            <a:pPr marL="285750" indent="-285750">
              <a:buFont typeface="Wingdings" panose="05000000000000000000" pitchFamily="2" charset="2"/>
              <a:buChar char="ü"/>
            </a:pPr>
            <a:r>
              <a:rPr lang="en-AU" sz="2400" dirty="0"/>
              <a:t>Accurate space calculations</a:t>
            </a:r>
          </a:p>
          <a:p>
            <a:pPr marL="285750" indent="-285750">
              <a:buFont typeface="Wingdings" panose="05000000000000000000" pitchFamily="2" charset="2"/>
              <a:buChar char="ü"/>
            </a:pPr>
            <a:r>
              <a:rPr lang="en-AU" sz="2400" dirty="0"/>
              <a:t>Consider common areas</a:t>
            </a:r>
          </a:p>
          <a:p>
            <a:pPr marL="285750" indent="-285750">
              <a:buFont typeface="Wingdings" panose="05000000000000000000" pitchFamily="2" charset="2"/>
              <a:buChar char="ü"/>
            </a:pPr>
            <a:r>
              <a:rPr lang="en-AU" sz="2400" dirty="0"/>
              <a:t>Similar uses of the property</a:t>
            </a:r>
          </a:p>
          <a:p>
            <a:pPr marL="285750" indent="-285750">
              <a:buFont typeface="Wingdings" panose="05000000000000000000" pitchFamily="2" charset="2"/>
              <a:buChar char="ü"/>
            </a:pPr>
            <a:r>
              <a:rPr lang="en-AU" sz="2400" dirty="0"/>
              <a:t>Factor in incentives</a:t>
            </a:r>
          </a:p>
          <a:p>
            <a:pPr marL="285750" indent="-285750">
              <a:buFont typeface="Wingdings" panose="05000000000000000000" pitchFamily="2" charset="2"/>
              <a:buChar char="ü"/>
            </a:pPr>
            <a:r>
              <a:rPr lang="en-AU" sz="2400" dirty="0"/>
              <a:t>Account for expenses</a:t>
            </a:r>
          </a:p>
        </p:txBody>
      </p:sp>
    </p:spTree>
    <p:extLst>
      <p:ext uri="{BB962C8B-B14F-4D97-AF65-F5344CB8AC3E}">
        <p14:creationId xmlns:p14="http://schemas.microsoft.com/office/powerpoint/2010/main" val="4101224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Conduct your own Review …</a:t>
            </a:r>
            <a:br>
              <a:rPr lang="en-AU" dirty="0"/>
            </a:br>
            <a:r>
              <a:rPr lang="en-AU" b="1" i="1" dirty="0"/>
              <a:t>Find your Comparison Properties</a:t>
            </a:r>
          </a:p>
        </p:txBody>
      </p:sp>
      <p:pic>
        <p:nvPicPr>
          <p:cNvPr id="7" name="Picture 6"/>
          <p:cNvPicPr>
            <a:picLocks noChangeAspect="1"/>
          </p:cNvPicPr>
          <p:nvPr/>
        </p:nvPicPr>
        <p:blipFill>
          <a:blip r:embed="rId3"/>
          <a:stretch>
            <a:fillRect/>
          </a:stretch>
        </p:blipFill>
        <p:spPr>
          <a:xfrm rot="21380839">
            <a:off x="533400" y="2051991"/>
            <a:ext cx="6539562" cy="4348809"/>
          </a:xfrm>
          <a:prstGeom prst="rect">
            <a:avLst/>
          </a:prstGeom>
        </p:spPr>
      </p:pic>
      <p:pic>
        <p:nvPicPr>
          <p:cNvPr id="8" name="Picture 7"/>
          <p:cNvPicPr>
            <a:picLocks noChangeAspect="1"/>
          </p:cNvPicPr>
          <p:nvPr/>
        </p:nvPicPr>
        <p:blipFill>
          <a:blip r:embed="rId4"/>
          <a:stretch>
            <a:fillRect/>
          </a:stretch>
        </p:blipFill>
        <p:spPr>
          <a:xfrm rot="972215">
            <a:off x="6697371" y="2308798"/>
            <a:ext cx="4174671" cy="4047112"/>
          </a:xfrm>
          <a:prstGeom prst="rect">
            <a:avLst/>
          </a:prstGeom>
        </p:spPr>
      </p:pic>
    </p:spTree>
    <p:extLst>
      <p:ext uri="{BB962C8B-B14F-4D97-AF65-F5344CB8AC3E}">
        <p14:creationId xmlns:p14="http://schemas.microsoft.com/office/powerpoint/2010/main" val="1760868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Conduct your own Review …</a:t>
            </a:r>
            <a:br>
              <a:rPr lang="en-AU" dirty="0"/>
            </a:br>
            <a:r>
              <a:rPr lang="en-AU" b="1" i="1" dirty="0"/>
              <a:t>Find your Comparison Properties</a:t>
            </a:r>
          </a:p>
        </p:txBody>
      </p:sp>
      <p:sp>
        <p:nvSpPr>
          <p:cNvPr id="3" name="Content Placeholder 2"/>
          <p:cNvSpPr>
            <a:spLocks noGrp="1"/>
          </p:cNvSpPr>
          <p:nvPr>
            <p:ph idx="1"/>
          </p:nvPr>
        </p:nvSpPr>
        <p:spPr>
          <a:xfrm>
            <a:off x="838200" y="2014084"/>
            <a:ext cx="4456526" cy="1113518"/>
          </a:xfrm>
        </p:spPr>
        <p:txBody>
          <a:bodyPr/>
          <a:lstStyle/>
          <a:p>
            <a:pPr marL="0" indent="0">
              <a:buNone/>
            </a:pPr>
            <a:r>
              <a:rPr lang="en-AU" dirty="0"/>
              <a:t>Go looking online, or…</a:t>
            </a:r>
          </a:p>
          <a:p>
            <a:pPr marL="0" indent="0">
              <a:buNone/>
            </a:pPr>
            <a:r>
              <a:rPr lang="en-AU" dirty="0"/>
              <a:t>Ask Real-estate Agents</a:t>
            </a:r>
          </a:p>
        </p:txBody>
      </p:sp>
      <p:pic>
        <p:nvPicPr>
          <p:cNvPr id="4" name="Picture 3"/>
          <p:cNvPicPr>
            <a:picLocks noChangeAspect="1"/>
          </p:cNvPicPr>
          <p:nvPr/>
        </p:nvPicPr>
        <p:blipFill>
          <a:blip r:embed="rId3"/>
          <a:stretch>
            <a:fillRect/>
          </a:stretch>
        </p:blipFill>
        <p:spPr>
          <a:xfrm>
            <a:off x="838200" y="3265714"/>
            <a:ext cx="4456526" cy="3265714"/>
          </a:xfrm>
          <a:prstGeom prst="rect">
            <a:avLst/>
          </a:prstGeom>
        </p:spPr>
      </p:pic>
      <p:sp>
        <p:nvSpPr>
          <p:cNvPr id="5" name="TextBox 4"/>
          <p:cNvSpPr txBox="1"/>
          <p:nvPr/>
        </p:nvSpPr>
        <p:spPr>
          <a:xfrm>
            <a:off x="6292313" y="2779295"/>
            <a:ext cx="5076138" cy="2924082"/>
          </a:xfrm>
          <a:prstGeom prst="rect">
            <a:avLst/>
          </a:prstGeom>
          <a:noFill/>
        </p:spPr>
        <p:txBody>
          <a:bodyPr wrap="square" rtlCol="0">
            <a:normAutofit/>
          </a:bodyPr>
          <a:lstStyle/>
          <a:p>
            <a:pPr marL="285750" indent="-285750">
              <a:buFont typeface="Wingdings" panose="05000000000000000000" pitchFamily="2" charset="2"/>
              <a:buChar char="ü"/>
            </a:pPr>
            <a:r>
              <a:rPr lang="en-AU" sz="2400" dirty="0"/>
              <a:t>Lease may specify the nature of comparable properties &amp; their leases</a:t>
            </a:r>
          </a:p>
          <a:p>
            <a:pPr marL="285750" indent="-285750">
              <a:buFont typeface="Wingdings" panose="05000000000000000000" pitchFamily="2" charset="2"/>
              <a:buChar char="ü"/>
            </a:pPr>
            <a:r>
              <a:rPr lang="en-AU" sz="2400" dirty="0"/>
              <a:t>Building similar style &amp; age</a:t>
            </a:r>
          </a:p>
          <a:p>
            <a:pPr marL="285750" indent="-285750">
              <a:buFont typeface="Wingdings" panose="05000000000000000000" pitchFamily="2" charset="2"/>
              <a:buChar char="ü"/>
            </a:pPr>
            <a:r>
              <a:rPr lang="en-AU" sz="2400" dirty="0"/>
              <a:t>Similar Location</a:t>
            </a:r>
          </a:p>
          <a:p>
            <a:pPr marL="285750" indent="-285750">
              <a:buFont typeface="Wingdings" panose="05000000000000000000" pitchFamily="2" charset="2"/>
              <a:buChar char="ü"/>
            </a:pPr>
            <a:r>
              <a:rPr lang="en-AU" sz="2400" dirty="0"/>
              <a:t>Accurate space calculations</a:t>
            </a:r>
          </a:p>
          <a:p>
            <a:pPr marL="285750" indent="-285750">
              <a:buFont typeface="Wingdings" panose="05000000000000000000" pitchFamily="2" charset="2"/>
              <a:buChar char="ü"/>
            </a:pPr>
            <a:r>
              <a:rPr lang="en-AU" sz="2400" dirty="0"/>
              <a:t>Consider common areas</a:t>
            </a:r>
          </a:p>
          <a:p>
            <a:pPr marL="285750" indent="-285750">
              <a:buFont typeface="Wingdings" panose="05000000000000000000" pitchFamily="2" charset="2"/>
              <a:buChar char="ü"/>
            </a:pPr>
            <a:r>
              <a:rPr lang="en-AU" sz="2400" dirty="0"/>
              <a:t>Similar uses of the property</a:t>
            </a:r>
          </a:p>
        </p:txBody>
      </p:sp>
      <p:sp>
        <p:nvSpPr>
          <p:cNvPr id="6" name="Rectangle 5"/>
          <p:cNvSpPr/>
          <p:nvPr/>
        </p:nvSpPr>
        <p:spPr>
          <a:xfrm>
            <a:off x="6292313" y="5415082"/>
            <a:ext cx="6096000" cy="830997"/>
          </a:xfrm>
          <a:prstGeom prst="rect">
            <a:avLst/>
          </a:prstGeom>
        </p:spPr>
        <p:txBody>
          <a:bodyPr>
            <a:spAutoFit/>
          </a:bodyPr>
          <a:lstStyle/>
          <a:p>
            <a:pPr marL="285750" indent="-285750">
              <a:buFont typeface="Wingdings" panose="05000000000000000000" pitchFamily="2" charset="2"/>
              <a:buChar char="ü"/>
            </a:pPr>
            <a:r>
              <a:rPr lang="en-AU" sz="2400" dirty="0"/>
              <a:t>Factor in incentives</a:t>
            </a:r>
          </a:p>
          <a:p>
            <a:pPr marL="285750" indent="-285750">
              <a:buFont typeface="Wingdings" panose="05000000000000000000" pitchFamily="2" charset="2"/>
              <a:buChar char="ü"/>
            </a:pPr>
            <a:r>
              <a:rPr lang="en-AU" sz="2400" dirty="0"/>
              <a:t>Account for expenses</a:t>
            </a:r>
          </a:p>
        </p:txBody>
      </p:sp>
    </p:spTree>
    <p:extLst>
      <p:ext uri="{BB962C8B-B14F-4D97-AF65-F5344CB8AC3E}">
        <p14:creationId xmlns:p14="http://schemas.microsoft.com/office/powerpoint/2010/main" val="920135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Conduct your own Review …</a:t>
            </a:r>
            <a:br>
              <a:rPr lang="en-AU" dirty="0"/>
            </a:br>
            <a:r>
              <a:rPr lang="en-AU" b="1" i="1" dirty="0"/>
              <a:t>Next Steps</a:t>
            </a:r>
            <a:endParaRPr lang="en-AU" dirty="0"/>
          </a:p>
        </p:txBody>
      </p:sp>
      <p:sp>
        <p:nvSpPr>
          <p:cNvPr id="3" name="Content Placeholder 2"/>
          <p:cNvSpPr>
            <a:spLocks noGrp="1"/>
          </p:cNvSpPr>
          <p:nvPr>
            <p:ph idx="1"/>
          </p:nvPr>
        </p:nvSpPr>
        <p:spPr>
          <a:xfrm>
            <a:off x="838200" y="1825625"/>
            <a:ext cx="10515600" cy="2638091"/>
          </a:xfrm>
        </p:spPr>
        <p:txBody>
          <a:bodyPr/>
          <a:lstStyle/>
          <a:p>
            <a:r>
              <a:rPr lang="en-AU" dirty="0"/>
              <a:t>Aim is to find a rent that fairly reflects the market</a:t>
            </a:r>
          </a:p>
          <a:p>
            <a:r>
              <a:rPr lang="en-AU" dirty="0"/>
              <a:t>Not too high, not too low.</a:t>
            </a:r>
          </a:p>
          <a:p>
            <a:r>
              <a:rPr lang="en-AU" dirty="0"/>
              <a:t>Next, send written review to tenant</a:t>
            </a:r>
          </a:p>
          <a:p>
            <a:r>
              <a:rPr lang="en-AU" dirty="0"/>
              <a:t>Lease should limit tenant’s response time</a:t>
            </a:r>
          </a:p>
          <a:p>
            <a:r>
              <a:rPr lang="en-AU" dirty="0"/>
              <a:t>If tenant rejects review…</a:t>
            </a:r>
          </a:p>
        </p:txBody>
      </p:sp>
      <p:sp>
        <p:nvSpPr>
          <p:cNvPr id="4" name="TextBox 3"/>
          <p:cNvSpPr txBox="1"/>
          <p:nvPr/>
        </p:nvSpPr>
        <p:spPr>
          <a:xfrm>
            <a:off x="1407696" y="4379495"/>
            <a:ext cx="4868640" cy="1569660"/>
          </a:xfrm>
          <a:prstGeom prst="rect">
            <a:avLst/>
          </a:prstGeom>
          <a:noFill/>
        </p:spPr>
        <p:txBody>
          <a:bodyPr wrap="none" rtlCol="0">
            <a:spAutoFit/>
          </a:bodyPr>
          <a:lstStyle/>
          <a:p>
            <a:r>
              <a:rPr lang="en-AU" sz="9600" dirty="0">
                <a:latin typeface="ArmyStamp" panose="02000603000000000000" pitchFamily="2" charset="0"/>
              </a:rPr>
              <a:t>Negotiation</a:t>
            </a:r>
          </a:p>
        </p:txBody>
      </p:sp>
      <p:pic>
        <p:nvPicPr>
          <p:cNvPr id="5" name="Picture 4"/>
          <p:cNvPicPr>
            <a:picLocks noChangeAspect="1"/>
          </p:cNvPicPr>
          <p:nvPr/>
        </p:nvPicPr>
        <p:blipFill>
          <a:blip r:embed="rId3"/>
          <a:stretch>
            <a:fillRect/>
          </a:stretch>
        </p:blipFill>
        <p:spPr>
          <a:xfrm>
            <a:off x="6725654" y="4190637"/>
            <a:ext cx="5466346" cy="2956328"/>
          </a:xfrm>
          <a:prstGeom prst="rect">
            <a:avLst/>
          </a:prstGeom>
          <a:effectLst>
            <a:softEdge rad="317500"/>
          </a:effectLst>
        </p:spPr>
      </p:pic>
    </p:spTree>
    <p:extLst>
      <p:ext uri="{BB962C8B-B14F-4D97-AF65-F5344CB8AC3E}">
        <p14:creationId xmlns:p14="http://schemas.microsoft.com/office/powerpoint/2010/main" val="2732579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grpId="0" nodeType="click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p:cTn id="32" dur="500" fill="hold"/>
                                        <p:tgtEl>
                                          <p:spTgt spid="4"/>
                                        </p:tgtEl>
                                        <p:attrNameLst>
                                          <p:attrName>ppt_w</p:attrName>
                                        </p:attrNameLst>
                                      </p:cBhvr>
                                      <p:tavLst>
                                        <p:tav tm="0">
                                          <p:val>
                                            <p:fltVal val="0"/>
                                          </p:val>
                                        </p:tav>
                                        <p:tav tm="100000">
                                          <p:val>
                                            <p:strVal val="#ppt_w"/>
                                          </p:val>
                                        </p:tav>
                                      </p:tavLst>
                                    </p:anim>
                                    <p:anim calcmode="lin" valueType="num">
                                      <p:cBhvr>
                                        <p:cTn id="33" dur="500" fill="hold"/>
                                        <p:tgtEl>
                                          <p:spTgt spid="4"/>
                                        </p:tgtEl>
                                        <p:attrNameLst>
                                          <p:attrName>ppt_h</p:attrName>
                                        </p:attrNameLst>
                                      </p:cBhvr>
                                      <p:tavLst>
                                        <p:tav tm="0">
                                          <p:val>
                                            <p:fltVal val="0"/>
                                          </p:val>
                                        </p:tav>
                                        <p:tav tm="100000">
                                          <p:val>
                                            <p:strVal val="#ppt_h"/>
                                          </p:val>
                                        </p:tav>
                                      </p:tavLst>
                                    </p:anim>
                                    <p:animEffect transition="in" filter="fade">
                                      <p:cBhvr>
                                        <p:cTn id="34" dur="500"/>
                                        <p:tgtEl>
                                          <p:spTgt spid="4"/>
                                        </p:tgtEl>
                                      </p:cBhvr>
                                    </p:animEffect>
                                  </p:childTnLst>
                                </p:cTn>
                              </p:par>
                              <p:par>
                                <p:cTn id="35" presetID="10" presetClass="entr" presetSubtype="0" fill="hold" nodeType="with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9282022" y="3893735"/>
            <a:ext cx="2474496" cy="2466248"/>
          </a:xfrm>
          <a:prstGeom prst="rect">
            <a:avLst/>
          </a:prstGeom>
        </p:spPr>
      </p:pic>
      <p:pic>
        <p:nvPicPr>
          <p:cNvPr id="4" name="Picture 3"/>
          <p:cNvPicPr>
            <a:picLocks noChangeAspect="1"/>
          </p:cNvPicPr>
          <p:nvPr/>
        </p:nvPicPr>
        <p:blipFill>
          <a:blip r:embed="rId4">
            <a:extLst>
              <a:ext uri="{BEBA8EAE-BF5A-486C-A8C5-ECC9F3942E4B}">
                <a14:imgProps xmlns:a14="http://schemas.microsoft.com/office/drawing/2010/main">
                  <a14:imgLayer r:embed="rId5">
                    <a14:imgEffect>
                      <a14:brightnessContrast bright="60000"/>
                    </a14:imgEffect>
                  </a14:imgLayer>
                </a14:imgProps>
              </a:ext>
            </a:extLst>
          </a:blip>
          <a:stretch>
            <a:fillRect/>
          </a:stretch>
        </p:blipFill>
        <p:spPr>
          <a:xfrm>
            <a:off x="8380733" y="1489209"/>
            <a:ext cx="3655467" cy="2613659"/>
          </a:xfrm>
          <a:prstGeom prst="rect">
            <a:avLst/>
          </a:prstGeom>
          <a:effectLst>
            <a:softEdge rad="63500"/>
          </a:effectLst>
        </p:spPr>
      </p:pic>
      <p:sp>
        <p:nvSpPr>
          <p:cNvPr id="2" name="Title 1"/>
          <p:cNvSpPr>
            <a:spLocks noGrp="1"/>
          </p:cNvSpPr>
          <p:nvPr>
            <p:ph type="title"/>
          </p:nvPr>
        </p:nvSpPr>
        <p:spPr/>
        <p:txBody>
          <a:bodyPr/>
          <a:lstStyle/>
          <a:p>
            <a:r>
              <a:rPr lang="en-AU" dirty="0"/>
              <a:t>When you cannot reach agreement</a:t>
            </a:r>
          </a:p>
        </p:txBody>
      </p:sp>
      <p:sp>
        <p:nvSpPr>
          <p:cNvPr id="3" name="Content Placeholder 2"/>
          <p:cNvSpPr>
            <a:spLocks noGrp="1"/>
          </p:cNvSpPr>
          <p:nvPr>
            <p:ph idx="1"/>
          </p:nvPr>
        </p:nvSpPr>
        <p:spPr>
          <a:xfrm>
            <a:off x="838200" y="1825624"/>
            <a:ext cx="10315074" cy="4466891"/>
          </a:xfrm>
        </p:spPr>
        <p:txBody>
          <a:bodyPr/>
          <a:lstStyle/>
          <a:p>
            <a:r>
              <a:rPr lang="en-AU" dirty="0"/>
              <a:t>It will cost both you &amp; the tenant.</a:t>
            </a:r>
          </a:p>
          <a:p>
            <a:r>
              <a:rPr lang="en-AU" dirty="0"/>
              <a:t>Independent </a:t>
            </a:r>
            <a:r>
              <a:rPr lang="en-AU" dirty="0" err="1"/>
              <a:t>valuer</a:t>
            </a:r>
            <a:r>
              <a:rPr lang="en-AU" dirty="0"/>
              <a:t> conducts a review</a:t>
            </a:r>
          </a:p>
          <a:p>
            <a:r>
              <a:rPr lang="en-AU" dirty="0" err="1"/>
              <a:t>Valuer</a:t>
            </a:r>
            <a:r>
              <a:rPr lang="en-AU" dirty="0"/>
              <a:t> is guided by lease</a:t>
            </a:r>
          </a:p>
          <a:p>
            <a:r>
              <a:rPr lang="en-AU" dirty="0"/>
              <a:t>Written submissions to </a:t>
            </a:r>
            <a:r>
              <a:rPr lang="en-AU" dirty="0" err="1"/>
              <a:t>valuer</a:t>
            </a:r>
            <a:endParaRPr lang="en-AU" dirty="0"/>
          </a:p>
          <a:p>
            <a:r>
              <a:rPr lang="en-AU" dirty="0" err="1"/>
              <a:t>Valuer’s</a:t>
            </a:r>
            <a:r>
              <a:rPr lang="en-AU" dirty="0"/>
              <a:t> decision is binding</a:t>
            </a:r>
          </a:p>
          <a:p>
            <a:r>
              <a:rPr lang="en-AU" dirty="0"/>
              <a:t>With some leases, each tenant appoints own </a:t>
            </a:r>
            <a:r>
              <a:rPr lang="en-AU" dirty="0" err="1"/>
              <a:t>valuer</a:t>
            </a:r>
            <a:r>
              <a:rPr lang="en-AU" dirty="0"/>
              <a:t>…</a:t>
            </a:r>
          </a:p>
          <a:p>
            <a:r>
              <a:rPr lang="en-AU" dirty="0"/>
              <a:t>And a 3</a:t>
            </a:r>
            <a:r>
              <a:rPr lang="en-AU" baseline="30000" dirty="0"/>
              <a:t>rd</a:t>
            </a:r>
            <a:r>
              <a:rPr lang="en-AU" dirty="0"/>
              <a:t> </a:t>
            </a:r>
            <a:r>
              <a:rPr lang="en-AU" dirty="0" err="1"/>
              <a:t>valuer</a:t>
            </a:r>
            <a:r>
              <a:rPr lang="en-AU" dirty="0"/>
              <a:t> arbitrates.</a:t>
            </a:r>
          </a:p>
          <a:p>
            <a:r>
              <a:rPr lang="en-AU" dirty="0"/>
              <a:t>Cost of </a:t>
            </a:r>
            <a:r>
              <a:rPr lang="en-AU" dirty="0" err="1"/>
              <a:t>valuers</a:t>
            </a:r>
            <a:r>
              <a:rPr lang="en-AU" dirty="0"/>
              <a:t> shared equally</a:t>
            </a:r>
          </a:p>
        </p:txBody>
      </p:sp>
    </p:spTree>
    <p:extLst>
      <p:ext uri="{BB962C8B-B14F-4D97-AF65-F5344CB8AC3E}">
        <p14:creationId xmlns:p14="http://schemas.microsoft.com/office/powerpoint/2010/main" val="3912636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500"/>
                                        <p:tgtEl>
                                          <p:spTgt spid="3">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fade">
                                      <p:cBhvr>
                                        <p:cTn id="25" dur="500"/>
                                        <p:tgtEl>
                                          <p:spTgt spid="3">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Effect transition="in" filter="fade">
                                      <p:cBhvr>
                                        <p:cTn id="30" dur="500"/>
                                        <p:tgtEl>
                                          <p:spTgt spid="3">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500"/>
                                        <p:tgtEl>
                                          <p:spTgt spid="3">
                                            <p:txEl>
                                              <p:pRg st="5" end="5"/>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3">
                                            <p:txEl>
                                              <p:pRg st="6" end="6"/>
                                            </p:txEl>
                                          </p:spTgt>
                                        </p:tgtEl>
                                        <p:attrNameLst>
                                          <p:attrName>style.visibility</p:attrName>
                                        </p:attrNameLst>
                                      </p:cBhvr>
                                      <p:to>
                                        <p:strVal val="visible"/>
                                      </p:to>
                                    </p:set>
                                    <p:animEffect transition="in" filter="fade">
                                      <p:cBhvr>
                                        <p:cTn id="40" dur="500"/>
                                        <p:tgtEl>
                                          <p:spTgt spid="3">
                                            <p:txEl>
                                              <p:pRg st="6" end="6"/>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3">
                                            <p:txEl>
                                              <p:pRg st="7" end="7"/>
                                            </p:txEl>
                                          </p:spTgt>
                                        </p:tgtEl>
                                        <p:attrNameLst>
                                          <p:attrName>style.visibility</p:attrName>
                                        </p:attrNameLst>
                                      </p:cBhvr>
                                      <p:to>
                                        <p:strVal val="visible"/>
                                      </p:to>
                                    </p:set>
                                    <p:animEffect transition="in" filter="fade">
                                      <p:cBhvr>
                                        <p:cTn id="45"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Example…</a:t>
            </a:r>
          </a:p>
        </p:txBody>
      </p:sp>
      <p:sp>
        <p:nvSpPr>
          <p:cNvPr id="3" name="Content Placeholder 2"/>
          <p:cNvSpPr>
            <a:spLocks noGrp="1"/>
          </p:cNvSpPr>
          <p:nvPr>
            <p:ph idx="1"/>
          </p:nvPr>
        </p:nvSpPr>
        <p:spPr/>
        <p:txBody>
          <a:bodyPr/>
          <a:lstStyle/>
          <a:p>
            <a:r>
              <a:rPr lang="en-AU" dirty="0"/>
              <a:t>Existing rent: $425,729</a:t>
            </a:r>
          </a:p>
          <a:p>
            <a:r>
              <a:rPr lang="en-AU" dirty="0"/>
              <a:t>Landlord’s market review – new rent $473,000</a:t>
            </a:r>
          </a:p>
          <a:p>
            <a:r>
              <a:rPr lang="en-AU" dirty="0"/>
              <a:t>Tenant referred to </a:t>
            </a:r>
            <a:r>
              <a:rPr lang="en-AU" dirty="0" err="1"/>
              <a:t>valuer</a:t>
            </a:r>
            <a:endParaRPr lang="en-AU" dirty="0"/>
          </a:p>
          <a:p>
            <a:r>
              <a:rPr lang="en-AU" dirty="0"/>
              <a:t>Tenant asked for $218,768</a:t>
            </a:r>
          </a:p>
          <a:p>
            <a:r>
              <a:rPr lang="en-AU" dirty="0" err="1"/>
              <a:t>Valuer</a:t>
            </a:r>
            <a:r>
              <a:rPr lang="en-AU" dirty="0"/>
              <a:t> determined fair value was $357,984</a:t>
            </a:r>
          </a:p>
          <a:p>
            <a:r>
              <a:rPr lang="en-AU" dirty="0"/>
              <a:t>Negotiations resumed</a:t>
            </a:r>
          </a:p>
          <a:p>
            <a:r>
              <a:rPr lang="en-AU" dirty="0"/>
              <a:t>Agreed on prior rent + incentives</a:t>
            </a:r>
          </a:p>
        </p:txBody>
      </p:sp>
      <p:pic>
        <p:nvPicPr>
          <p:cNvPr id="4" name="Picture 3"/>
          <p:cNvPicPr>
            <a:picLocks noChangeAspect="1"/>
          </p:cNvPicPr>
          <p:nvPr/>
        </p:nvPicPr>
        <p:blipFill>
          <a:blip r:embed="rId2"/>
          <a:stretch>
            <a:fillRect/>
          </a:stretch>
        </p:blipFill>
        <p:spPr>
          <a:xfrm>
            <a:off x="7815980" y="3679371"/>
            <a:ext cx="4219658" cy="2982686"/>
          </a:xfrm>
          <a:prstGeom prst="rect">
            <a:avLst/>
          </a:prstGeom>
          <a:effectLst>
            <a:softEdge rad="88900"/>
          </a:effectLst>
        </p:spPr>
      </p:pic>
    </p:spTree>
    <p:extLst>
      <p:ext uri="{BB962C8B-B14F-4D97-AF65-F5344CB8AC3E}">
        <p14:creationId xmlns:p14="http://schemas.microsoft.com/office/powerpoint/2010/main" val="1762249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25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25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25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25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25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25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25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25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25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32" dur="25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25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38" dur="25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250" fill="hold"/>
                                        <p:tgtEl>
                                          <p:spTgt spid="3">
                                            <p:txEl>
                                              <p:pRg st="6" end="6"/>
                                            </p:txEl>
                                          </p:spTgt>
                                        </p:tgtEl>
                                        <p:attrNameLst>
                                          <p:attrName>ppt_x</p:attrName>
                                        </p:attrNameLst>
                                      </p:cBhvr>
                                      <p:tavLst>
                                        <p:tav tm="0">
                                          <p:val>
                                            <p:strVal val="0-#ppt_w/2"/>
                                          </p:val>
                                        </p:tav>
                                        <p:tav tm="100000">
                                          <p:val>
                                            <p:strVal val="#ppt_x"/>
                                          </p:val>
                                        </p:tav>
                                      </p:tavLst>
                                    </p:anim>
                                    <p:anim calcmode="lin" valueType="num">
                                      <p:cBhvr additive="base">
                                        <p:cTn id="44" dur="250" fill="hold"/>
                                        <p:tgtEl>
                                          <p:spTgt spid="3">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2503</TotalTime>
  <Words>2719</Words>
  <Application>Microsoft Office PowerPoint</Application>
  <PresentationFormat>Widescreen</PresentationFormat>
  <Paragraphs>134</Paragraphs>
  <Slides>13</Slides>
  <Notes>12</Notes>
  <HiddenSlides>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vt:i4>
      </vt:variant>
    </vt:vector>
  </HeadingPairs>
  <TitlesOfParts>
    <vt:vector size="21" baseType="lpstr">
      <vt:lpstr>Arial</vt:lpstr>
      <vt:lpstr>ArmyStamp</vt:lpstr>
      <vt:lpstr>ArtBrush</vt:lpstr>
      <vt:lpstr>Buxton Sketch</vt:lpstr>
      <vt:lpstr>Calibri</vt:lpstr>
      <vt:lpstr>Calibri Light</vt:lpstr>
      <vt:lpstr>Wingdings</vt:lpstr>
      <vt:lpstr>Office Theme</vt:lpstr>
      <vt:lpstr>Market Rent Reviews</vt:lpstr>
      <vt:lpstr>What is a Market Rent Review?</vt:lpstr>
      <vt:lpstr>What is a Market Rent Review?</vt:lpstr>
      <vt:lpstr>When can Reviews be Initiated?</vt:lpstr>
      <vt:lpstr>Who can Initiate a Review?</vt:lpstr>
      <vt:lpstr>How to perform a Review?</vt:lpstr>
      <vt:lpstr>Conduct your own Review … Rent Calculation</vt:lpstr>
      <vt:lpstr>Conduct your own Review … Find your Comparison Properties</vt:lpstr>
      <vt:lpstr>Conduct your own Review … Find your Comparison Properties</vt:lpstr>
      <vt:lpstr>Conduct your own Review … Find your Comparison Properties</vt:lpstr>
      <vt:lpstr>Conduct your own Review … Next Steps</vt:lpstr>
      <vt:lpstr>When you cannot reach agreement</vt:lpstr>
      <vt:lpstr>Example…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andrewsumner@yahoo.com</dc:creator>
  <cp:lastModifiedBy>andrewsumner@yahoo.com</cp:lastModifiedBy>
  <cp:revision>31</cp:revision>
  <dcterms:created xsi:type="dcterms:W3CDTF">2016-10-11T04:54:35Z</dcterms:created>
  <dcterms:modified xsi:type="dcterms:W3CDTF">2016-10-12T22:38:20Z</dcterms:modified>
</cp:coreProperties>
</file>