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3" r:id="rId11"/>
    <p:sldId id="266" r:id="rId12"/>
    <p:sldId id="267" r:id="rId13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794F3110-710D-4255-8801-3D9A679AC3B5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D48D94C6-71EB-490B-9F75-5D76C775BD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98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85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559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550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135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345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7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329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444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304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593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629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C65CA-68AD-405D-B2A0-FB8668F7486F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DB233-8854-4B3A-B04A-08BB037849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844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25920"/>
            <a:ext cx="7772400" cy="1470025"/>
          </a:xfrm>
        </p:spPr>
        <p:txBody>
          <a:bodyPr/>
          <a:lstStyle/>
          <a:p>
            <a:r>
              <a:rPr lang="en-AU" dirty="0" smtClean="0"/>
              <a:t>City vs. Regional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09800"/>
            <a:ext cx="5638800" cy="376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City Commercial Property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724400"/>
          </a:xfrm>
        </p:spPr>
        <p:txBody>
          <a:bodyPr>
            <a:normAutofit/>
          </a:bodyPr>
          <a:lstStyle/>
          <a:p>
            <a:r>
              <a:rPr lang="en-AU" dirty="0" smtClean="0"/>
              <a:t>Largely strata offices, retail shop fronts</a:t>
            </a:r>
          </a:p>
          <a:p>
            <a:r>
              <a:rPr lang="en-AU" dirty="0" smtClean="0"/>
              <a:t>Starting from 20-30sq going upwards</a:t>
            </a:r>
          </a:p>
          <a:p>
            <a:r>
              <a:rPr lang="en-AU" dirty="0" smtClean="0"/>
              <a:t>Higher rents</a:t>
            </a:r>
          </a:p>
          <a:p>
            <a:r>
              <a:rPr lang="en-AU" dirty="0" smtClean="0"/>
              <a:t>Higher strata fees</a:t>
            </a:r>
          </a:p>
          <a:p>
            <a:r>
              <a:rPr lang="en-AU" dirty="0" smtClean="0"/>
              <a:t>Easy to find new tenants</a:t>
            </a:r>
          </a:p>
          <a:p>
            <a:r>
              <a:rPr lang="en-AU" dirty="0" smtClean="0"/>
              <a:t>Yield from 5% plus</a:t>
            </a:r>
          </a:p>
          <a:p>
            <a:r>
              <a:rPr lang="en-AU" dirty="0"/>
              <a:t>A</a:t>
            </a:r>
            <a:r>
              <a:rPr lang="en-AU" dirty="0" smtClean="0"/>
              <a:t>im for 8% yield (plus if possible)</a:t>
            </a:r>
          </a:p>
        </p:txBody>
      </p:sp>
    </p:spTree>
    <p:extLst>
      <p:ext uri="{BB962C8B-B14F-4D97-AF65-F5344CB8AC3E}">
        <p14:creationId xmlns:p14="http://schemas.microsoft.com/office/powerpoint/2010/main" val="202641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City Commercial Property </a:t>
            </a:r>
            <a:r>
              <a:rPr lang="en-AU" dirty="0" err="1" smtClean="0"/>
              <a:t>Cont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r>
              <a:rPr lang="en-AU" dirty="0" smtClean="0"/>
              <a:t>Start ups on 2 year leases plus options</a:t>
            </a:r>
          </a:p>
          <a:p>
            <a:r>
              <a:rPr lang="en-AU" dirty="0" smtClean="0"/>
              <a:t>Medium size companies on 3 year leases plus options</a:t>
            </a:r>
          </a:p>
          <a:p>
            <a:r>
              <a:rPr lang="en-AU" dirty="0" smtClean="0"/>
              <a:t>National tenants on 5 year leases plus options</a:t>
            </a:r>
          </a:p>
          <a:p>
            <a:r>
              <a:rPr lang="en-AU" dirty="0" smtClean="0"/>
              <a:t>May pay a higher gross rent or base rent plus outgoings</a:t>
            </a:r>
          </a:p>
          <a:p>
            <a:r>
              <a:rPr lang="en-AU" dirty="0" smtClean="0"/>
              <a:t>Insurance is covered by strata</a:t>
            </a:r>
          </a:p>
          <a:p>
            <a:r>
              <a:rPr lang="en-AU" dirty="0" smtClean="0"/>
              <a:t>Maintenance is covered by strata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1311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City Commercial Property </a:t>
            </a:r>
            <a:r>
              <a:rPr lang="en-AU" dirty="0" err="1" smtClean="0"/>
              <a:t>Cont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Start ups prefer CPI increase</a:t>
            </a:r>
          </a:p>
          <a:p>
            <a:r>
              <a:rPr lang="en-AU" dirty="0" smtClean="0"/>
              <a:t>All others 3% plus is acceptable</a:t>
            </a:r>
          </a:p>
          <a:p>
            <a:r>
              <a:rPr lang="en-AU" dirty="0" smtClean="0"/>
              <a:t>Outgoings are water and electricity</a:t>
            </a:r>
          </a:p>
          <a:p>
            <a:r>
              <a:rPr lang="en-AU" dirty="0" smtClean="0"/>
              <a:t>Strata covers maintenance, insurance and security</a:t>
            </a:r>
          </a:p>
          <a:p>
            <a:r>
              <a:rPr lang="en-AU" dirty="0" smtClean="0"/>
              <a:t>Landlord covers land tax</a:t>
            </a:r>
          </a:p>
          <a:p>
            <a:r>
              <a:rPr lang="en-AU" dirty="0" smtClean="0"/>
              <a:t>Set and Forget Properties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95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Regional Commercial Property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AU" dirty="0" smtClean="0"/>
              <a:t>Freestanding</a:t>
            </a:r>
          </a:p>
          <a:p>
            <a:r>
              <a:rPr lang="en-AU" dirty="0" smtClean="0"/>
              <a:t>Can be multiple tenancies OR</a:t>
            </a:r>
          </a:p>
          <a:p>
            <a:r>
              <a:rPr lang="en-AU" dirty="0" smtClean="0"/>
              <a:t>One large national tenant</a:t>
            </a:r>
          </a:p>
          <a:p>
            <a:r>
              <a:rPr lang="en-AU" dirty="0" smtClean="0"/>
              <a:t>Look for hubs supported by university, trade, industry, military</a:t>
            </a:r>
          </a:p>
          <a:p>
            <a:r>
              <a:rPr lang="en-AU" dirty="0" smtClean="0"/>
              <a:t>Population minimum 35k/40K plus</a:t>
            </a:r>
          </a:p>
          <a:p>
            <a:r>
              <a:rPr lang="en-AU" dirty="0" smtClean="0"/>
              <a:t>Vibrant communities</a:t>
            </a:r>
          </a:p>
          <a:p>
            <a:r>
              <a:rPr lang="en-AU" dirty="0" smtClean="0"/>
              <a:t>More involvement from land lord</a:t>
            </a:r>
          </a:p>
        </p:txBody>
      </p:sp>
    </p:spTree>
    <p:extLst>
      <p:ext uri="{BB962C8B-B14F-4D97-AF65-F5344CB8AC3E}">
        <p14:creationId xmlns:p14="http://schemas.microsoft.com/office/powerpoint/2010/main" val="277314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Regional Commercial Property </a:t>
            </a:r>
            <a:r>
              <a:rPr lang="en-AU" dirty="0" err="1" smtClean="0"/>
              <a:t>Cont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953000"/>
          </a:xfrm>
        </p:spPr>
        <p:txBody>
          <a:bodyPr>
            <a:normAutofit/>
          </a:bodyPr>
          <a:lstStyle/>
          <a:p>
            <a:r>
              <a:rPr lang="en-AU" dirty="0" smtClean="0"/>
              <a:t>Usual tenants are medium to large enterprises</a:t>
            </a:r>
          </a:p>
          <a:p>
            <a:r>
              <a:rPr lang="en-AU" dirty="0" smtClean="0"/>
              <a:t>5 year lease plus option</a:t>
            </a:r>
          </a:p>
          <a:p>
            <a:r>
              <a:rPr lang="en-AU" dirty="0" smtClean="0"/>
              <a:t>If one tenant – pay all outgoings including building insurance</a:t>
            </a:r>
          </a:p>
          <a:p>
            <a:r>
              <a:rPr lang="en-AU" dirty="0" smtClean="0"/>
              <a:t>If multiple tenants then landlord pays for building insurance</a:t>
            </a:r>
          </a:p>
          <a:p>
            <a:r>
              <a:rPr lang="en-AU" dirty="0" smtClean="0"/>
              <a:t>Landlord pays for land tax</a:t>
            </a:r>
          </a:p>
        </p:txBody>
      </p:sp>
    </p:spTree>
    <p:extLst>
      <p:ext uri="{BB962C8B-B14F-4D97-AF65-F5344CB8AC3E}">
        <p14:creationId xmlns:p14="http://schemas.microsoft.com/office/powerpoint/2010/main" val="70062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066800"/>
          </a:xfrm>
        </p:spPr>
        <p:txBody>
          <a:bodyPr>
            <a:normAutofit/>
          </a:bodyPr>
          <a:lstStyle/>
          <a:p>
            <a:r>
              <a:rPr lang="en-AU" dirty="0" smtClean="0"/>
              <a:t>Regional Commercial Property </a:t>
            </a:r>
            <a:r>
              <a:rPr lang="en-AU" dirty="0" err="1" smtClean="0"/>
              <a:t>Cont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373563"/>
          </a:xfrm>
        </p:spPr>
        <p:txBody>
          <a:bodyPr>
            <a:normAutofit/>
          </a:bodyPr>
          <a:lstStyle/>
          <a:p>
            <a:r>
              <a:rPr lang="en-AU" dirty="0" smtClean="0"/>
              <a:t>Landlord pays for land tax</a:t>
            </a:r>
          </a:p>
          <a:p>
            <a:r>
              <a:rPr lang="en-AU" dirty="0" smtClean="0"/>
              <a:t>Maintenance can be high so check age of air conditioning, roofing and any structural work (building report)</a:t>
            </a:r>
          </a:p>
          <a:p>
            <a:r>
              <a:rPr lang="en-AU" dirty="0" smtClean="0"/>
              <a:t>Chose stairs over lifts for less maintenance</a:t>
            </a:r>
            <a:endParaRPr lang="en-AU" dirty="0" smtClean="0"/>
          </a:p>
          <a:p>
            <a:r>
              <a:rPr lang="en-AU" dirty="0" smtClean="0"/>
              <a:t>Yield start at 8% plus</a:t>
            </a:r>
          </a:p>
          <a:p>
            <a:r>
              <a:rPr lang="en-AU" dirty="0" smtClean="0"/>
              <a:t>Aim for 9.5% plus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507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Regional Commercial Property </a:t>
            </a:r>
            <a:r>
              <a:rPr lang="en-AU" dirty="0" err="1" smtClean="0"/>
              <a:t>Cont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153400" cy="3352800"/>
          </a:xfrm>
        </p:spPr>
        <p:txBody>
          <a:bodyPr>
            <a:normAutofit/>
          </a:bodyPr>
          <a:lstStyle/>
          <a:p>
            <a:r>
              <a:rPr lang="en-AU" dirty="0" smtClean="0"/>
              <a:t>Check rental history of the property </a:t>
            </a:r>
          </a:p>
          <a:p>
            <a:pPr lvl="1"/>
            <a:r>
              <a:rPr lang="en-AU" dirty="0" smtClean="0"/>
              <a:t>How long has current tenant been there</a:t>
            </a:r>
          </a:p>
          <a:p>
            <a:pPr lvl="1"/>
            <a:r>
              <a:rPr lang="en-AU" dirty="0" smtClean="0"/>
              <a:t>What is the current tenant profile</a:t>
            </a:r>
          </a:p>
          <a:p>
            <a:pPr lvl="1"/>
            <a:r>
              <a:rPr lang="en-AU" dirty="0" smtClean="0"/>
              <a:t>Are they likely to expand, leave or relocate?</a:t>
            </a:r>
          </a:p>
          <a:p>
            <a:pPr lvl="1"/>
            <a:r>
              <a:rPr lang="en-AU" dirty="0" smtClean="0"/>
              <a:t>Who was the last tenant? How long were they there for?</a:t>
            </a:r>
            <a:endParaRPr lang="en-AU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915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Regional Commercial Property </a:t>
            </a:r>
            <a:r>
              <a:rPr lang="en-AU" dirty="0" err="1" smtClean="0"/>
              <a:t>Cont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799"/>
            <a:ext cx="8229600" cy="2286001"/>
          </a:xfrm>
        </p:spPr>
        <p:txBody>
          <a:bodyPr/>
          <a:lstStyle/>
          <a:p>
            <a:pPr lvl="1"/>
            <a:r>
              <a:rPr lang="en-AU" dirty="0" smtClean="0"/>
              <a:t>Have tenant done any refurb or </a:t>
            </a:r>
            <a:r>
              <a:rPr lang="en-AU" smtClean="0"/>
              <a:t>fit out of </a:t>
            </a:r>
            <a:r>
              <a:rPr lang="en-AU" dirty="0" smtClean="0"/>
              <a:t>current premise? If so, when?</a:t>
            </a:r>
          </a:p>
          <a:p>
            <a:pPr lvl="1"/>
            <a:r>
              <a:rPr lang="en-AU" dirty="0" smtClean="0"/>
              <a:t>Who are  your neighbouring tenants?</a:t>
            </a:r>
          </a:p>
          <a:p>
            <a:pPr lvl="1"/>
            <a:r>
              <a:rPr lang="en-AU" dirty="0" smtClean="0"/>
              <a:t>Any vacancies on the same street or close vicinity</a:t>
            </a:r>
            <a:endParaRPr lang="en-A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09600" y="41910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Harder to find tenant if current tenant vacate so need to keep tenant or budget for longer marketing time to find new tenant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41940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City vs Regional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</p:spPr>
        <p:txBody>
          <a:bodyPr/>
          <a:lstStyle/>
          <a:p>
            <a:r>
              <a:rPr lang="en-AU" dirty="0" smtClean="0"/>
              <a:t>Each has it’s pros and cons</a:t>
            </a:r>
          </a:p>
          <a:p>
            <a:r>
              <a:rPr lang="en-AU" dirty="0" smtClean="0"/>
              <a:t>Are you willing to travel?</a:t>
            </a:r>
          </a:p>
          <a:p>
            <a:r>
              <a:rPr lang="en-AU" dirty="0" smtClean="0"/>
              <a:t>How much work are you willing to put in?</a:t>
            </a:r>
          </a:p>
          <a:p>
            <a:r>
              <a:rPr lang="en-AU" dirty="0" smtClean="0"/>
              <a:t>Do you want to self manage your property?</a:t>
            </a:r>
          </a:p>
          <a:p>
            <a:r>
              <a:rPr lang="en-AU" dirty="0" smtClean="0"/>
              <a:t>What is your long term goal?</a:t>
            </a:r>
          </a:p>
          <a:p>
            <a:r>
              <a:rPr lang="en-AU" dirty="0" smtClean="0"/>
              <a:t>Yields are higher in regional to cover risk</a:t>
            </a:r>
          </a:p>
        </p:txBody>
      </p:sp>
    </p:spTree>
    <p:extLst>
      <p:ext uri="{BB962C8B-B14F-4D97-AF65-F5344CB8AC3E}">
        <p14:creationId xmlns:p14="http://schemas.microsoft.com/office/powerpoint/2010/main" val="2078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City vs Regional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Market capital growth is higher in City </a:t>
            </a:r>
          </a:p>
          <a:p>
            <a:r>
              <a:rPr lang="en-AU" dirty="0" smtClean="0"/>
              <a:t>Steady market growth in regional</a:t>
            </a:r>
          </a:p>
          <a:p>
            <a:r>
              <a:rPr lang="en-AU" dirty="0" smtClean="0"/>
              <a:t>Long leases lower yields</a:t>
            </a:r>
          </a:p>
          <a:p>
            <a:r>
              <a:rPr lang="en-AU" dirty="0" smtClean="0"/>
              <a:t>More secure the tenant lower yields</a:t>
            </a:r>
          </a:p>
          <a:p>
            <a:r>
              <a:rPr lang="en-AU" dirty="0" smtClean="0"/>
              <a:t>Examine lease thoroughly to check for</a:t>
            </a:r>
          </a:p>
          <a:p>
            <a:pPr lvl="1"/>
            <a:r>
              <a:rPr lang="en-AU" dirty="0" smtClean="0"/>
              <a:t>Outgoings</a:t>
            </a:r>
          </a:p>
          <a:p>
            <a:pPr lvl="1"/>
            <a:r>
              <a:rPr lang="en-AU" dirty="0" smtClean="0"/>
              <a:t>Lease terms </a:t>
            </a:r>
          </a:p>
          <a:p>
            <a:pPr lvl="1"/>
            <a:r>
              <a:rPr lang="en-AU" dirty="0" smtClean="0"/>
              <a:t>Bond/Guarantee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8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</p:spPr>
        <p:txBody>
          <a:bodyPr/>
          <a:lstStyle/>
          <a:p>
            <a:r>
              <a:rPr lang="en-AU" dirty="0" smtClean="0"/>
              <a:t>Do your due diligence</a:t>
            </a:r>
          </a:p>
          <a:p>
            <a:r>
              <a:rPr lang="en-AU" dirty="0" smtClean="0"/>
              <a:t>Walk around the local area</a:t>
            </a:r>
          </a:p>
          <a:p>
            <a:r>
              <a:rPr lang="en-AU" dirty="0" smtClean="0"/>
              <a:t>Know your tenant profile</a:t>
            </a:r>
          </a:p>
          <a:p>
            <a:r>
              <a:rPr lang="en-AU" dirty="0" smtClean="0"/>
              <a:t>Know what you are willing to pay </a:t>
            </a:r>
          </a:p>
          <a:p>
            <a:r>
              <a:rPr lang="en-AU" dirty="0" smtClean="0"/>
              <a:t>Know your end goal</a:t>
            </a:r>
          </a:p>
          <a:p>
            <a:r>
              <a:rPr lang="en-AU" dirty="0" smtClean="0"/>
              <a:t>Be patient with your research – ask all your questions before your contract goes unconditional!</a:t>
            </a:r>
          </a:p>
        </p:txBody>
      </p:sp>
    </p:spTree>
    <p:extLst>
      <p:ext uri="{BB962C8B-B14F-4D97-AF65-F5344CB8AC3E}">
        <p14:creationId xmlns:p14="http://schemas.microsoft.com/office/powerpoint/2010/main" val="12495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483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City vs. Regional</vt:lpstr>
      <vt:lpstr>City Commercial Property</vt:lpstr>
      <vt:lpstr>City Commercial Property Cont</vt:lpstr>
      <vt:lpstr>City Commercial Property Cont</vt:lpstr>
      <vt:lpstr>Regional Commercial Property</vt:lpstr>
      <vt:lpstr>Regional Commercial Property Cont</vt:lpstr>
      <vt:lpstr>Regional Commercial Property Cont</vt:lpstr>
      <vt:lpstr>Regional Commercial Property Cont</vt:lpstr>
      <vt:lpstr>Regional Commercial Property Cont</vt:lpstr>
      <vt:lpstr>City vs Regional</vt:lpstr>
      <vt:lpstr>City vs Regional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vs. Regional</dc:title>
  <dc:creator>Helen T Wang</dc:creator>
  <cp:lastModifiedBy>Helen T Wang</cp:lastModifiedBy>
  <cp:revision>9</cp:revision>
  <cp:lastPrinted>2016-08-21T06:38:47Z</cp:lastPrinted>
  <dcterms:created xsi:type="dcterms:W3CDTF">2016-08-21T05:00:55Z</dcterms:created>
  <dcterms:modified xsi:type="dcterms:W3CDTF">2016-08-21T07:28:30Z</dcterms:modified>
</cp:coreProperties>
</file>