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147476342" r:id="rId3"/>
    <p:sldId id="1521" r:id="rId4"/>
    <p:sldId id="2147476348" r:id="rId5"/>
    <p:sldId id="2147476341" r:id="rId6"/>
    <p:sldId id="2147476345" r:id="rId7"/>
    <p:sldId id="2941" r:id="rId8"/>
    <p:sldId id="2939" r:id="rId9"/>
    <p:sldId id="2942" r:id="rId10"/>
    <p:sldId id="2943" r:id="rId11"/>
    <p:sldId id="2937" r:id="rId12"/>
    <p:sldId id="2147476346" r:id="rId13"/>
    <p:sldId id="2147476347" r:id="rId14"/>
    <p:sldId id="292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23EDA58-0271-89DE-2A03-0C1360A69468}" name="Conley, Ben" initials="CB" userId="Conley, Ben" providerId="None"/>
  <p188:author id="{9F6F3984-AF0D-D8B5-48C3-A7D2B7552B6B}" name="Erica Honig" initials="EH" userId="S::Erica.Honig@bbrown.com::3789ce11-ed15-41a4-90ca-6e130b0cde8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76C9"/>
    <a:srgbClr val="1643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63"/>
    <p:restoredTop sz="94643"/>
  </p:normalViewPr>
  <p:slideViewPr>
    <p:cSldViewPr snapToGrid="0">
      <p:cViewPr varScale="1">
        <p:scale>
          <a:sx n="100" d="100"/>
          <a:sy n="100" d="100"/>
        </p:scale>
        <p:origin x="144" y="90"/>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slide" Target="slides/slide12.xml" Id="rId13" /><Relationship Type="http://schemas.openxmlformats.org/officeDocument/2006/relationships/viewProps" Target="viewProps.xml" Id="rId18" /><Relationship Type="http://schemas.openxmlformats.org/officeDocument/2006/relationships/slide" Target="slides/slide2.xml" Id="rId3" /><Relationship Type="http://schemas.microsoft.com/office/2018/10/relationships/authors" Target="authors.xml" Id="rId21"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presProps" Target="presProps.xml" Id="rId17" /><Relationship Type="http://schemas.openxmlformats.org/officeDocument/2006/relationships/slide" Target="slides/slide1.xml" Id="rId2" /><Relationship Type="http://schemas.openxmlformats.org/officeDocument/2006/relationships/notesMaster" Target="notesMasters/notesMaster1.xml" Id="rId16" /><Relationship Type="http://schemas.openxmlformats.org/officeDocument/2006/relationships/tableStyles" Target="tableStyles.xml" Id="rId20"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slide" Target="slides/slide9.xml" Id="rId10" /><Relationship Type="http://schemas.openxmlformats.org/officeDocument/2006/relationships/theme" Target="theme/theme1.xml" Id="rId19"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customXml" Target="/customXML/item.xml" Id="imanage.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5039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34478-E094-1271-8113-677B6656DC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914A8F-FC14-4C98-3A99-B12CBE5ADAD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73E3D4F-DBBE-34D8-3057-216125B0FA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A779F6-0798-4474-3119-4CBDC8239DAF}"/>
              </a:ext>
            </a:extLst>
          </p:cNvPr>
          <p:cNvSpPr>
            <a:spLocks noGrp="1"/>
          </p:cNvSpPr>
          <p:nvPr>
            <p:ph type="sldNum" sz="quarter" idx="5"/>
          </p:nvPr>
        </p:nvSpPr>
        <p:spPr/>
        <p:txBody>
          <a:bodyPr/>
          <a:lstStyle/>
          <a:p>
            <a:fld id="{A6DBD19B-79F7-4422-AB54-C298F2025CAF}" type="slidenum">
              <a:rPr lang="en-US" smtClean="0"/>
              <a:t>2</a:t>
            </a:fld>
            <a:endParaRPr lang="en-US" dirty="0"/>
          </a:p>
        </p:txBody>
      </p:sp>
    </p:spTree>
    <p:extLst>
      <p:ext uri="{BB962C8B-B14F-4D97-AF65-F5344CB8AC3E}">
        <p14:creationId xmlns:p14="http://schemas.microsoft.com/office/powerpoint/2010/main" val="2553515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FEBF2-BA35-5F8B-378D-28A7EADCF8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3103CD-4CBA-D851-FAE7-DFF7CEBBC2D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2DB2BCB-22D8-F344-40A7-4A3CB96F05DD}"/>
              </a:ext>
            </a:extLst>
          </p:cNvPr>
          <p:cNvSpPr>
            <a:spLocks noGrp="1"/>
          </p:cNvSpPr>
          <p:nvPr>
            <p:ph type="body" idx="1"/>
          </p:nvPr>
        </p:nvSpPr>
        <p:spPr/>
        <p:txBody>
          <a:bodyPr/>
          <a:lstStyle/>
          <a:p>
            <a:r>
              <a:rPr lang="en-US" dirty="0"/>
              <a:t>HRSA -  one HHS sub-agencies tasked with updating women’s health preventive care guidelines</a:t>
            </a:r>
          </a:p>
        </p:txBody>
      </p:sp>
      <p:sp>
        <p:nvSpPr>
          <p:cNvPr id="4" name="Slide Number Placeholder 3">
            <a:extLst>
              <a:ext uri="{FF2B5EF4-FFF2-40B4-BE49-F238E27FC236}">
                <a16:creationId xmlns:a16="http://schemas.microsoft.com/office/drawing/2014/main" id="{D24EC0EF-5691-473E-6399-23A68113F45F}"/>
              </a:ext>
            </a:extLst>
          </p:cNvPr>
          <p:cNvSpPr>
            <a:spLocks noGrp="1"/>
          </p:cNvSpPr>
          <p:nvPr>
            <p:ph type="sldNum" sz="quarter" idx="5"/>
          </p:nvPr>
        </p:nvSpPr>
        <p:spPr/>
        <p:txBody>
          <a:bodyPr/>
          <a:lstStyle/>
          <a:p>
            <a:fld id="{A6DBD19B-79F7-4422-AB54-C298F2025CAF}" type="slidenum">
              <a:rPr lang="en-US" smtClean="0"/>
              <a:t>4</a:t>
            </a:fld>
            <a:endParaRPr lang="en-US" dirty="0"/>
          </a:p>
        </p:txBody>
      </p:sp>
    </p:spTree>
    <p:extLst>
      <p:ext uri="{BB962C8B-B14F-4D97-AF65-F5344CB8AC3E}">
        <p14:creationId xmlns:p14="http://schemas.microsoft.com/office/powerpoint/2010/main" val="30274719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1DC46-0C84-03DA-4B37-DC17148031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8E59BE-68BA-377B-E822-EDFE137998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C3E752-6280-6F9D-3780-73FFB9ADACD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Surprise medical bills resulted in </a:t>
            </a:r>
            <a:r>
              <a:rPr lang="en-US" sz="1200" b="1" dirty="0">
                <a:solidFill>
                  <a:schemeClr val="accent6">
                    <a:lumMod val="50000"/>
                  </a:schemeClr>
                </a:solidFill>
                <a:highlight>
                  <a:srgbClr val="FFFF00"/>
                </a:highlight>
              </a:rPr>
              <a:t>unforeseen financial burdens on patients who received medical care from an out-of-network provider or facility, often without the patient’s knowledge or notice by the facility/provider that the visit would result in additional charges.</a:t>
            </a:r>
          </a:p>
          <a:p>
            <a:br>
              <a:rPr lang="en-US" sz="1200" b="1" dirty="0">
                <a:solidFill>
                  <a:schemeClr val="accent6">
                    <a:lumMod val="50000"/>
                  </a:schemeClr>
                </a:solidFill>
                <a:highlight>
                  <a:srgbClr val="FFFF00"/>
                </a:highlight>
              </a:rPr>
            </a:br>
            <a:r>
              <a:rPr lang="en-US" sz="1200" b="1" dirty="0">
                <a:solidFill>
                  <a:schemeClr val="accent6">
                    <a:lumMod val="50000"/>
                  </a:schemeClr>
                </a:solidFill>
                <a:highlight>
                  <a:srgbClr val="FFFF00"/>
                </a:highlight>
              </a:rPr>
              <a:t>Federal agencies expected approx. 20k disputes, not 5 million and counting!</a:t>
            </a:r>
            <a:endParaRPr lang="en-US" dirty="0"/>
          </a:p>
        </p:txBody>
      </p:sp>
      <p:sp>
        <p:nvSpPr>
          <p:cNvPr id="4" name="Slide Number Placeholder 3">
            <a:extLst>
              <a:ext uri="{FF2B5EF4-FFF2-40B4-BE49-F238E27FC236}">
                <a16:creationId xmlns:a16="http://schemas.microsoft.com/office/drawing/2014/main" id="{98942E18-B9FB-9EE7-110C-4ABAE839C4E1}"/>
              </a:ext>
            </a:extLst>
          </p:cNvPr>
          <p:cNvSpPr>
            <a:spLocks noGrp="1"/>
          </p:cNvSpPr>
          <p:nvPr>
            <p:ph type="sldNum" sz="quarter" idx="5"/>
          </p:nvPr>
        </p:nvSpPr>
        <p:spPr/>
        <p:txBody>
          <a:bodyPr/>
          <a:lstStyle/>
          <a:p>
            <a:fld id="{A6DBD19B-79F7-4422-AB54-C298F2025CAF}" type="slidenum">
              <a:rPr lang="en-US" smtClean="0"/>
              <a:t>5</a:t>
            </a:fld>
            <a:endParaRPr lang="en-US" dirty="0"/>
          </a:p>
        </p:txBody>
      </p:sp>
    </p:spTree>
    <p:extLst>
      <p:ext uri="{BB962C8B-B14F-4D97-AF65-F5344CB8AC3E}">
        <p14:creationId xmlns:p14="http://schemas.microsoft.com/office/powerpoint/2010/main" val="3246229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98C72-2DD5-61A2-B4E3-037355E4AA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2C64D1-B8AD-FB4E-15AC-C2DEC28EE2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860100-3A8B-AD91-E066-D76B0D97C379}"/>
              </a:ext>
            </a:extLst>
          </p:cNvPr>
          <p:cNvSpPr>
            <a:spLocks noGrp="1"/>
          </p:cNvSpPr>
          <p:nvPr>
            <p:ph type="body" idx="1"/>
          </p:nvPr>
        </p:nvSpPr>
        <p:spPr/>
        <p:txBody>
          <a:bodyPr/>
          <a:lstStyle/>
          <a:p>
            <a:r>
              <a:rPr lang="en-US" sz="1200" b="1" dirty="0">
                <a:solidFill>
                  <a:schemeClr val="tx1"/>
                </a:solidFill>
              </a:rPr>
              <a:t>Some employers are considering directing their TPAs to not pay where an IDR award is clearly in error (e.g., typo in the judgment amount, decision on ineligible claim, etc.).  While the law does not provide an easy path to dispute an IDR award, it similarly does not provide a clear path for providers to enforce an arbitrator decision.   It’s unclear, from a practical level, how an employer would implement this given that the TPA is largely running the process.  Even so, we have learned that some TPAs are bringing “book-of-business” level challenges against certain providers who they believe are abusing the system. </a:t>
            </a:r>
          </a:p>
          <a:p>
            <a:endParaRPr lang="en-US" sz="1200" b="1" dirty="0">
              <a:solidFill>
                <a:schemeClr val="tx1"/>
              </a:solidFill>
            </a:endParaRPr>
          </a:p>
          <a:p>
            <a:r>
              <a:rPr lang="en-US" sz="1200" b="1" dirty="0">
                <a:solidFill>
                  <a:schemeClr val="tx1"/>
                </a:solidFill>
              </a:rPr>
              <a:t>While we have not seen any prominent emergence of vendors in this space, we expect that as TPAs continue to struggle with this process, you may see a cottage industry develop around specialized IDR dispute resolution vendors. </a:t>
            </a:r>
            <a:endParaRPr lang="en-US" dirty="0"/>
          </a:p>
        </p:txBody>
      </p:sp>
      <p:sp>
        <p:nvSpPr>
          <p:cNvPr id="4" name="Slide Number Placeholder 3">
            <a:extLst>
              <a:ext uri="{FF2B5EF4-FFF2-40B4-BE49-F238E27FC236}">
                <a16:creationId xmlns:a16="http://schemas.microsoft.com/office/drawing/2014/main" id="{F1597C83-626A-8E1D-0776-FE70DE25B30A}"/>
              </a:ext>
            </a:extLst>
          </p:cNvPr>
          <p:cNvSpPr>
            <a:spLocks noGrp="1"/>
          </p:cNvSpPr>
          <p:nvPr>
            <p:ph type="sldNum" sz="quarter" idx="5"/>
          </p:nvPr>
        </p:nvSpPr>
        <p:spPr/>
        <p:txBody>
          <a:bodyPr/>
          <a:lstStyle/>
          <a:p>
            <a:fld id="{A6DBD19B-79F7-4422-AB54-C298F2025CAF}" type="slidenum">
              <a:rPr lang="en-US" smtClean="0"/>
              <a:t>6</a:t>
            </a:fld>
            <a:endParaRPr lang="en-US" dirty="0"/>
          </a:p>
        </p:txBody>
      </p:sp>
    </p:spTree>
    <p:extLst>
      <p:ext uri="{BB962C8B-B14F-4D97-AF65-F5344CB8AC3E}">
        <p14:creationId xmlns:p14="http://schemas.microsoft.com/office/powerpoint/2010/main" val="1174698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13A51-0910-F47F-59AE-F20AD00BCE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F0990D-B287-FAD5-2948-3FA25BC242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713058-C3EF-CAAE-24BD-7CFB029C42A5}"/>
              </a:ext>
            </a:extLst>
          </p:cNvPr>
          <p:cNvSpPr>
            <a:spLocks noGrp="1"/>
          </p:cNvSpPr>
          <p:nvPr>
            <p:ph type="body" idx="1"/>
          </p:nvPr>
        </p:nvSpPr>
        <p:spPr/>
        <p:txBody>
          <a:bodyPr/>
          <a:lstStyle/>
          <a:p>
            <a:r>
              <a:rPr lang="en-US" dirty="0"/>
              <a:t>Released on May 10, 2026 – Mothers Day gift and released in response to an early 2025 Executive Order with policy recommendations to expand access to fertility treatment and services, including in-vitro fertilization.  This proposed rule also builds on October </a:t>
            </a:r>
            <a:r>
              <a:rPr lang="en-US" sz="1200" b="0" i="0" kern="1200" dirty="0">
                <a:solidFill>
                  <a:schemeClr val="tx1"/>
                </a:solidFill>
                <a:effectLst/>
                <a:latin typeface="+mn-lt"/>
                <a:ea typeface="+mn-ea"/>
                <a:cs typeface="+mn-cs"/>
              </a:rPr>
              <a:t> 2025 guidance from the federal agencies, clarifying that employers could offer fertility benefits through three existing excepted benefit pathways: </a:t>
            </a:r>
          </a:p>
          <a:p>
            <a:pPr marL="228600" indent="-228600">
              <a:buAutoNum type="arabicPeriod"/>
            </a:pPr>
            <a:r>
              <a:rPr lang="en-US" sz="1200" b="0" i="0" kern="1200" dirty="0">
                <a:solidFill>
                  <a:schemeClr val="tx1"/>
                </a:solidFill>
                <a:effectLst/>
                <a:latin typeface="+mn-lt"/>
                <a:ea typeface="+mn-ea"/>
                <a:cs typeface="+mn-cs"/>
              </a:rPr>
              <a:t>a fully insured independent, </a:t>
            </a:r>
            <a:r>
              <a:rPr lang="en-US" sz="1200" b="0" i="0" kern="1200" dirty="0" err="1">
                <a:solidFill>
                  <a:schemeClr val="tx1"/>
                </a:solidFill>
                <a:effectLst/>
                <a:latin typeface="+mn-lt"/>
                <a:ea typeface="+mn-ea"/>
                <a:cs typeface="+mn-cs"/>
              </a:rPr>
              <a:t>noncoordinated</a:t>
            </a:r>
            <a:r>
              <a:rPr lang="en-US" sz="1200" b="0" i="0" kern="1200" dirty="0">
                <a:solidFill>
                  <a:schemeClr val="tx1"/>
                </a:solidFill>
                <a:effectLst/>
                <a:latin typeface="+mn-lt"/>
                <a:ea typeface="+mn-ea"/>
                <a:cs typeface="+mn-cs"/>
              </a:rPr>
              <a:t> excepted benefit policy </a:t>
            </a:r>
          </a:p>
          <a:p>
            <a:pPr marL="228600" indent="-228600">
              <a:buAutoNum type="arabicPeriod"/>
            </a:pPr>
            <a:r>
              <a:rPr lang="en-US" sz="1200" b="0" i="0" kern="1200" dirty="0">
                <a:solidFill>
                  <a:schemeClr val="tx1"/>
                </a:solidFill>
                <a:effectLst/>
                <a:latin typeface="+mn-lt"/>
                <a:ea typeface="+mn-ea"/>
                <a:cs typeface="+mn-cs"/>
              </a:rPr>
              <a:t>an excepted benefit HRA, and </a:t>
            </a:r>
          </a:p>
          <a:p>
            <a:pPr marL="228600" indent="-228600">
              <a:buAutoNum type="arabicPeriod"/>
            </a:pPr>
            <a:r>
              <a:rPr lang="en-US" sz="1200" b="0" i="0" kern="1200" dirty="0">
                <a:solidFill>
                  <a:schemeClr val="tx1"/>
                </a:solidFill>
                <a:effectLst/>
                <a:latin typeface="+mn-lt"/>
                <a:ea typeface="+mn-ea"/>
                <a:cs typeface="+mn-cs"/>
              </a:rPr>
              <a:t>an employee assistance program offering coaching and navigator services.</a:t>
            </a:r>
            <a:endParaRPr lang="en-US" dirty="0"/>
          </a:p>
          <a:p>
            <a:endParaRPr lang="en-US" dirty="0"/>
          </a:p>
        </p:txBody>
      </p:sp>
      <p:sp>
        <p:nvSpPr>
          <p:cNvPr id="4" name="Slide Number Placeholder 3">
            <a:extLst>
              <a:ext uri="{FF2B5EF4-FFF2-40B4-BE49-F238E27FC236}">
                <a16:creationId xmlns:a16="http://schemas.microsoft.com/office/drawing/2014/main" id="{B646E466-7B3A-5FE1-12C9-6ED5202CEA7C}"/>
              </a:ext>
            </a:extLst>
          </p:cNvPr>
          <p:cNvSpPr>
            <a:spLocks noGrp="1"/>
          </p:cNvSpPr>
          <p:nvPr>
            <p:ph type="sldNum" sz="quarter" idx="5"/>
          </p:nvPr>
        </p:nvSpPr>
        <p:spPr/>
        <p:txBody>
          <a:bodyPr/>
          <a:lstStyle/>
          <a:p>
            <a:fld id="{A6DBD19B-79F7-4422-AB54-C298F2025CAF}" type="slidenum">
              <a:rPr lang="en-US" smtClean="0"/>
              <a:t>7</a:t>
            </a:fld>
            <a:endParaRPr lang="en-US" dirty="0"/>
          </a:p>
        </p:txBody>
      </p:sp>
    </p:spTree>
    <p:extLst>
      <p:ext uri="{BB962C8B-B14F-4D97-AF65-F5344CB8AC3E}">
        <p14:creationId xmlns:p14="http://schemas.microsoft.com/office/powerpoint/2010/main" val="2875956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86A45-AFB6-0F05-6154-51CD9295D1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3DD643-0367-B115-899A-39DA77F05ED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3ADEC44-E244-73BD-AC5D-A55AE8ECB888}"/>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84C89B53-3EFF-9F1C-5BD5-38514B92215E}"/>
              </a:ext>
            </a:extLst>
          </p:cNvPr>
          <p:cNvSpPr>
            <a:spLocks noGrp="1"/>
          </p:cNvSpPr>
          <p:nvPr>
            <p:ph type="sldNum" sz="quarter" idx="5"/>
          </p:nvPr>
        </p:nvSpPr>
        <p:spPr/>
        <p:txBody>
          <a:bodyPr/>
          <a:lstStyle/>
          <a:p>
            <a:fld id="{A6DBD19B-79F7-4422-AB54-C298F2025CAF}" type="slidenum">
              <a:rPr lang="en-US" smtClean="0"/>
              <a:t>8</a:t>
            </a:fld>
            <a:endParaRPr lang="en-US" dirty="0"/>
          </a:p>
        </p:txBody>
      </p:sp>
    </p:spTree>
    <p:extLst>
      <p:ext uri="{BB962C8B-B14F-4D97-AF65-F5344CB8AC3E}">
        <p14:creationId xmlns:p14="http://schemas.microsoft.com/office/powerpoint/2010/main" val="4147659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would include preventive care services, non-preventive  care services, treatment for underlying conditions that may impact fertility/infertility (obviously IVF but also other treatments including nutritional counseling ), and initial treatments for infertility or infertility related reproductive health conditions, regardless of the gender/sex of the individual)</a:t>
            </a:r>
          </a:p>
          <a:p>
            <a:endParaRPr lang="en-US" dirty="0"/>
          </a:p>
          <a:p>
            <a:r>
              <a:rPr lang="en-US" dirty="0"/>
              <a:t>Notice is required to clearly describe the coverage, including its benefits and limitations, how to access in‑network providers and how to submit claims, and must be written in a manner understandable to the average participant.</a:t>
            </a:r>
          </a:p>
          <a:p>
            <a:endParaRPr lang="en-US" dirty="0"/>
          </a:p>
        </p:txBody>
      </p:sp>
      <p:sp>
        <p:nvSpPr>
          <p:cNvPr id="4" name="Slide Number Placeholder 3"/>
          <p:cNvSpPr>
            <a:spLocks noGrp="1"/>
          </p:cNvSpPr>
          <p:nvPr>
            <p:ph type="sldNum" sz="quarter" idx="5"/>
          </p:nvPr>
        </p:nvSpPr>
        <p:spPr/>
        <p:txBody>
          <a:bodyPr/>
          <a:lstStyle/>
          <a:p>
            <a:fld id="{A6DBD19B-79F7-4422-AB54-C298F2025CAF}" type="slidenum">
              <a:rPr lang="en-US" smtClean="0"/>
              <a:t>9</a:t>
            </a:fld>
            <a:endParaRPr lang="en-US" dirty="0"/>
          </a:p>
        </p:txBody>
      </p:sp>
    </p:spTree>
    <p:extLst>
      <p:ext uri="{BB962C8B-B14F-4D97-AF65-F5344CB8AC3E}">
        <p14:creationId xmlns:p14="http://schemas.microsoft.com/office/powerpoint/2010/main" val="1782218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1CCA5-0E03-AB09-4701-4B8A38D3FC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72E2C7-0AFB-13FC-6568-323510A05E4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F1EC793-D0BE-B003-9756-5209BAF8C57D}"/>
              </a:ext>
            </a:extLst>
          </p:cNvPr>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AF437B11-694D-2534-006D-24D34660C015}"/>
              </a:ext>
            </a:extLst>
          </p:cNvPr>
          <p:cNvSpPr>
            <a:spLocks noGrp="1"/>
          </p:cNvSpPr>
          <p:nvPr>
            <p:ph type="sldNum" sz="quarter" idx="5"/>
          </p:nvPr>
        </p:nvSpPr>
        <p:spPr/>
        <p:txBody>
          <a:bodyPr/>
          <a:lstStyle/>
          <a:p>
            <a:fld id="{A6DBD19B-79F7-4422-AB54-C298F2025CAF}" type="slidenum">
              <a:rPr lang="en-US" smtClean="0"/>
              <a:t>10</a:t>
            </a:fld>
            <a:endParaRPr lang="en-US" dirty="0"/>
          </a:p>
        </p:txBody>
      </p:sp>
    </p:spTree>
    <p:extLst>
      <p:ext uri="{BB962C8B-B14F-4D97-AF65-F5344CB8AC3E}">
        <p14:creationId xmlns:p14="http://schemas.microsoft.com/office/powerpoint/2010/main" val="1549626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DBD19B-79F7-4422-AB54-C298F2025CAF}" type="slidenum">
              <a:rPr lang="en-US" smtClean="0"/>
              <a:t>11</a:t>
            </a:fld>
            <a:endParaRPr lang="en-US" dirty="0"/>
          </a:p>
        </p:txBody>
      </p:sp>
    </p:spTree>
    <p:extLst>
      <p:ext uri="{BB962C8B-B14F-4D97-AF65-F5344CB8AC3E}">
        <p14:creationId xmlns:p14="http://schemas.microsoft.com/office/powerpoint/2010/main" val="4223909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551F2D8-2973-F749-B25F-E974CDED5D9F}"/>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485469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A79230B-B1E7-6ABB-4949-21049BEAF294}"/>
              </a:ext>
            </a:extLst>
          </p:cNvPr>
          <p:cNvPicPr/>
          <p:nvPr userDrawn="1"/>
        </p:nvPicPr>
        <p:blipFill>
          <a:blip r:embed="rId2"/>
          <a:stretch>
            <a:fill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CBC07F33-1A6B-F4A2-B69E-156E4AF2CB1D}"/>
              </a:ext>
            </a:extLst>
          </p:cNvPr>
          <p:cNvSpPr txBox="1"/>
          <p:nvPr userDrawn="1"/>
        </p:nvSpPr>
        <p:spPr>
          <a:xfrm>
            <a:off x="526943" y="1557578"/>
            <a:ext cx="6780507" cy="461665"/>
          </a:xfrm>
          <a:prstGeom prst="rect">
            <a:avLst/>
          </a:prstGeom>
          <a:noFill/>
        </p:spPr>
        <p:txBody>
          <a:bodyPr wrap="square" rtlCol="0">
            <a:spAutoFit/>
          </a:bodyPr>
          <a:lstStyle/>
          <a:p>
            <a:r>
              <a:rPr lang="en-US" sz="2400" b="1" dirty="0">
                <a:solidFill>
                  <a:srgbClr val="164367"/>
                </a:solidFill>
                <a:latin typeface="Avenir Black" panose="02000503020000020003" pitchFamily="2" charset="0"/>
              </a:rPr>
              <a:t>Headers – Suggested Font Color &amp; Size</a:t>
            </a:r>
          </a:p>
        </p:txBody>
      </p:sp>
      <p:sp>
        <p:nvSpPr>
          <p:cNvPr id="12" name="TextBox 11">
            <a:extLst>
              <a:ext uri="{FF2B5EF4-FFF2-40B4-BE49-F238E27FC236}">
                <a16:creationId xmlns:a16="http://schemas.microsoft.com/office/drawing/2014/main" id="{BC0208EC-2947-C65C-22D7-4043FE1B3BB9}"/>
              </a:ext>
            </a:extLst>
          </p:cNvPr>
          <p:cNvSpPr txBox="1"/>
          <p:nvPr userDrawn="1"/>
        </p:nvSpPr>
        <p:spPr>
          <a:xfrm>
            <a:off x="532108" y="2100020"/>
            <a:ext cx="11127783" cy="369332"/>
          </a:xfrm>
          <a:prstGeom prst="rect">
            <a:avLst/>
          </a:prstGeom>
          <a:noFill/>
        </p:spPr>
        <p:txBody>
          <a:bodyPr wrap="square" rtlCol="0">
            <a:spAutoFit/>
          </a:bodyPr>
          <a:lstStyle/>
          <a:p>
            <a:r>
              <a:rPr lang="en-US" dirty="0">
                <a:latin typeface="Avenir Medium" panose="02000503020000020003" pitchFamily="2" charset="0"/>
              </a:rPr>
              <a:t>Body Copy – Suggested Font Color &amp; Size</a:t>
            </a:r>
          </a:p>
        </p:txBody>
      </p:sp>
    </p:spTree>
    <p:extLst>
      <p:ext uri="{BB962C8B-B14F-4D97-AF65-F5344CB8AC3E}">
        <p14:creationId xmlns:p14="http://schemas.microsoft.com/office/powerpoint/2010/main" val="314247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8C958-9613-5AE8-7CAA-46A0E255C6BC}"/>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F5065E5-CE61-A13E-AEF7-3BF996E273A2}"/>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8AEABCAE-E63F-0183-7F5F-F1A63CE4BF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4F2EDB-67D3-6EC6-B6DD-EF7A5EF838DA}"/>
              </a:ext>
            </a:extLst>
          </p:cNvPr>
          <p:cNvSpPr>
            <a:spLocks noGrp="1"/>
          </p:cNvSpPr>
          <p:nvPr>
            <p:ph type="sldNum" sz="quarter" idx="12"/>
          </p:nvPr>
        </p:nvSpPr>
        <p:spPr/>
        <p:txBody>
          <a:bodyPr/>
          <a:lstStyle>
            <a:lvl1pPr>
              <a:defRPr>
                <a:solidFill>
                  <a:schemeClr val="bg1"/>
                </a:solidFill>
              </a:defRPr>
            </a:lvl1pPr>
          </a:lstStyle>
          <a:p>
            <a:fld id="{424D0E2E-F7AC-7945-A164-8C5976CA96DA}" type="slidenum">
              <a:rPr lang="en-US" smtClean="0"/>
              <a:pPr/>
              <a:t>‹#›</a:t>
            </a:fld>
            <a:endParaRPr lang="en-US"/>
          </a:p>
        </p:txBody>
      </p:sp>
    </p:spTree>
    <p:extLst>
      <p:ext uri="{BB962C8B-B14F-4D97-AF65-F5344CB8AC3E}">
        <p14:creationId xmlns:p14="http://schemas.microsoft.com/office/powerpoint/2010/main" val="4282413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AAAB5-B3DA-2F9F-EC1B-504AAD72DF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B9C1A77-D1FD-8248-D1C4-CA08B733C6C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499BC345-C36F-224F-8B9D-1F2B466FF5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60B1C6-6BF0-1A13-64B6-33F412998A1D}"/>
              </a:ext>
            </a:extLst>
          </p:cNvPr>
          <p:cNvSpPr>
            <a:spLocks noGrp="1"/>
          </p:cNvSpPr>
          <p:nvPr>
            <p:ph type="sldNum" sz="quarter" idx="12"/>
          </p:nvPr>
        </p:nvSpPr>
        <p:spPr/>
        <p:txBody>
          <a:bodyPr/>
          <a:lstStyle>
            <a:lvl1pPr>
              <a:defRPr>
                <a:solidFill>
                  <a:schemeClr val="bg1"/>
                </a:solidFill>
              </a:defRPr>
            </a:lvl1pPr>
          </a:lstStyle>
          <a:p>
            <a:fld id="{424D0E2E-F7AC-7945-A164-8C5976CA96DA}" type="slidenum">
              <a:rPr lang="en-US" smtClean="0"/>
              <a:pPr/>
              <a:t>‹#›</a:t>
            </a:fld>
            <a:endParaRPr lang="en-US"/>
          </a:p>
        </p:txBody>
      </p:sp>
    </p:spTree>
    <p:extLst>
      <p:ext uri="{BB962C8B-B14F-4D97-AF65-F5344CB8AC3E}">
        <p14:creationId xmlns:p14="http://schemas.microsoft.com/office/powerpoint/2010/main" val="1755674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75596-A9B2-ED6E-C01D-25C6288DA1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D4E5A5-3CF6-6F34-48F6-71D87BAA3C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1D1419D-B5D1-62F0-2E01-27B941E6416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1C5ABBD9-DCF0-3B7C-97FC-B5073F3D8F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BB6534-6183-333B-E706-A96088DFED65}"/>
              </a:ext>
            </a:extLst>
          </p:cNvPr>
          <p:cNvSpPr>
            <a:spLocks noGrp="1"/>
          </p:cNvSpPr>
          <p:nvPr>
            <p:ph type="sldNum" sz="quarter" idx="12"/>
          </p:nvPr>
        </p:nvSpPr>
        <p:spPr/>
        <p:txBody>
          <a:bodyPr/>
          <a:lstStyle>
            <a:lvl1pPr>
              <a:defRPr>
                <a:solidFill>
                  <a:schemeClr val="bg1"/>
                </a:solidFill>
              </a:defRPr>
            </a:lvl1pPr>
          </a:lstStyle>
          <a:p>
            <a:fld id="{424D0E2E-F7AC-7945-A164-8C5976CA96DA}" type="slidenum">
              <a:rPr lang="en-US" smtClean="0"/>
              <a:pPr/>
              <a:t>‹#›</a:t>
            </a:fld>
            <a:endParaRPr lang="en-US"/>
          </a:p>
        </p:txBody>
      </p:sp>
    </p:spTree>
    <p:extLst>
      <p:ext uri="{BB962C8B-B14F-4D97-AF65-F5344CB8AC3E}">
        <p14:creationId xmlns:p14="http://schemas.microsoft.com/office/powerpoint/2010/main" val="1643949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D6BA8-B4FC-7AA4-423A-69A3ADE3703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734961A-11A8-DCC2-3010-88EC1204B0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12C432-0273-9947-2774-0BC6D68B84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1C8375-78FF-DDEC-72E3-DDA72C5FF0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0A5DA80-FEC7-422F-9C83-D557CE838C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2D68E46-E986-9A4E-CBD1-89B8B2603E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0017434-6781-E7BD-268D-325FB02F3219}"/>
              </a:ext>
            </a:extLst>
          </p:cNvPr>
          <p:cNvSpPr>
            <a:spLocks noGrp="1"/>
          </p:cNvSpPr>
          <p:nvPr>
            <p:ph type="sldNum" sz="quarter" idx="12"/>
          </p:nvPr>
        </p:nvSpPr>
        <p:spPr/>
        <p:txBody>
          <a:bodyPr/>
          <a:lstStyle>
            <a:lvl1pPr>
              <a:defRPr>
                <a:solidFill>
                  <a:schemeClr val="bg1"/>
                </a:solidFill>
              </a:defRPr>
            </a:lvl1pPr>
          </a:lstStyle>
          <a:p>
            <a:fld id="{424D0E2E-F7AC-7945-A164-8C5976CA96DA}" type="slidenum">
              <a:rPr lang="en-US" smtClean="0"/>
              <a:pPr/>
              <a:t>‹#›</a:t>
            </a:fld>
            <a:endParaRPr lang="en-US"/>
          </a:p>
        </p:txBody>
      </p:sp>
    </p:spTree>
    <p:extLst>
      <p:ext uri="{BB962C8B-B14F-4D97-AF65-F5344CB8AC3E}">
        <p14:creationId xmlns:p14="http://schemas.microsoft.com/office/powerpoint/2010/main" val="2303493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EC22F-95D0-87AF-6A65-BD0CB0A144DD}"/>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01A71FA2-8B1D-DA1E-F7A4-AAEADBFAF58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901F84-5B0E-6B5D-019D-E1010D0204CC}"/>
              </a:ext>
            </a:extLst>
          </p:cNvPr>
          <p:cNvSpPr>
            <a:spLocks noGrp="1"/>
          </p:cNvSpPr>
          <p:nvPr>
            <p:ph type="sldNum" sz="quarter" idx="12"/>
          </p:nvPr>
        </p:nvSpPr>
        <p:spPr/>
        <p:txBody>
          <a:bodyPr/>
          <a:lstStyle>
            <a:lvl1pPr>
              <a:defRPr>
                <a:solidFill>
                  <a:schemeClr val="bg1"/>
                </a:solidFill>
              </a:defRPr>
            </a:lvl1pPr>
          </a:lstStyle>
          <a:p>
            <a:fld id="{424D0E2E-F7AC-7945-A164-8C5976CA96DA}" type="slidenum">
              <a:rPr lang="en-US" smtClean="0"/>
              <a:pPr/>
              <a:t>‹#›</a:t>
            </a:fld>
            <a:endParaRPr lang="en-US"/>
          </a:p>
        </p:txBody>
      </p:sp>
    </p:spTree>
    <p:extLst>
      <p:ext uri="{BB962C8B-B14F-4D97-AF65-F5344CB8AC3E}">
        <p14:creationId xmlns:p14="http://schemas.microsoft.com/office/powerpoint/2010/main" val="3965885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CC5810-BFC9-465C-8369-FA7110EA59C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34F407-D737-A543-0BAC-8B0894544724}"/>
              </a:ext>
            </a:extLst>
          </p:cNvPr>
          <p:cNvSpPr>
            <a:spLocks noGrp="1"/>
          </p:cNvSpPr>
          <p:nvPr>
            <p:ph type="sldNum" sz="quarter" idx="12"/>
          </p:nvPr>
        </p:nvSpPr>
        <p:spPr/>
        <p:txBody>
          <a:bodyPr/>
          <a:lstStyle>
            <a:lvl1pPr>
              <a:defRPr>
                <a:solidFill>
                  <a:schemeClr val="bg1"/>
                </a:solidFill>
              </a:defRPr>
            </a:lvl1pPr>
          </a:lstStyle>
          <a:p>
            <a:fld id="{424D0E2E-F7AC-7945-A164-8C5976CA96DA}" type="slidenum">
              <a:rPr lang="en-US" smtClean="0"/>
              <a:pPr/>
              <a:t>‹#›</a:t>
            </a:fld>
            <a:endParaRPr lang="en-US"/>
          </a:p>
        </p:txBody>
      </p:sp>
    </p:spTree>
    <p:extLst>
      <p:ext uri="{BB962C8B-B14F-4D97-AF65-F5344CB8AC3E}">
        <p14:creationId xmlns:p14="http://schemas.microsoft.com/office/powerpoint/2010/main" val="1406408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C4517-9C12-0038-D4A2-858B31D6AF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D326C3B-432E-E676-13E1-81D3261BDE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D927E4-4AA8-8EF2-C20D-6E51FFDA65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D35795EF-1345-3918-A4B2-A21B7228F0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23E638-295A-F43B-2C01-A04E97B1B153}"/>
              </a:ext>
            </a:extLst>
          </p:cNvPr>
          <p:cNvSpPr>
            <a:spLocks noGrp="1"/>
          </p:cNvSpPr>
          <p:nvPr>
            <p:ph type="sldNum" sz="quarter" idx="12"/>
          </p:nvPr>
        </p:nvSpPr>
        <p:spPr/>
        <p:txBody>
          <a:bodyPr/>
          <a:lstStyle>
            <a:lvl1pPr>
              <a:defRPr>
                <a:solidFill>
                  <a:schemeClr val="bg1"/>
                </a:solidFill>
              </a:defRPr>
            </a:lvl1pPr>
          </a:lstStyle>
          <a:p>
            <a:fld id="{424D0E2E-F7AC-7945-A164-8C5976CA96DA}" type="slidenum">
              <a:rPr lang="en-US" smtClean="0"/>
              <a:pPr/>
              <a:t>‹#›</a:t>
            </a:fld>
            <a:endParaRPr lang="en-US"/>
          </a:p>
        </p:txBody>
      </p:sp>
    </p:spTree>
    <p:extLst>
      <p:ext uri="{BB962C8B-B14F-4D97-AF65-F5344CB8AC3E}">
        <p14:creationId xmlns:p14="http://schemas.microsoft.com/office/powerpoint/2010/main" val="1218527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333DB-5137-0551-8C8C-218BD2483B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78289F-C252-87B6-3DEC-8F554369D0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FC73B05-1312-164E-BA6F-910FC72946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A8B3AF1C-81F7-13D6-FF1D-6C46342609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AB958E-CCAB-B158-AEF2-5DEF7FCA549E}"/>
              </a:ext>
            </a:extLst>
          </p:cNvPr>
          <p:cNvSpPr>
            <a:spLocks noGrp="1"/>
          </p:cNvSpPr>
          <p:nvPr>
            <p:ph type="sldNum" sz="quarter" idx="12"/>
          </p:nvPr>
        </p:nvSpPr>
        <p:spPr/>
        <p:txBody>
          <a:bodyPr/>
          <a:lstStyle>
            <a:lvl1pPr>
              <a:defRPr>
                <a:solidFill>
                  <a:schemeClr val="bg1"/>
                </a:solidFill>
              </a:defRPr>
            </a:lvl1pPr>
          </a:lstStyle>
          <a:p>
            <a:fld id="{424D0E2E-F7AC-7945-A164-8C5976CA96DA}" type="slidenum">
              <a:rPr lang="en-US" smtClean="0"/>
              <a:pPr/>
              <a:t>‹#›</a:t>
            </a:fld>
            <a:endParaRPr lang="en-US"/>
          </a:p>
        </p:txBody>
      </p:sp>
    </p:spTree>
    <p:extLst>
      <p:ext uri="{BB962C8B-B14F-4D97-AF65-F5344CB8AC3E}">
        <p14:creationId xmlns:p14="http://schemas.microsoft.com/office/powerpoint/2010/main" val="814600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77AB3-F127-55D4-DE21-4548397695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6C614E5-988A-2873-2789-942BA8210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AA53CB1-36AD-4545-77FF-18CD9E7405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EDF5D3-AB65-D53F-FAEA-662BB016A7AE}"/>
              </a:ext>
            </a:extLst>
          </p:cNvPr>
          <p:cNvSpPr>
            <a:spLocks noGrp="1"/>
          </p:cNvSpPr>
          <p:nvPr>
            <p:ph type="sldNum" sz="quarter" idx="12"/>
          </p:nvPr>
        </p:nvSpPr>
        <p:spPr/>
        <p:txBody>
          <a:bodyPr/>
          <a:lstStyle>
            <a:lvl1pPr>
              <a:defRPr>
                <a:solidFill>
                  <a:schemeClr val="bg1"/>
                </a:solidFill>
              </a:defRPr>
            </a:lvl1pPr>
          </a:lstStyle>
          <a:p>
            <a:fld id="{424D0E2E-F7AC-7945-A164-8C5976CA96DA}" type="slidenum">
              <a:rPr lang="en-US" smtClean="0"/>
              <a:pPr/>
              <a:t>‹#›</a:t>
            </a:fld>
            <a:endParaRPr lang="en-US"/>
          </a:p>
        </p:txBody>
      </p:sp>
    </p:spTree>
    <p:extLst>
      <p:ext uri="{BB962C8B-B14F-4D97-AF65-F5344CB8AC3E}">
        <p14:creationId xmlns:p14="http://schemas.microsoft.com/office/powerpoint/2010/main" val="134005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36FF44-3218-8FAF-81B2-93D4D7FD042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63E1AD7-801C-2FC9-A590-AC8D312FB6B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5957D79-D172-7D2C-F9E9-870DC844FF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26ED0E-052D-85C1-E174-A1B4979D6A66}"/>
              </a:ext>
            </a:extLst>
          </p:cNvPr>
          <p:cNvSpPr>
            <a:spLocks noGrp="1"/>
          </p:cNvSpPr>
          <p:nvPr>
            <p:ph type="sldNum" sz="quarter" idx="12"/>
          </p:nvPr>
        </p:nvSpPr>
        <p:spPr/>
        <p:txBody>
          <a:bodyPr/>
          <a:lstStyle>
            <a:lvl1pPr>
              <a:defRPr>
                <a:solidFill>
                  <a:schemeClr val="bg1"/>
                </a:solidFill>
              </a:defRPr>
            </a:lvl1pPr>
          </a:lstStyle>
          <a:p>
            <a:fld id="{424D0E2E-F7AC-7945-A164-8C5976CA96DA}" type="slidenum">
              <a:rPr lang="en-US" smtClean="0"/>
              <a:pPr/>
              <a:t>‹#›</a:t>
            </a:fld>
            <a:endParaRPr lang="en-US"/>
          </a:p>
        </p:txBody>
      </p:sp>
    </p:spTree>
    <p:extLst>
      <p:ext uri="{BB962C8B-B14F-4D97-AF65-F5344CB8AC3E}">
        <p14:creationId xmlns:p14="http://schemas.microsoft.com/office/powerpoint/2010/main" val="3566207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05919C-3B7E-37AC-5DFF-89F1B911273D}"/>
              </a:ext>
            </a:extLst>
          </p:cNvPr>
          <p:cNvPicPr/>
          <p:nvPr userDrawn="1"/>
        </p:nvPicPr>
        <p:blipFill>
          <a:blip r:embed="rId13"/>
          <a:src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9E0EAC45-BF0C-0F87-B8F8-2DC087635694}"/>
              </a:ext>
            </a:extLst>
          </p:cNvPr>
          <p:cNvSpPr>
            <a:spLocks noGrp="1"/>
          </p:cNvSpPr>
          <p:nvPr>
            <p:ph type="title"/>
          </p:nvPr>
        </p:nvSpPr>
        <p:spPr>
          <a:xfrm>
            <a:off x="838200" y="365126"/>
            <a:ext cx="10515600" cy="99714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7ACB1F8-D573-43B5-F0AD-D8B5397C4A9A}"/>
              </a:ext>
            </a:extLst>
          </p:cNvPr>
          <p:cNvSpPr>
            <a:spLocks noGrp="1"/>
          </p:cNvSpPr>
          <p:nvPr>
            <p:ph type="body" idx="1"/>
          </p:nvPr>
        </p:nvSpPr>
        <p:spPr>
          <a:xfrm>
            <a:off x="838200" y="1536869"/>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08771961-2BBC-6586-A8D8-1DF513482292}"/>
              </a:ext>
            </a:extLst>
          </p:cNvPr>
          <p:cNvSpPr>
            <a:spLocks noGrp="1"/>
          </p:cNvSpPr>
          <p:nvPr>
            <p:ph type="ftr" sz="quarter" idx="3"/>
          </p:nvPr>
        </p:nvSpPr>
        <p:spPr>
          <a:xfrm>
            <a:off x="4488024" y="6356350"/>
            <a:ext cx="3665376"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solidFill>
                <a:schemeClr val="bg1"/>
              </a:solidFill>
            </a:endParaRPr>
          </a:p>
        </p:txBody>
      </p:sp>
      <p:sp>
        <p:nvSpPr>
          <p:cNvPr id="6" name="Slide Number Placeholder 5">
            <a:extLst>
              <a:ext uri="{FF2B5EF4-FFF2-40B4-BE49-F238E27FC236}">
                <a16:creationId xmlns:a16="http://schemas.microsoft.com/office/drawing/2014/main" id="{2E64FECD-7EB2-7D9E-FE49-EC5266AADDFB}"/>
              </a:ext>
            </a:extLst>
          </p:cNvPr>
          <p:cNvSpPr>
            <a:spLocks noGrp="1"/>
          </p:cNvSpPr>
          <p:nvPr>
            <p:ph type="sldNum" sz="quarter" idx="4"/>
          </p:nvPr>
        </p:nvSpPr>
        <p:spPr>
          <a:xfrm>
            <a:off x="10346095" y="6384343"/>
            <a:ext cx="356118" cy="365125"/>
          </a:xfrm>
          <a:prstGeom prst="rect">
            <a:avLst/>
          </a:prstGeom>
        </p:spPr>
        <p:txBody>
          <a:bodyPr vert="horz" lIns="91440" tIns="45720" rIns="91440" bIns="45720" rtlCol="0" anchor="ctr"/>
          <a:lstStyle>
            <a:lvl1pPr algn="r">
              <a:defRPr sz="1200">
                <a:solidFill>
                  <a:schemeClr val="bg1"/>
                </a:solidFill>
              </a:defRPr>
            </a:lvl1pPr>
          </a:lstStyle>
          <a:p>
            <a:fld id="{424D0E2E-F7AC-7945-A164-8C5976CA96DA}" type="slidenum">
              <a:rPr lang="en-US" smtClean="0"/>
              <a:pPr/>
              <a:t>‹#›</a:t>
            </a:fld>
            <a:endParaRPr lang="en-US"/>
          </a:p>
        </p:txBody>
      </p:sp>
    </p:spTree>
    <p:extLst>
      <p:ext uri="{BB962C8B-B14F-4D97-AF65-F5344CB8AC3E}">
        <p14:creationId xmlns:p14="http://schemas.microsoft.com/office/powerpoint/2010/main" val="3568590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90563" indent="-344488"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027113" indent="-344488" algn="l" defTabSz="914400" rtl="0" eaLnBrk="1" latinLnBrk="0" hangingPunct="1">
        <a:lnSpc>
          <a:spcPct val="90000"/>
        </a:lnSpc>
        <a:spcBef>
          <a:spcPts val="500"/>
        </a:spcBef>
        <a:buFont typeface="Courier New" panose="02070309020205020404" pitchFamily="49" charset="0"/>
        <a:buChar char="o"/>
        <a:defRPr sz="2000" kern="1200">
          <a:solidFill>
            <a:schemeClr val="tx1"/>
          </a:solidFill>
          <a:latin typeface="+mn-lt"/>
          <a:ea typeface="+mn-ea"/>
          <a:cs typeface="+mn-cs"/>
        </a:defRPr>
      </a:lvl3pPr>
      <a:lvl4pPr marL="1371600" indent="-34448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1716088" indent="-344488" algn="l" defTabSz="914400" rtl="0" eaLnBrk="1" latinLnBrk="0" hangingPunct="1">
        <a:lnSpc>
          <a:spcPct val="90000"/>
        </a:lnSpc>
        <a:spcBef>
          <a:spcPts val="500"/>
        </a:spcBef>
        <a:buFont typeface="Wingdings" panose="05000000000000000000" pitchFamily="2" charset="2"/>
        <a:buChar char="Ø"/>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hyperlink" Target="https://beta.dol.gov/policy-regulations/pay-benefits/health-plans/excepted-fertility-benefits" TargetMode="External"/><Relationship Id="rId5" Type="http://schemas.openxmlformats.org/officeDocument/2006/relationships/hyperlink" Target="https://www.dol.gov/newsroom/releases/ebsa/ebsa20260510" TargetMode="Externa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19BAE3-8AA8-BBF7-CEEF-934E9B070996}"/>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CE947431-EFEC-7AD6-3C9D-946AE4BB662F}"/>
              </a:ext>
            </a:extLst>
          </p:cNvPr>
          <p:cNvSpPr txBox="1"/>
          <p:nvPr/>
        </p:nvSpPr>
        <p:spPr>
          <a:xfrm>
            <a:off x="594360" y="1481328"/>
            <a:ext cx="9875520" cy="1455398"/>
          </a:xfrm>
          <a:prstGeom prst="rect">
            <a:avLst/>
          </a:prstGeom>
          <a:noFill/>
        </p:spPr>
        <p:txBody>
          <a:bodyPr wrap="square" rtlCol="0">
            <a:spAutoFit/>
          </a:bodyPr>
          <a:lstStyle/>
          <a:p>
            <a:pPr algn="l">
              <a:lnSpc>
                <a:spcPct val="103000"/>
              </a:lnSpc>
              <a:spcBef>
                <a:spcPts val="0"/>
              </a:spcBef>
              <a:spcAft>
                <a:spcPts val="0"/>
              </a:spcAft>
            </a:pPr>
            <a:r>
              <a:rPr lang="en-US" sz="2900" b="1" i="0">
                <a:solidFill>
                  <a:srgbClr val="17242D"/>
                </a:solidFill>
                <a:latin typeface="Arial"/>
              </a:rPr>
              <a:t>Health and Welfare Benefits Under Pressure: Legal Developments, Litigation Risks, and Practical Strategies</a:t>
            </a:r>
            <a:endParaRPr lang="en-US" sz="2400"/>
          </a:p>
        </p:txBody>
      </p:sp>
      <p:sp>
        <p:nvSpPr>
          <p:cNvPr id="9" name="TextBox 8">
            <a:extLst>
              <a:ext uri="{FF2B5EF4-FFF2-40B4-BE49-F238E27FC236}">
                <a16:creationId xmlns:a16="http://schemas.microsoft.com/office/drawing/2014/main" id="{E3AD35C8-5C1C-58BE-015C-2AC6987AD191}"/>
              </a:ext>
            </a:extLst>
          </p:cNvPr>
          <p:cNvSpPr txBox="1"/>
          <p:nvPr/>
        </p:nvSpPr>
        <p:spPr>
          <a:xfrm>
            <a:off x="603504" y="5074920"/>
            <a:ext cx="5303520" cy="429605"/>
          </a:xfrm>
          <a:prstGeom prst="rect">
            <a:avLst/>
          </a:prstGeom>
          <a:noFill/>
        </p:spPr>
        <p:txBody>
          <a:bodyPr wrap="square" rtlCol="0">
            <a:spAutoFit/>
          </a:bodyPr>
          <a:lstStyle/>
          <a:p>
            <a:pPr algn="l">
              <a:lnSpc>
                <a:spcPct val="103000"/>
              </a:lnSpc>
              <a:spcBef>
                <a:spcPts val="0"/>
              </a:spcBef>
              <a:spcAft>
                <a:spcPts val="100"/>
              </a:spcAft>
            </a:pPr>
            <a:r>
              <a:rPr lang="en-US" sz="1100" b="0" i="0">
                <a:solidFill>
                  <a:srgbClr val="003F5F"/>
                </a:solidFill>
                <a:latin typeface="Arial" panose="02000503020000020003"/>
              </a:rPr>
              <a:t>Presented By:</a:t>
            </a:r>
            <a:br>
              <a:rPr lang="en-US" sz="1700" dirty="0">
                <a:latin typeface="Avenir Black" panose="02000503020000020003"/>
              </a:rPr>
            </a:br>
            <a:r>
              <a:rPr lang="en-US" sz="1100" b="0" i="0">
                <a:solidFill>
                  <a:srgbClr val="003F5F"/>
                </a:solidFill>
                <a:latin typeface="Arial" panose="02000503020000020003"/>
              </a:rPr>
              <a:t>Ben Conley, Partner, Seyfarth Shaw</a:t>
            </a:r>
          </a:p>
        </p:txBody>
      </p:sp>
      <p:sp>
        <p:nvSpPr>
          <p:cNvPr id="10" name="Rectangle 9"/>
          <p:cNvSpPr/>
          <p:nvPr/>
        </p:nvSpPr>
        <p:spPr>
          <a:xfrm>
            <a:off x="603504" y="1298448"/>
            <a:ext cx="1280160" cy="64008"/>
          </a:xfrm>
          <a:prstGeom prst="rect">
            <a:avLst/>
          </a:prstGeom>
          <a:solidFill>
            <a:srgbClr val="009A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116475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92021-7B77-FCC2-F541-966A13A2DB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E550F3-4AD1-60DA-6504-9BE197A616DA}"/>
              </a:ext>
            </a:extLst>
          </p:cNvPr>
          <p:cNvSpPr>
            <a:spLocks noGrp="1"/>
          </p:cNvSpPr>
          <p:nvPr>
            <p:ph type="title"/>
          </p:nvPr>
        </p:nvSpPr>
        <p:spPr>
          <a:xfrm>
            <a:off x="640080" y="310896"/>
            <a:ext cx="10561320" cy="566928"/>
          </a:xfrm>
        </p:spPr>
        <p:txBody>
          <a:bodyPr wrap="square" lIns="0" tIns="0" rIns="0" bIns="0">
            <a:normAutofit/>
          </a:bodyPr>
          <a:lstStyle/>
          <a:p>
            <a:pPr algn="l">
              <a:lnSpc>
                <a:spcPct val="103000"/>
              </a:lnSpc>
              <a:spcBef>
                <a:spcPts val="0"/>
              </a:spcBef>
              <a:spcAft>
                <a:spcPts val="0"/>
              </a:spcAft>
            </a:pPr>
            <a:r>
              <a:rPr lang="en-US" sz="2700" b="0" i="0">
                <a:solidFill>
                  <a:srgbClr val="17242D"/>
                </a:solidFill>
                <a:latin typeface="Arial"/>
              </a:rPr>
              <a:t>Weight Loss Drug Coverage for 2027 Plan Year </a:t>
            </a:r>
          </a:p>
        </p:txBody>
      </p:sp>
      <p:sp>
        <p:nvSpPr>
          <p:cNvPr id="3" name="Slide Number Placeholder 2">
            <a:extLst>
              <a:ext uri="{FF2B5EF4-FFF2-40B4-BE49-F238E27FC236}">
                <a16:creationId xmlns:a16="http://schemas.microsoft.com/office/drawing/2014/main" id="{53F452EE-8344-028E-A823-ED3F0005DF11}"/>
              </a:ext>
            </a:extLst>
          </p:cNvPr>
          <p:cNvSpPr>
            <a:spLocks noGrp="1"/>
          </p:cNvSpPr>
          <p:nvPr>
            <p:ph type="sldNum" sz="quarter" idx="12"/>
          </p:nvPr>
        </p:nvSpPr>
        <p:spPr>
          <a:xfrm>
            <a:off x="10346095" y="6384343"/>
            <a:ext cx="356118" cy="365125"/>
          </a:xfrm>
        </p:spPr>
        <p:txBody>
          <a:bodyPr/>
          <a:lstStyle/>
          <a:p>
            <a:fld id="{0BDBB283-31B7-430F-95E5-02359FF226F2}" type="slidenum">
              <a:rPr lang="en-US" smtClean="0"/>
              <a:pPr/>
              <a:t>2</a:t>
            </a:fld>
            <a:endParaRPr lang="en-US" dirty="0"/>
          </a:p>
        </p:txBody>
      </p:sp>
      <p:pic>
        <p:nvPicPr>
          <p:cNvPr id="13" name="Picture 12">
            <a:extLst>
              <a:ext uri="{FF2B5EF4-FFF2-40B4-BE49-F238E27FC236}">
                <a16:creationId xmlns:a16="http://schemas.microsoft.com/office/drawing/2014/main" id="{CA116D9E-4E65-DC10-AC62-0E831ABFCB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 y="1444752"/>
            <a:ext cx="2971800" cy="2971800"/>
          </a:xfrm>
          <a:prstGeom prst="rect">
            <a:avLst/>
          </a:prstGeom>
          <a:ln>
            <a:noFill/>
          </a:ln>
          <a:effectLst>
            <a:softEdge rad="112500"/>
          </a:effectLst>
        </p:spPr>
      </p:pic>
      <p:sp>
        <p:nvSpPr>
          <p:cNvPr id="14" name="Rectangle 13"/>
          <p:cNvSpPr/>
          <p:nvPr/>
        </p:nvSpPr>
        <p:spPr>
          <a:xfrm>
            <a:off x="438912" y="347472"/>
            <a:ext cx="68580" cy="402336"/>
          </a:xfrm>
          <a:prstGeom prst="rect">
            <a:avLst/>
          </a:prstGeom>
          <a:solidFill>
            <a:srgbClr val="0076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640080" y="950976"/>
            <a:ext cx="10561320" cy="16459"/>
          </a:xfrm>
          <a:prstGeom prst="rect">
            <a:avLst/>
          </a:prstGeom>
          <a:solidFill>
            <a:srgbClr val="E9F3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3703320" y="1234440"/>
            <a:ext cx="4069080" cy="4892040"/>
          </a:xfrm>
          <a:prstGeom prst="rect">
            <a:avLst/>
          </a:prstGeom>
          <a:noFill/>
        </p:spPr>
        <p:txBody>
          <a:bodyPr wrap="square" lIns="18288" tIns="9144" rIns="18288" bIns="9144" anchor="t">
            <a:spAutoFit/>
          </a:bodyPr>
          <a:lstStyle/>
          <a:p>
            <a:pPr>
              <a:lnSpc>
                <a:spcPct val="100000"/>
              </a:lnSpc>
              <a:spcBef>
                <a:spcPts val="0"/>
              </a:spcBef>
              <a:spcAft>
                <a:spcPts val="400"/>
              </a:spcAft>
            </a:pPr>
            <a:r>
              <a:rPr sz="1600" b="1" dirty="0">
                <a:solidFill>
                  <a:srgbClr val="0076C9"/>
                </a:solidFill>
                <a:latin typeface="Arial"/>
              </a:rPr>
              <a:t>Coverage of GLP-1 drugs for weight loss</a:t>
            </a:r>
          </a:p>
          <a:p>
            <a:pPr>
              <a:lnSpc>
                <a:spcPct val="100000"/>
              </a:lnSpc>
              <a:spcBef>
                <a:spcPts val="0"/>
              </a:spcBef>
              <a:spcAft>
                <a:spcPts val="200"/>
              </a:spcAft>
            </a:pPr>
            <a:r>
              <a:rPr sz="1400" b="0" dirty="0">
                <a:solidFill>
                  <a:srgbClr val="17242D"/>
                </a:solidFill>
                <a:latin typeface="Arial"/>
              </a:rPr>
              <a:t>•  Offer potential for long-term savings, but with significant short-term costs</a:t>
            </a:r>
          </a:p>
          <a:p>
            <a:pPr>
              <a:lnSpc>
                <a:spcPct val="100000"/>
              </a:lnSpc>
              <a:spcBef>
                <a:spcPts val="0"/>
              </a:spcBef>
              <a:spcAft>
                <a:spcPts val="200"/>
              </a:spcAft>
            </a:pPr>
            <a:r>
              <a:rPr sz="1400" b="0" dirty="0">
                <a:solidFill>
                  <a:srgbClr val="17242D"/>
                </a:solidFill>
                <a:latin typeface="Arial"/>
              </a:rPr>
              <a:t>•  Employers continue to review coverage exclusions, dollar caps, medical management techniques</a:t>
            </a:r>
          </a:p>
          <a:p>
            <a:pPr>
              <a:lnSpc>
                <a:spcPct val="100000"/>
              </a:lnSpc>
              <a:spcBef>
                <a:spcPts val="0"/>
              </a:spcBef>
              <a:spcAft>
                <a:spcPts val="400"/>
              </a:spcAft>
            </a:pPr>
            <a:r>
              <a:rPr sz="1600" b="1" dirty="0">
                <a:solidFill>
                  <a:srgbClr val="0076C9"/>
                </a:solidFill>
                <a:latin typeface="Arial"/>
              </a:rPr>
              <a:t>Compliance considerations</a:t>
            </a:r>
          </a:p>
          <a:p>
            <a:pPr>
              <a:lnSpc>
                <a:spcPct val="100000"/>
              </a:lnSpc>
              <a:spcBef>
                <a:spcPts val="0"/>
              </a:spcBef>
              <a:spcAft>
                <a:spcPts val="200"/>
              </a:spcAft>
            </a:pPr>
            <a:r>
              <a:rPr sz="1400" b="1" dirty="0">
                <a:solidFill>
                  <a:srgbClr val="003F5F"/>
                </a:solidFill>
                <a:latin typeface="Arial"/>
              </a:rPr>
              <a:t>HIPAA prohibits discrimination based on health status</a:t>
            </a:r>
          </a:p>
          <a:p>
            <a:pPr>
              <a:lnSpc>
                <a:spcPct val="100000"/>
              </a:lnSpc>
              <a:spcBef>
                <a:spcPts val="0"/>
              </a:spcBef>
              <a:spcAft>
                <a:spcPts val="200"/>
              </a:spcAft>
            </a:pPr>
            <a:r>
              <a:rPr sz="1400" b="0" dirty="0">
                <a:solidFill>
                  <a:srgbClr val="17242D"/>
                </a:solidFill>
                <a:latin typeface="Arial"/>
              </a:rPr>
              <a:t>–  Only a concern if small group targeted</a:t>
            </a:r>
          </a:p>
          <a:p>
            <a:pPr>
              <a:lnSpc>
                <a:spcPct val="100000"/>
              </a:lnSpc>
              <a:spcBef>
                <a:spcPts val="0"/>
              </a:spcBef>
              <a:spcAft>
                <a:spcPts val="200"/>
              </a:spcAft>
            </a:pPr>
            <a:r>
              <a:rPr sz="1400" b="0" dirty="0">
                <a:solidFill>
                  <a:srgbClr val="17242D"/>
                </a:solidFill>
                <a:latin typeface="Arial"/>
              </a:rPr>
              <a:t>–  Safe harbor for changes made at renewal</a:t>
            </a:r>
          </a:p>
          <a:p>
            <a:pPr>
              <a:lnSpc>
                <a:spcPct val="100000"/>
              </a:lnSpc>
              <a:spcBef>
                <a:spcPts val="0"/>
              </a:spcBef>
              <a:spcAft>
                <a:spcPts val="200"/>
              </a:spcAft>
            </a:pPr>
            <a:r>
              <a:rPr sz="1400" b="1" dirty="0">
                <a:solidFill>
                  <a:srgbClr val="003F5F"/>
                </a:solidFill>
                <a:latin typeface="Arial"/>
              </a:rPr>
              <a:t>ADA prohibits discrimination based on disability</a:t>
            </a:r>
          </a:p>
          <a:p>
            <a:pPr>
              <a:lnSpc>
                <a:spcPct val="100000"/>
              </a:lnSpc>
              <a:spcBef>
                <a:spcPts val="0"/>
              </a:spcBef>
              <a:spcAft>
                <a:spcPts val="200"/>
              </a:spcAft>
            </a:pPr>
            <a:r>
              <a:rPr sz="1400" b="0" dirty="0">
                <a:solidFill>
                  <a:srgbClr val="17242D"/>
                </a:solidFill>
                <a:latin typeface="Arial"/>
              </a:rPr>
              <a:t>–  Currently, most courts have ruled obesity is not a disability</a:t>
            </a:r>
          </a:p>
        </p:txBody>
      </p:sp>
      <p:sp>
        <p:nvSpPr>
          <p:cNvPr id="18" name="TextBox 17"/>
          <p:cNvSpPr txBox="1"/>
          <p:nvPr/>
        </p:nvSpPr>
        <p:spPr>
          <a:xfrm>
            <a:off x="7973568" y="1234440"/>
            <a:ext cx="3063240" cy="4663440"/>
          </a:xfrm>
          <a:prstGeom prst="rect">
            <a:avLst/>
          </a:prstGeom>
          <a:noFill/>
        </p:spPr>
        <p:txBody>
          <a:bodyPr wrap="square" lIns="18288" tIns="9144" rIns="18288" bIns="9144" anchor="t">
            <a:spAutoFit/>
          </a:bodyPr>
          <a:lstStyle/>
          <a:p>
            <a:pPr>
              <a:lnSpc>
                <a:spcPct val="100000"/>
              </a:lnSpc>
              <a:spcBef>
                <a:spcPts val="0"/>
              </a:spcBef>
              <a:spcAft>
                <a:spcPts val="200"/>
              </a:spcAft>
            </a:pPr>
            <a:r>
              <a:rPr sz="1000" b="0" dirty="0">
                <a:solidFill>
                  <a:srgbClr val="526370"/>
                </a:solidFill>
                <a:latin typeface="Arial"/>
              </a:rPr>
              <a:t>ACA ANNUAL-DOLLAR-LIMIT RULE</a:t>
            </a:r>
          </a:p>
          <a:p>
            <a:pPr>
              <a:lnSpc>
                <a:spcPct val="100000"/>
              </a:lnSpc>
              <a:spcBef>
                <a:spcPts val="0"/>
              </a:spcBef>
              <a:spcAft>
                <a:spcPts val="400"/>
              </a:spcAft>
            </a:pPr>
            <a:r>
              <a:rPr sz="1600" b="1" dirty="0">
                <a:solidFill>
                  <a:srgbClr val="0076C9"/>
                </a:solidFill>
                <a:latin typeface="Arial"/>
              </a:rPr>
              <a:t>ACA prohibits annual dollar limits on essential health benefits</a:t>
            </a:r>
          </a:p>
          <a:p>
            <a:pPr>
              <a:lnSpc>
                <a:spcPct val="100000"/>
              </a:lnSpc>
              <a:spcBef>
                <a:spcPts val="0"/>
              </a:spcBef>
              <a:spcAft>
                <a:spcPts val="200"/>
              </a:spcAft>
            </a:pPr>
            <a:r>
              <a:rPr sz="1400" b="0" dirty="0">
                <a:solidFill>
                  <a:srgbClr val="17242D"/>
                </a:solidFill>
                <a:latin typeface="Arial"/>
              </a:rPr>
              <a:t>•  Review plan to ensure GLP-1s could not be characterized as an Essential Health Benefit (EHB)</a:t>
            </a:r>
          </a:p>
          <a:p>
            <a:pPr>
              <a:lnSpc>
                <a:spcPct val="100000"/>
              </a:lnSpc>
              <a:spcBef>
                <a:spcPts val="0"/>
              </a:spcBef>
              <a:spcAft>
                <a:spcPts val="200"/>
              </a:spcAft>
            </a:pPr>
            <a:r>
              <a:rPr sz="1000" b="0" dirty="0">
                <a:solidFill>
                  <a:srgbClr val="526370"/>
                </a:solidFill>
                <a:latin typeface="Arial"/>
              </a:rPr>
              <a:t>VIEWER LENS</a:t>
            </a:r>
          </a:p>
          <a:p>
            <a:pPr>
              <a:lnSpc>
                <a:spcPct val="100000"/>
              </a:lnSpc>
              <a:spcBef>
                <a:spcPts val="0"/>
              </a:spcBef>
              <a:spcAft>
                <a:spcPts val="400"/>
              </a:spcAft>
            </a:pPr>
            <a:r>
              <a:rPr sz="1600" b="1" dirty="0">
                <a:solidFill>
                  <a:srgbClr val="0076C9"/>
                </a:solidFill>
                <a:latin typeface="Arial"/>
              </a:rPr>
              <a:t>Cost strategy and compliance design must move together.</a:t>
            </a:r>
          </a:p>
        </p:txBody>
      </p:sp>
    </p:spTree>
    <p:extLst>
      <p:ext uri="{BB962C8B-B14F-4D97-AF65-F5344CB8AC3E}">
        <p14:creationId xmlns:p14="http://schemas.microsoft.com/office/powerpoint/2010/main" val="4096557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4B325-51FB-59D2-0867-1C39F94C0C0D}"/>
              </a:ext>
            </a:extLst>
          </p:cNvPr>
          <p:cNvSpPr>
            <a:spLocks noGrp="1"/>
          </p:cNvSpPr>
          <p:nvPr>
            <p:ph type="title"/>
          </p:nvPr>
        </p:nvSpPr>
        <p:spPr>
          <a:xfrm>
            <a:off x="640080" y="310896"/>
            <a:ext cx="10561320" cy="566928"/>
          </a:xfrm>
        </p:spPr>
        <p:txBody>
          <a:bodyPr wrap="square" lIns="0" tIns="0" rIns="0" bIns="0"/>
          <a:lstStyle/>
          <a:p>
            <a:pPr algn="l">
              <a:lnSpc>
                <a:spcPct val="103000"/>
              </a:lnSpc>
              <a:spcBef>
                <a:spcPts val="0"/>
              </a:spcBef>
              <a:spcAft>
                <a:spcPts val="0"/>
              </a:spcAft>
            </a:pPr>
            <a:r>
              <a:rPr lang="en-US" sz="2700" b="0" i="0" dirty="0">
                <a:solidFill>
                  <a:srgbClr val="17242D"/>
                </a:solidFill>
                <a:latin typeface="Arial"/>
              </a:rPr>
              <a:t>Updates on Tobacco Surcharge Litigation	</a:t>
            </a:r>
          </a:p>
        </p:txBody>
      </p:sp>
      <p:sp>
        <p:nvSpPr>
          <p:cNvPr id="4" name="Footer Placeholder 3">
            <a:extLst>
              <a:ext uri="{FF2B5EF4-FFF2-40B4-BE49-F238E27FC236}">
                <a16:creationId xmlns:a16="http://schemas.microsoft.com/office/drawing/2014/main" id="{CADAC643-ADF5-097B-4178-9DDCC346BC3E}"/>
              </a:ext>
            </a:extLst>
          </p:cNvPr>
          <p:cNvSpPr>
            <a:spLocks noGrp="1"/>
          </p:cNvSpPr>
          <p:nvPr>
            <p:ph type="ftr" sz="quarter" idx="11"/>
          </p:nvPr>
        </p:nvSpPr>
        <p:spPr/>
        <p:txBody>
          <a:bodyPr/>
          <a:lstStyle/>
          <a:p>
            <a:r>
              <a:rPr lang="en-US"/>
              <a:t>©2026 Seyfarth Shaw LLP. All rights reserved. Private and Confidential</a:t>
            </a:r>
            <a:endParaRPr lang="en-US" dirty="0"/>
          </a:p>
        </p:txBody>
      </p:sp>
      <p:sp>
        <p:nvSpPr>
          <p:cNvPr id="5" name="Slide Number Placeholder 4">
            <a:extLst>
              <a:ext uri="{FF2B5EF4-FFF2-40B4-BE49-F238E27FC236}">
                <a16:creationId xmlns:a16="http://schemas.microsoft.com/office/drawing/2014/main" id="{F81094C1-64D0-8F8E-7096-A64FBC0EFC06}"/>
              </a:ext>
            </a:extLst>
          </p:cNvPr>
          <p:cNvSpPr>
            <a:spLocks noGrp="1"/>
          </p:cNvSpPr>
          <p:nvPr>
            <p:ph type="sldNum" sz="quarter" idx="12"/>
          </p:nvPr>
        </p:nvSpPr>
        <p:spPr/>
        <p:txBody>
          <a:bodyPr/>
          <a:lstStyle/>
          <a:p>
            <a:fld id="{8F61AF13-11BC-4357-89F3-660C939FF256}" type="slidenum">
              <a:rPr lang="en-US" smtClean="0"/>
              <a:t>3</a:t>
            </a:fld>
            <a:endParaRPr lang="en-US" dirty="0"/>
          </a:p>
        </p:txBody>
      </p:sp>
      <p:sp>
        <p:nvSpPr>
          <p:cNvPr id="6" name="Rectangle 5"/>
          <p:cNvSpPr/>
          <p:nvPr/>
        </p:nvSpPr>
        <p:spPr>
          <a:xfrm>
            <a:off x="438912" y="347472"/>
            <a:ext cx="68580" cy="402336"/>
          </a:xfrm>
          <a:prstGeom prst="rect">
            <a:avLst/>
          </a:prstGeom>
          <a:solidFill>
            <a:srgbClr val="0076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40080" y="950976"/>
            <a:ext cx="10561320" cy="16459"/>
          </a:xfrm>
          <a:prstGeom prst="rect">
            <a:avLst/>
          </a:prstGeom>
          <a:solidFill>
            <a:srgbClr val="E9F3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58368" y="1261872"/>
            <a:ext cx="3246120" cy="4434840"/>
          </a:xfrm>
          <a:prstGeom prst="rect">
            <a:avLst/>
          </a:prstGeom>
          <a:noFill/>
        </p:spPr>
        <p:txBody>
          <a:bodyPr wrap="square" lIns="18288" tIns="18288" rIns="18288" bIns="18288" anchor="t">
            <a:spAutoFit/>
          </a:bodyPr>
          <a:lstStyle/>
          <a:p>
            <a:pPr algn="l">
              <a:lnSpc>
                <a:spcPct val="103000"/>
              </a:lnSpc>
              <a:spcBef>
                <a:spcPts val="0"/>
              </a:spcBef>
              <a:spcAft>
                <a:spcPts val="200"/>
              </a:spcAft>
            </a:pPr>
            <a:r>
              <a:rPr sz="1200" b="0" i="0">
                <a:solidFill>
                  <a:srgbClr val="526370"/>
                </a:solidFill>
                <a:latin typeface="Arial"/>
              </a:rPr>
              <a:t>TOBACCO SURCHARGE CASES</a:t>
            </a:r>
          </a:p>
          <a:p>
            <a:pPr algn="l">
              <a:lnSpc>
                <a:spcPct val="103000"/>
              </a:lnSpc>
              <a:spcBef>
                <a:spcPts val="0"/>
              </a:spcBef>
              <a:spcAft>
                <a:spcPts val="700"/>
              </a:spcAft>
            </a:pPr>
            <a:r>
              <a:rPr sz="1700" b="1" i="0">
                <a:solidFill>
                  <a:srgbClr val="0076C9"/>
                </a:solidFill>
                <a:latin typeface="Arial"/>
              </a:rPr>
              <a:t>Synopsis</a:t>
            </a:r>
          </a:p>
          <a:p>
            <a:pPr algn="l">
              <a:lnSpc>
                <a:spcPct val="103000"/>
              </a:lnSpc>
              <a:spcBef>
                <a:spcPts val="0"/>
              </a:spcBef>
              <a:spcAft>
                <a:spcPts val="500"/>
              </a:spcAft>
            </a:pPr>
            <a:r>
              <a:rPr sz="1500" b="0" i="0">
                <a:solidFill>
                  <a:srgbClr val="17242D"/>
                </a:solidFill>
                <a:latin typeface="Arial"/>
              </a:rPr>
              <a:t>Plaintiffs allege plan sponsor charged tobacco surcharge in violation of federal law.</a:t>
            </a:r>
          </a:p>
        </p:txBody>
      </p:sp>
      <p:sp>
        <p:nvSpPr>
          <p:cNvPr id="10" name="Rectangle 9"/>
          <p:cNvSpPr/>
          <p:nvPr/>
        </p:nvSpPr>
        <p:spPr>
          <a:xfrm>
            <a:off x="4069080" y="1353312"/>
            <a:ext cx="27432" cy="4160520"/>
          </a:xfrm>
          <a:prstGeom prst="rect">
            <a:avLst/>
          </a:prstGeom>
          <a:solidFill>
            <a:srgbClr val="003F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297680" y="1261872"/>
            <a:ext cx="3246120" cy="4434840"/>
          </a:xfrm>
          <a:prstGeom prst="rect">
            <a:avLst/>
          </a:prstGeom>
          <a:noFill/>
        </p:spPr>
        <p:txBody>
          <a:bodyPr wrap="square" lIns="18288" tIns="18288" rIns="18288" bIns="18288" anchor="t">
            <a:spAutoFit/>
          </a:bodyPr>
          <a:lstStyle/>
          <a:p>
            <a:pPr algn="l">
              <a:lnSpc>
                <a:spcPct val="103000"/>
              </a:lnSpc>
              <a:spcBef>
                <a:spcPts val="0"/>
              </a:spcBef>
              <a:spcAft>
                <a:spcPts val="200"/>
              </a:spcAft>
            </a:pPr>
            <a:r>
              <a:rPr sz="1200" b="0" i="0">
                <a:solidFill>
                  <a:srgbClr val="526370"/>
                </a:solidFill>
                <a:latin typeface="Arial"/>
              </a:rPr>
              <a:t>COMPLIANCE FOCUS</a:t>
            </a:r>
          </a:p>
          <a:p>
            <a:pPr algn="l">
              <a:lnSpc>
                <a:spcPct val="103000"/>
              </a:lnSpc>
              <a:spcBef>
                <a:spcPts val="0"/>
              </a:spcBef>
              <a:spcAft>
                <a:spcPts val="700"/>
              </a:spcAft>
            </a:pPr>
            <a:r>
              <a:rPr sz="1700" b="1" i="0">
                <a:solidFill>
                  <a:srgbClr val="0076C9"/>
                </a:solidFill>
                <a:latin typeface="Arial"/>
              </a:rPr>
              <a:t>Key points</a:t>
            </a:r>
          </a:p>
          <a:p>
            <a:pPr algn="l">
              <a:lnSpc>
                <a:spcPct val="103000"/>
              </a:lnSpc>
              <a:spcBef>
                <a:spcPts val="0"/>
              </a:spcBef>
              <a:spcAft>
                <a:spcPts val="500"/>
              </a:spcAft>
            </a:pPr>
            <a:r>
              <a:t>•  Focus remains on compliance with HIPAA guidelines</a:t>
            </a:r>
          </a:p>
          <a:p>
            <a:pPr algn="l">
              <a:lnSpc>
                <a:spcPct val="103000"/>
              </a:lnSpc>
              <a:spcBef>
                <a:spcPts val="0"/>
              </a:spcBef>
              <a:spcAft>
                <a:spcPts val="300"/>
              </a:spcAft>
            </a:pPr>
            <a:r>
              <a:t>–  Limit on incentives</a:t>
            </a:r>
          </a:p>
          <a:p>
            <a:pPr algn="l">
              <a:lnSpc>
                <a:spcPct val="103000"/>
              </a:lnSpc>
              <a:spcBef>
                <a:spcPts val="0"/>
              </a:spcBef>
              <a:spcAft>
                <a:spcPts val="300"/>
              </a:spcAft>
            </a:pPr>
            <a:r>
              <a:t>–  Opportunity to qualify once per year*</a:t>
            </a:r>
          </a:p>
          <a:p>
            <a:pPr algn="l">
              <a:lnSpc>
                <a:spcPct val="103000"/>
              </a:lnSpc>
              <a:spcBef>
                <a:spcPts val="0"/>
              </a:spcBef>
              <a:spcAft>
                <a:spcPts val="300"/>
              </a:spcAft>
            </a:pPr>
            <a:r>
              <a:t>–  Reasonable alternative standard</a:t>
            </a:r>
          </a:p>
          <a:p>
            <a:pPr algn="l">
              <a:lnSpc>
                <a:spcPct val="103000"/>
              </a:lnSpc>
              <a:spcBef>
                <a:spcPts val="0"/>
              </a:spcBef>
              <a:spcAft>
                <a:spcPts val="300"/>
              </a:spcAft>
            </a:pPr>
            <a:r>
              <a:t>–  Participant Notice</a:t>
            </a:r>
          </a:p>
        </p:txBody>
      </p:sp>
      <p:sp>
        <p:nvSpPr>
          <p:cNvPr id="12" name="Rectangle 11"/>
          <p:cNvSpPr/>
          <p:nvPr/>
        </p:nvSpPr>
        <p:spPr>
          <a:xfrm>
            <a:off x="7726679" y="1353312"/>
            <a:ext cx="27432" cy="4160520"/>
          </a:xfrm>
          <a:prstGeom prst="rect">
            <a:avLst/>
          </a:prstGeom>
          <a:solidFill>
            <a:srgbClr val="003F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973568" y="1261872"/>
            <a:ext cx="2971800" cy="4434840"/>
          </a:xfrm>
          <a:prstGeom prst="rect">
            <a:avLst/>
          </a:prstGeom>
          <a:noFill/>
        </p:spPr>
        <p:txBody>
          <a:bodyPr wrap="square" lIns="18288" tIns="18288" rIns="18288" bIns="18288" anchor="t">
            <a:spAutoFit/>
          </a:bodyPr>
          <a:lstStyle/>
          <a:p>
            <a:pPr algn="l">
              <a:lnSpc>
                <a:spcPct val="103000"/>
              </a:lnSpc>
              <a:spcBef>
                <a:spcPts val="0"/>
              </a:spcBef>
              <a:spcAft>
                <a:spcPts val="200"/>
              </a:spcAft>
            </a:pPr>
            <a:r>
              <a:rPr sz="1200" b="0" i="0">
                <a:solidFill>
                  <a:srgbClr val="526370"/>
                </a:solidFill>
                <a:latin typeface="Arial"/>
              </a:rPr>
              <a:t>CURRENT STATUS</a:t>
            </a:r>
          </a:p>
          <a:p>
            <a:pPr algn="l">
              <a:lnSpc>
                <a:spcPct val="103000"/>
              </a:lnSpc>
              <a:spcBef>
                <a:spcPts val="0"/>
              </a:spcBef>
              <a:spcAft>
                <a:spcPts val="700"/>
              </a:spcAft>
            </a:pPr>
            <a:r>
              <a:rPr sz="1700" b="1" i="0">
                <a:solidFill>
                  <a:srgbClr val="0076C9"/>
                </a:solidFill>
                <a:latin typeface="Arial"/>
              </a:rPr>
              <a:t>Mixed rulings</a:t>
            </a:r>
          </a:p>
          <a:p>
            <a:pPr algn="l">
              <a:lnSpc>
                <a:spcPct val="103000"/>
              </a:lnSpc>
              <a:spcBef>
                <a:spcPts val="0"/>
              </a:spcBef>
              <a:spcAft>
                <a:spcPts val="500"/>
              </a:spcAft>
            </a:pPr>
            <a:r>
              <a:rPr sz="1500" b="0" i="0">
                <a:solidFill>
                  <a:srgbClr val="17242D"/>
                </a:solidFill>
                <a:latin typeface="Arial"/>
              </a:rPr>
              <a:t>Mixed rulings on whether “reward” must be retroactive</a:t>
            </a:r>
          </a:p>
        </p:txBody>
      </p:sp>
    </p:spTree>
    <p:extLst>
      <p:ext uri="{BB962C8B-B14F-4D97-AF65-F5344CB8AC3E}">
        <p14:creationId xmlns:p14="http://schemas.microsoft.com/office/powerpoint/2010/main" val="871633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620DA-30C4-717B-8AAB-10DC9E4862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A83A10-D29B-4DAD-848D-009EB0457CFD}"/>
              </a:ext>
            </a:extLst>
          </p:cNvPr>
          <p:cNvSpPr>
            <a:spLocks noGrp="1"/>
          </p:cNvSpPr>
          <p:nvPr>
            <p:ph type="title"/>
          </p:nvPr>
        </p:nvSpPr>
        <p:spPr>
          <a:xfrm>
            <a:off x="640080" y="310896"/>
            <a:ext cx="10561320" cy="566928"/>
          </a:xfrm>
        </p:spPr>
        <p:txBody>
          <a:bodyPr wrap="square" lIns="0" tIns="0" rIns="0" bIns="0">
            <a:normAutofit fontScale="90000"/>
          </a:bodyPr>
          <a:lstStyle/>
          <a:p>
            <a:pPr algn="l">
              <a:lnSpc>
                <a:spcPct val="103000"/>
              </a:lnSpc>
              <a:spcBef>
                <a:spcPts val="0"/>
              </a:spcBef>
              <a:spcAft>
                <a:spcPts val="0"/>
              </a:spcAft>
            </a:pPr>
            <a:r>
              <a:rPr lang="en-US" sz="2700" b="0" i="0">
                <a:solidFill>
                  <a:srgbClr val="17242D"/>
                </a:solidFill>
                <a:latin typeface="Arial"/>
              </a:rPr>
              <a:t>Consolidated Appropriations Act of 2026</a:t>
            </a:r>
          </a:p>
        </p:txBody>
      </p:sp>
      <p:sp>
        <p:nvSpPr>
          <p:cNvPr id="3" name="Slide Number Placeholder 2">
            <a:extLst>
              <a:ext uri="{FF2B5EF4-FFF2-40B4-BE49-F238E27FC236}">
                <a16:creationId xmlns:a16="http://schemas.microsoft.com/office/drawing/2014/main" id="{B469BA5F-3CE7-A0A1-46A7-3E4128D5501B}"/>
              </a:ext>
            </a:extLst>
          </p:cNvPr>
          <p:cNvSpPr>
            <a:spLocks noGrp="1"/>
          </p:cNvSpPr>
          <p:nvPr>
            <p:ph type="sldNum" sz="quarter" idx="12"/>
          </p:nvPr>
        </p:nvSpPr>
        <p:spPr>
          <a:xfrm>
            <a:off x="10346095" y="6384343"/>
            <a:ext cx="356118" cy="365125"/>
          </a:xfrm>
        </p:spPr>
        <p:txBody>
          <a:bodyPr/>
          <a:lstStyle/>
          <a:p>
            <a:fld id="{0BDBB283-31B7-430F-95E5-02359FF226F2}" type="slidenum">
              <a:rPr lang="en-US" smtClean="0"/>
              <a:pPr/>
              <a:t>4</a:t>
            </a:fld>
            <a:endParaRPr lang="en-US" dirty="0"/>
          </a:p>
        </p:txBody>
      </p:sp>
      <p:sp>
        <p:nvSpPr>
          <p:cNvPr id="14" name="Rectangle 13"/>
          <p:cNvSpPr/>
          <p:nvPr/>
        </p:nvSpPr>
        <p:spPr>
          <a:xfrm>
            <a:off x="438912" y="347472"/>
            <a:ext cx="68580" cy="402336"/>
          </a:xfrm>
          <a:prstGeom prst="rect">
            <a:avLst/>
          </a:prstGeom>
          <a:solidFill>
            <a:srgbClr val="0076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640080" y="950976"/>
            <a:ext cx="10561320" cy="16459"/>
          </a:xfrm>
          <a:prstGeom prst="rect">
            <a:avLst/>
          </a:prstGeom>
          <a:solidFill>
            <a:srgbClr val="E9F3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58368" y="1225296"/>
            <a:ext cx="3063240" cy="4572000"/>
          </a:xfrm>
          <a:prstGeom prst="rect">
            <a:avLst/>
          </a:prstGeom>
          <a:noFill/>
        </p:spPr>
        <p:txBody>
          <a:bodyPr wrap="square" lIns="18288" tIns="18288" rIns="18288" bIns="18288" anchor="t">
            <a:spAutoFit/>
          </a:bodyPr>
          <a:lstStyle/>
          <a:p>
            <a:pPr algn="l">
              <a:lnSpc>
                <a:spcPct val="103000"/>
              </a:lnSpc>
              <a:spcBef>
                <a:spcPts val="0"/>
              </a:spcBef>
              <a:spcAft>
                <a:spcPts val="200"/>
              </a:spcAft>
            </a:pPr>
            <a:r>
              <a:rPr sz="1200" b="0" i="0">
                <a:solidFill>
                  <a:srgbClr val="526370"/>
                </a:solidFill>
                <a:latin typeface="Arial"/>
              </a:rPr>
              <a:t>NEW PBM TRANSPARENCY GUIDELINES</a:t>
            </a:r>
          </a:p>
          <a:p>
            <a:pPr algn="l">
              <a:lnSpc>
                <a:spcPct val="103000"/>
              </a:lnSpc>
              <a:spcBef>
                <a:spcPts val="0"/>
              </a:spcBef>
              <a:spcAft>
                <a:spcPts val="700"/>
              </a:spcAft>
            </a:pPr>
            <a:r>
              <a:rPr sz="1700" b="1" i="0">
                <a:solidFill>
                  <a:srgbClr val="0076C9"/>
                </a:solidFill>
                <a:latin typeface="Arial"/>
              </a:rPr>
              <a:t>Timing</a:t>
            </a:r>
          </a:p>
          <a:p>
            <a:pPr algn="l">
              <a:lnSpc>
                <a:spcPct val="103000"/>
              </a:lnSpc>
              <a:spcBef>
                <a:spcPts val="0"/>
              </a:spcBef>
              <a:spcAft>
                <a:spcPts val="300"/>
              </a:spcAft>
            </a:pPr>
            <a:r>
              <a:rPr sz="2500" b="1" i="0">
                <a:solidFill>
                  <a:srgbClr val="0076C9"/>
                </a:solidFill>
                <a:latin typeface="Arial"/>
              </a:rPr>
              <a:t>30 months after enactment (mid-2028)</a:t>
            </a:r>
          </a:p>
          <a:p>
            <a:pPr algn="l">
              <a:lnSpc>
                <a:spcPct val="103000"/>
              </a:lnSpc>
              <a:spcBef>
                <a:spcPts val="0"/>
              </a:spcBef>
              <a:spcAft>
                <a:spcPts val="700"/>
              </a:spcAft>
            </a:pPr>
            <a:r>
              <a:rPr sz="1700" b="1" i="0">
                <a:solidFill>
                  <a:srgbClr val="0076C9"/>
                </a:solidFill>
                <a:latin typeface="Arial"/>
              </a:rPr>
              <a:t>Summary document</a:t>
            </a:r>
          </a:p>
          <a:p>
            <a:pPr algn="l">
              <a:lnSpc>
                <a:spcPct val="103000"/>
              </a:lnSpc>
              <a:spcBef>
                <a:spcPts val="0"/>
              </a:spcBef>
              <a:spcAft>
                <a:spcPts val="500"/>
              </a:spcAft>
            </a:pPr>
            <a:r>
              <a:t>•  Plan sponsors must disclose summary document to participants annually</a:t>
            </a:r>
          </a:p>
          <a:p>
            <a:pPr algn="l">
              <a:lnSpc>
                <a:spcPct val="103000"/>
              </a:lnSpc>
              <a:spcBef>
                <a:spcPts val="0"/>
              </a:spcBef>
              <a:spcAft>
                <a:spcPts val="300"/>
              </a:spcAft>
            </a:pPr>
            <a:r>
              <a:t>–  $10k penalty per failure</a:t>
            </a:r>
          </a:p>
        </p:txBody>
      </p:sp>
      <p:sp>
        <p:nvSpPr>
          <p:cNvPr id="18" name="Rectangle 17"/>
          <p:cNvSpPr/>
          <p:nvPr/>
        </p:nvSpPr>
        <p:spPr>
          <a:xfrm>
            <a:off x="3858768" y="1307592"/>
            <a:ext cx="22860" cy="4343400"/>
          </a:xfrm>
          <a:prstGeom prst="rect">
            <a:avLst/>
          </a:prstGeom>
          <a:solidFill>
            <a:srgbClr val="003F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4096512" y="1225296"/>
            <a:ext cx="3520440" cy="4572000"/>
          </a:xfrm>
          <a:prstGeom prst="rect">
            <a:avLst/>
          </a:prstGeom>
          <a:noFill/>
        </p:spPr>
        <p:txBody>
          <a:bodyPr wrap="square" lIns="18288" tIns="18288" rIns="18288" bIns="18288" anchor="t">
            <a:spAutoFit/>
          </a:bodyPr>
          <a:lstStyle/>
          <a:p>
            <a:pPr algn="l">
              <a:lnSpc>
                <a:spcPct val="103000"/>
              </a:lnSpc>
              <a:spcBef>
                <a:spcPts val="0"/>
              </a:spcBef>
              <a:spcAft>
                <a:spcPts val="200"/>
              </a:spcAft>
            </a:pPr>
            <a:r>
              <a:rPr sz="1200" b="0" i="0">
                <a:solidFill>
                  <a:srgbClr val="526370"/>
                </a:solidFill>
                <a:latin typeface="Arial"/>
              </a:rPr>
              <a:t>DISCLOSURE</a:t>
            </a:r>
          </a:p>
          <a:p>
            <a:pPr algn="l">
              <a:lnSpc>
                <a:spcPct val="103000"/>
              </a:lnSpc>
              <a:spcBef>
                <a:spcPts val="0"/>
              </a:spcBef>
              <a:spcAft>
                <a:spcPts val="700"/>
              </a:spcAft>
            </a:pPr>
            <a:r>
              <a:rPr sz="1700" b="1" i="0">
                <a:solidFill>
                  <a:srgbClr val="0076C9"/>
                </a:solidFill>
                <a:latin typeface="Arial"/>
              </a:rPr>
              <a:t>Transparency provisions</a:t>
            </a:r>
          </a:p>
          <a:p>
            <a:pPr algn="l">
              <a:lnSpc>
                <a:spcPct val="103000"/>
              </a:lnSpc>
              <a:spcBef>
                <a:spcPts val="0"/>
              </a:spcBef>
              <a:spcAft>
                <a:spcPts val="500"/>
              </a:spcAft>
            </a:pPr>
            <a:r>
              <a:t>•  PBMs cannot enter into contracts that would limit their disclosure to health plans</a:t>
            </a:r>
          </a:p>
          <a:p>
            <a:pPr algn="l">
              <a:lnSpc>
                <a:spcPct val="103000"/>
              </a:lnSpc>
              <a:spcBef>
                <a:spcPts val="0"/>
              </a:spcBef>
              <a:spcAft>
                <a:spcPts val="500"/>
              </a:spcAft>
            </a:pPr>
            <a:r>
              <a:rPr sz="1500" b="0" i="0">
                <a:solidFill>
                  <a:srgbClr val="17242D"/>
                </a:solidFill>
                <a:latin typeface="Arial"/>
              </a:rPr>
              <a:t>Requires semiannual reporting of:</a:t>
            </a:r>
          </a:p>
          <a:p>
            <a:pPr algn="l">
              <a:lnSpc>
                <a:spcPct val="103000"/>
              </a:lnSpc>
              <a:spcBef>
                <a:spcPts val="0"/>
              </a:spcBef>
              <a:spcAft>
                <a:spcPts val="300"/>
              </a:spcAft>
            </a:pPr>
            <a:r>
              <a:t>–  Drugs issued and pricing</a:t>
            </a:r>
          </a:p>
          <a:p>
            <a:pPr algn="l">
              <a:lnSpc>
                <a:spcPct val="103000"/>
              </a:lnSpc>
              <a:spcBef>
                <a:spcPts val="0"/>
              </a:spcBef>
              <a:spcAft>
                <a:spcPts val="300"/>
              </a:spcAft>
            </a:pPr>
            <a:r>
              <a:t>–  PBM compensation based on utilization</a:t>
            </a:r>
          </a:p>
          <a:p>
            <a:pPr algn="l">
              <a:lnSpc>
                <a:spcPct val="103000"/>
              </a:lnSpc>
              <a:spcBef>
                <a:spcPts val="0"/>
              </a:spcBef>
              <a:spcAft>
                <a:spcPts val="300"/>
              </a:spcAft>
            </a:pPr>
            <a:r>
              <a:t>–  High-cost drug reporting</a:t>
            </a:r>
          </a:p>
          <a:p>
            <a:pPr algn="l">
              <a:lnSpc>
                <a:spcPct val="103000"/>
              </a:lnSpc>
              <a:spcBef>
                <a:spcPts val="0"/>
              </a:spcBef>
              <a:spcAft>
                <a:spcPts val="300"/>
              </a:spcAft>
            </a:pPr>
            <a:r>
              <a:t>–  “Steering” provisions to affiliated pharmacies</a:t>
            </a:r>
          </a:p>
        </p:txBody>
      </p:sp>
      <p:sp>
        <p:nvSpPr>
          <p:cNvPr id="20" name="Rectangle 19"/>
          <p:cNvSpPr/>
          <p:nvPr/>
        </p:nvSpPr>
        <p:spPr>
          <a:xfrm>
            <a:off x="7754112" y="1307592"/>
            <a:ext cx="22860" cy="4343400"/>
          </a:xfrm>
          <a:prstGeom prst="rect">
            <a:avLst/>
          </a:prstGeom>
          <a:solidFill>
            <a:srgbClr val="003F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001000" y="1225296"/>
            <a:ext cx="3063240" cy="4572000"/>
          </a:xfrm>
          <a:prstGeom prst="rect">
            <a:avLst/>
          </a:prstGeom>
          <a:noFill/>
        </p:spPr>
        <p:txBody>
          <a:bodyPr wrap="square" lIns="18288" tIns="18288" rIns="18288" bIns="18288" anchor="t">
            <a:spAutoFit/>
          </a:bodyPr>
          <a:lstStyle/>
          <a:p>
            <a:pPr algn="l">
              <a:lnSpc>
                <a:spcPct val="103000"/>
              </a:lnSpc>
              <a:spcBef>
                <a:spcPts val="0"/>
              </a:spcBef>
              <a:spcAft>
                <a:spcPts val="200"/>
              </a:spcAft>
            </a:pPr>
            <a:r>
              <a:rPr sz="1200" b="0" i="0">
                <a:solidFill>
                  <a:srgbClr val="526370"/>
                </a:solidFill>
                <a:latin typeface="Arial"/>
              </a:rPr>
              <a:t>ECONOMICS</a:t>
            </a:r>
          </a:p>
          <a:p>
            <a:pPr algn="l">
              <a:lnSpc>
                <a:spcPct val="103000"/>
              </a:lnSpc>
              <a:spcBef>
                <a:spcPts val="0"/>
              </a:spcBef>
              <a:spcAft>
                <a:spcPts val="700"/>
              </a:spcAft>
            </a:pPr>
            <a:r>
              <a:rPr sz="1700" b="1" i="0">
                <a:solidFill>
                  <a:srgbClr val="0076C9"/>
                </a:solidFill>
                <a:latin typeface="Arial"/>
              </a:rPr>
              <a:t>Full pass-through of rebates</a:t>
            </a:r>
          </a:p>
          <a:p>
            <a:pPr algn="l">
              <a:lnSpc>
                <a:spcPct val="103000"/>
              </a:lnSpc>
              <a:spcBef>
                <a:spcPts val="0"/>
              </a:spcBef>
              <a:spcAft>
                <a:spcPts val="500"/>
              </a:spcAft>
            </a:pPr>
            <a:r>
              <a:rPr sz="1500" b="0" i="0">
                <a:solidFill>
                  <a:srgbClr val="17242D"/>
                </a:solidFill>
                <a:latin typeface="Arial"/>
              </a:rPr>
              <a:t>PBM contracts considered “unreasonable” if PBM fails to remit 100% of rebates, fees, alternative discounts, and other remuneration to the plan</a:t>
            </a:r>
          </a:p>
          <a:p>
            <a:pPr algn="l">
              <a:lnSpc>
                <a:spcPct val="103000"/>
              </a:lnSpc>
              <a:spcBef>
                <a:spcPts val="0"/>
              </a:spcBef>
              <a:spcAft>
                <a:spcPts val="500"/>
              </a:spcAft>
            </a:pPr>
            <a:r>
              <a:t>•  Payments required quarterly (within 90 days of close of quarter)</a:t>
            </a:r>
          </a:p>
          <a:p>
            <a:pPr algn="l">
              <a:lnSpc>
                <a:spcPct val="103000"/>
              </a:lnSpc>
              <a:spcBef>
                <a:spcPts val="0"/>
              </a:spcBef>
              <a:spcAft>
                <a:spcPts val="500"/>
              </a:spcAft>
            </a:pPr>
            <a:r>
              <a:t>•  Affords plans audit rights</a:t>
            </a:r>
          </a:p>
        </p:txBody>
      </p:sp>
    </p:spTree>
    <p:extLst>
      <p:ext uri="{BB962C8B-B14F-4D97-AF65-F5344CB8AC3E}">
        <p14:creationId xmlns:p14="http://schemas.microsoft.com/office/powerpoint/2010/main" val="3922855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2F44D-C5DD-5EA9-5E7F-28C4350126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2D3217-5C76-DCFC-DBFF-32A2623FC3A5}"/>
              </a:ext>
            </a:extLst>
          </p:cNvPr>
          <p:cNvSpPr>
            <a:spLocks noGrp="1"/>
          </p:cNvSpPr>
          <p:nvPr>
            <p:ph type="title"/>
          </p:nvPr>
        </p:nvSpPr>
        <p:spPr>
          <a:xfrm>
            <a:off x="640080" y="310896"/>
            <a:ext cx="10561320" cy="566928"/>
          </a:xfrm>
        </p:spPr>
        <p:txBody>
          <a:bodyPr wrap="square" lIns="0" tIns="0" rIns="0" bIns="0"/>
          <a:lstStyle/>
          <a:p>
            <a:pPr algn="l">
              <a:lnSpc>
                <a:spcPct val="103000"/>
              </a:lnSpc>
              <a:spcBef>
                <a:spcPts val="0"/>
              </a:spcBef>
              <a:spcAft>
                <a:spcPts val="0"/>
              </a:spcAft>
            </a:pPr>
            <a:r>
              <a:rPr lang="en-US" sz="2700" b="0" i="0">
                <a:solidFill>
                  <a:srgbClr val="17242D"/>
                </a:solidFill>
                <a:latin typeface="Arial"/>
              </a:rPr>
              <a:t>No Surprises Act (NSA) IDR Final Rule</a:t>
            </a:r>
          </a:p>
        </p:txBody>
      </p:sp>
      <p:sp>
        <p:nvSpPr>
          <p:cNvPr id="3" name="Slide Number Placeholder 2">
            <a:extLst>
              <a:ext uri="{FF2B5EF4-FFF2-40B4-BE49-F238E27FC236}">
                <a16:creationId xmlns:a16="http://schemas.microsoft.com/office/drawing/2014/main" id="{85EED267-4181-10CA-9033-0CB2B4F8E094}"/>
              </a:ext>
            </a:extLst>
          </p:cNvPr>
          <p:cNvSpPr>
            <a:spLocks noGrp="1"/>
          </p:cNvSpPr>
          <p:nvPr>
            <p:ph type="sldNum" sz="quarter" idx="12"/>
          </p:nvPr>
        </p:nvSpPr>
        <p:spPr>
          <a:xfrm>
            <a:off x="10346095" y="6384343"/>
            <a:ext cx="356118" cy="365125"/>
          </a:xfrm>
        </p:spPr>
        <p:txBody>
          <a:bodyPr/>
          <a:lstStyle/>
          <a:p>
            <a:fld id="{0BDBB283-31B7-430F-95E5-02359FF226F2}" type="slidenum">
              <a:rPr lang="en-US" smtClean="0"/>
              <a:pPr/>
              <a:t>5</a:t>
            </a:fld>
            <a:endParaRPr lang="en-US" dirty="0"/>
          </a:p>
        </p:txBody>
      </p:sp>
      <p:grpSp>
        <p:nvGrpSpPr>
          <p:cNvPr id="5" name="Group 4">
            <a:extLst>
              <a:ext uri="{FF2B5EF4-FFF2-40B4-BE49-F238E27FC236}">
                <a16:creationId xmlns:a16="http://schemas.microsoft.com/office/drawing/2014/main" id="{A294CB5B-7EF7-58A3-4123-4DDFBAA36879}"/>
              </a:ext>
            </a:extLst>
          </p:cNvPr>
          <p:cNvGrpSpPr/>
          <p:nvPr/>
        </p:nvGrpSpPr>
        <p:grpSpPr>
          <a:xfrm>
            <a:off x="7360505" y="1544345"/>
            <a:ext cx="4530173" cy="3776786"/>
            <a:chOff x="6686737" y="1687100"/>
            <a:chExt cx="4530173" cy="3776786"/>
          </a:xfrm>
          <a:solidFill>
            <a:schemeClr val="bg1">
              <a:lumMod val="75000"/>
            </a:schemeClr>
          </a:solidFill>
        </p:grpSpPr>
        <p:sp>
          <p:nvSpPr>
            <p:cNvPr id="16" name="Rectangle: Diagonal Corners Rounded 15">
              <a:extLst>
                <a:ext uri="{FF2B5EF4-FFF2-40B4-BE49-F238E27FC236}">
                  <a16:creationId xmlns:a16="http://schemas.microsoft.com/office/drawing/2014/main" id="{08605445-A503-3DDB-E889-E97CB5E8FE75}"/>
                </a:ext>
              </a:extLst>
            </p:cNvPr>
            <p:cNvSpPr/>
            <p:nvPr/>
          </p:nvSpPr>
          <p:spPr>
            <a:xfrm>
              <a:off x="6686737" y="1687100"/>
              <a:ext cx="4530173" cy="3776786"/>
            </a:xfrm>
            <a:prstGeom prst="round2Diag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2530"/>
              <a:endParaRPr lang="en-US" sz="837" dirty="0">
                <a:solidFill>
                  <a:srgbClr val="FFFFFF"/>
                </a:solidFill>
                <a:latin typeface="Arial" panose="020B0604020202020204"/>
              </a:endParaRPr>
            </a:p>
          </p:txBody>
        </p:sp>
        <p:sp>
          <p:nvSpPr>
            <p:cNvPr id="17" name="TextBox 16">
              <a:extLst>
                <a:ext uri="{FF2B5EF4-FFF2-40B4-BE49-F238E27FC236}">
                  <a16:creationId xmlns:a16="http://schemas.microsoft.com/office/drawing/2014/main" id="{4A5B2EC4-DA87-EAD3-B8DC-59AA0D24D2C3}"/>
                </a:ext>
              </a:extLst>
            </p:cNvPr>
            <p:cNvSpPr txBox="1"/>
            <p:nvPr/>
          </p:nvSpPr>
          <p:spPr>
            <a:xfrm>
              <a:off x="6886948" y="2128109"/>
              <a:ext cx="4329962" cy="2863220"/>
            </a:xfrm>
            <a:prstGeom prst="rect">
              <a:avLst/>
            </a:prstGeom>
            <a:grpFill/>
          </p:spPr>
          <p:txBody>
            <a:bodyPr wrap="square">
              <a:spAutoFit/>
            </a:bodyPr>
            <a:lstStyle/>
            <a:p>
              <a:pPr marL="194824" indent="-194824">
                <a:buFont typeface="Arial" panose="020B0604020202020204" pitchFamily="34" charset="0"/>
                <a:buChar char="•"/>
              </a:pPr>
              <a:r>
                <a:rPr lang="en-US" sz="1636" b="1" dirty="0">
                  <a:solidFill>
                    <a:srgbClr val="0070C0"/>
                  </a:solidFill>
                  <a:latin typeface="Arial" panose="020B0604020202020204" pitchFamily="34" charset="0"/>
                  <a:cs typeface="Arial" panose="020B0604020202020204" pitchFamily="34" charset="0"/>
                </a:rPr>
                <a:t>Independent Dispute Resolution (IDR)</a:t>
              </a:r>
            </a:p>
            <a:p>
              <a:pPr marL="506543" lvl="1" indent="-194824">
                <a:buFont typeface="Arial" panose="020B0604020202020204" pitchFamily="34" charset="0"/>
                <a:buChar char="•"/>
              </a:pPr>
              <a:r>
                <a:rPr lang="en-US" sz="1364" dirty="0"/>
                <a:t>NSA established a federal independent dispute resolution (IDR) process to resolve payment disputes between health plans/issuers and out-of-network providers</a:t>
              </a:r>
              <a:r>
                <a:rPr lang="en-US" sz="1364" dirty="0">
                  <a:solidFill>
                    <a:schemeClr val="accent6">
                      <a:lumMod val="50000"/>
                    </a:schemeClr>
                  </a:solidFill>
                  <a:latin typeface="Arial" panose="020B0604020202020204" pitchFamily="34" charset="0"/>
                  <a:cs typeface="Arial" panose="020B0604020202020204" pitchFamily="34" charset="0"/>
                </a:rPr>
                <a:t>.</a:t>
              </a:r>
            </a:p>
            <a:p>
              <a:pPr marL="506543" lvl="1" indent="-194824">
                <a:buFont typeface="Arial" panose="020B0604020202020204" pitchFamily="34" charset="0"/>
                <a:buChar char="•"/>
              </a:pPr>
              <a:r>
                <a:rPr lang="en-US" sz="1364" dirty="0"/>
                <a:t>Federal IDR process has received more than 5 million payment disputes since April 2022 launch</a:t>
              </a:r>
            </a:p>
            <a:p>
              <a:pPr marL="506543" lvl="1" indent="-194824">
                <a:buFont typeface="Arial" panose="020B0604020202020204" pitchFamily="34" charset="0"/>
                <a:buChar char="•"/>
              </a:pPr>
              <a:r>
                <a:rPr lang="en-US" sz="1364" dirty="0"/>
                <a:t>Significant delays and costs</a:t>
              </a:r>
              <a:endParaRPr lang="en-US" sz="1364" u="sng" baseline="30000" dirty="0"/>
            </a:p>
            <a:p>
              <a:pPr marL="506543" lvl="1" indent="-194824">
                <a:buFont typeface="Arial" panose="020B0604020202020204" pitchFamily="34" charset="0"/>
                <a:buChar char="•"/>
              </a:pPr>
              <a:r>
                <a:rPr lang="en-US" sz="1364" dirty="0"/>
                <a:t>Ongoing NSA implementation litigation</a:t>
              </a:r>
            </a:p>
            <a:p>
              <a:pPr marL="506543" lvl="1" indent="-194824">
                <a:buFont typeface="Arial" panose="020B0604020202020204" pitchFamily="34" charset="0"/>
                <a:buChar char="•"/>
              </a:pPr>
              <a:r>
                <a:rPr lang="en-US" sz="1364" b="1" i="1" dirty="0"/>
                <a:t>**Final Rule released by federal agencies in May to improve operations of IDR process**</a:t>
              </a:r>
            </a:p>
            <a:p>
              <a:pPr marL="506543" lvl="1" indent="-194824">
                <a:buFont typeface="Arial" panose="020B0604020202020204" pitchFamily="34" charset="0"/>
                <a:buChar char="•"/>
              </a:pPr>
              <a:endParaRPr lang="en-US" sz="1364" dirty="0">
                <a:solidFill>
                  <a:schemeClr val="accent6">
                    <a:lumMod val="50000"/>
                  </a:schemeClr>
                </a:solidFill>
                <a:latin typeface="Arial" panose="020B0604020202020204" pitchFamily="34" charset="0"/>
                <a:cs typeface="Arial" panose="020B0604020202020204" pitchFamily="34" charset="0"/>
              </a:endParaRPr>
            </a:p>
          </p:txBody>
        </p:sp>
      </p:grpSp>
      <p:sp>
        <p:nvSpPr>
          <p:cNvPr id="18" name="Rectangle 17"/>
          <p:cNvSpPr/>
          <p:nvPr/>
        </p:nvSpPr>
        <p:spPr>
          <a:xfrm>
            <a:off x="438912" y="347472"/>
            <a:ext cx="68580" cy="402336"/>
          </a:xfrm>
          <a:prstGeom prst="rect">
            <a:avLst/>
          </a:prstGeom>
          <a:solidFill>
            <a:srgbClr val="0076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640080" y="950976"/>
            <a:ext cx="10561320" cy="16459"/>
          </a:xfrm>
          <a:prstGeom prst="rect">
            <a:avLst/>
          </a:prstGeom>
          <a:solidFill>
            <a:srgbClr val="E9F3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58368" y="1170432"/>
            <a:ext cx="5897880" cy="4983480"/>
          </a:xfrm>
          <a:prstGeom prst="rect">
            <a:avLst/>
          </a:prstGeom>
          <a:noFill/>
        </p:spPr>
        <p:txBody>
          <a:bodyPr wrap="square" lIns="18288" tIns="9144" rIns="18288" bIns="9144" anchor="t">
            <a:spAutoFit/>
          </a:bodyPr>
          <a:lstStyle/>
          <a:p>
            <a:pPr>
              <a:lnSpc>
                <a:spcPct val="100000"/>
              </a:lnSpc>
              <a:spcBef>
                <a:spcPts val="0"/>
              </a:spcBef>
              <a:spcAft>
                <a:spcPts val="200"/>
              </a:spcAft>
            </a:pPr>
            <a:r>
              <a:rPr sz="1000" b="0">
                <a:solidFill>
                  <a:srgbClr val="526370"/>
                </a:solidFill>
                <a:latin typeface="Arial"/>
              </a:rPr>
              <a:t>NSA BACKGROUND</a:t>
            </a:r>
          </a:p>
          <a:p>
            <a:pPr>
              <a:lnSpc>
                <a:spcPct val="100000"/>
              </a:lnSpc>
              <a:spcBef>
                <a:spcPts val="0"/>
              </a:spcBef>
              <a:spcAft>
                <a:spcPts val="400"/>
              </a:spcAft>
            </a:pPr>
            <a:r>
              <a:rPr sz="1600" b="1">
                <a:solidFill>
                  <a:srgbClr val="0076C9"/>
                </a:solidFill>
                <a:latin typeface="Arial"/>
              </a:rPr>
              <a:t>No Surprises Act</a:t>
            </a:r>
          </a:p>
          <a:p>
            <a:pPr>
              <a:lnSpc>
                <a:spcPct val="100000"/>
              </a:lnSpc>
              <a:spcBef>
                <a:spcPts val="0"/>
              </a:spcBef>
              <a:spcAft>
                <a:spcPts val="200"/>
              </a:spcAft>
            </a:pPr>
            <a:r>
              <a:rPr sz="1400" b="0">
                <a:solidFill>
                  <a:srgbClr val="17242D"/>
                </a:solidFill>
                <a:latin typeface="Arial"/>
              </a:rPr>
              <a:t>•  Signed into law at the end of 2020 and implemented in 2022</a:t>
            </a:r>
          </a:p>
          <a:p>
            <a:pPr>
              <a:lnSpc>
                <a:spcPct val="100000"/>
              </a:lnSpc>
              <a:spcBef>
                <a:spcPts val="0"/>
              </a:spcBef>
              <a:spcAft>
                <a:spcPts val="200"/>
              </a:spcAft>
            </a:pPr>
            <a:r>
              <a:rPr sz="1400" b="0">
                <a:solidFill>
                  <a:srgbClr val="17242D"/>
                </a:solidFill>
                <a:latin typeface="Arial"/>
              </a:rPr>
              <a:t>•  Established federal protections against surprise medical billing (also known as “balance billing”) for individuals enrolled in group health plans and individual coverage.</a:t>
            </a:r>
          </a:p>
          <a:p>
            <a:pPr>
              <a:lnSpc>
                <a:spcPct val="100000"/>
              </a:lnSpc>
              <a:spcBef>
                <a:spcPts val="0"/>
              </a:spcBef>
              <a:spcAft>
                <a:spcPts val="200"/>
              </a:spcAft>
            </a:pPr>
            <a:r>
              <a:rPr sz="1400" b="0">
                <a:solidFill>
                  <a:srgbClr val="17242D"/>
                </a:solidFill>
                <a:latin typeface="Arial"/>
              </a:rPr>
              <a:t>•  Surprise medical bills = difference between a billed change and the amount health plan/insurance coverage paid.</a:t>
            </a:r>
          </a:p>
          <a:p>
            <a:pPr>
              <a:lnSpc>
                <a:spcPct val="100000"/>
              </a:lnSpc>
              <a:spcBef>
                <a:spcPts val="0"/>
              </a:spcBef>
              <a:spcAft>
                <a:spcPts val="400"/>
              </a:spcAft>
            </a:pPr>
            <a:r>
              <a:rPr sz="1600" b="1">
                <a:solidFill>
                  <a:srgbClr val="0076C9"/>
                </a:solidFill>
                <a:latin typeface="Arial"/>
              </a:rPr>
              <a:t>NSA protections apply to:</a:t>
            </a:r>
          </a:p>
          <a:p>
            <a:pPr>
              <a:lnSpc>
                <a:spcPct val="95000"/>
              </a:lnSpc>
              <a:spcBef>
                <a:spcPts val="0"/>
              </a:spcBef>
              <a:spcAft>
                <a:spcPts val="200"/>
              </a:spcAft>
            </a:pPr>
            <a:r>
              <a:rPr sz="1400" b="0">
                <a:solidFill>
                  <a:srgbClr val="17242D"/>
                </a:solidFill>
                <a:latin typeface="Arial Narrow"/>
              </a:rPr>
              <a:t>1. Emergency services (including both facility and professional charges) received at hospital’s emergency department or independent freestanding emergency center</a:t>
            </a:r>
          </a:p>
          <a:p>
            <a:pPr>
              <a:lnSpc>
                <a:spcPct val="95000"/>
              </a:lnSpc>
              <a:spcBef>
                <a:spcPts val="0"/>
              </a:spcBef>
              <a:spcAft>
                <a:spcPts val="200"/>
              </a:spcAft>
            </a:pPr>
            <a:r>
              <a:rPr sz="1400" b="0">
                <a:solidFill>
                  <a:srgbClr val="17242D"/>
                </a:solidFill>
                <a:latin typeface="Arial Narrow"/>
              </a:rPr>
              <a:t>2. Nonemergency services provided by out-of-network provider during a visit at an in-network health facility</a:t>
            </a:r>
          </a:p>
          <a:p>
            <a:pPr>
              <a:lnSpc>
                <a:spcPct val="100000"/>
              </a:lnSpc>
              <a:spcBef>
                <a:spcPts val="0"/>
              </a:spcBef>
              <a:spcAft>
                <a:spcPts val="200"/>
              </a:spcAft>
            </a:pPr>
            <a:r>
              <a:rPr sz="1400" b="0">
                <a:solidFill>
                  <a:srgbClr val="17242D"/>
                </a:solidFill>
                <a:latin typeface="Arial"/>
              </a:rPr>
              <a:t>–  Example: out-of-network surgeon performing surgery at in-network hospital</a:t>
            </a:r>
          </a:p>
          <a:p>
            <a:pPr>
              <a:lnSpc>
                <a:spcPct val="95000"/>
              </a:lnSpc>
              <a:spcBef>
                <a:spcPts val="0"/>
              </a:spcBef>
              <a:spcAft>
                <a:spcPts val="200"/>
              </a:spcAft>
            </a:pPr>
            <a:r>
              <a:rPr sz="1400" b="0">
                <a:solidFill>
                  <a:srgbClr val="17242D"/>
                </a:solidFill>
                <a:latin typeface="Arial Narrow"/>
              </a:rPr>
              <a:t>3. Out-of-network provider of air ambulance services</a:t>
            </a:r>
          </a:p>
        </p:txBody>
      </p:sp>
    </p:spTree>
    <p:extLst>
      <p:ext uri="{BB962C8B-B14F-4D97-AF65-F5344CB8AC3E}">
        <p14:creationId xmlns:p14="http://schemas.microsoft.com/office/powerpoint/2010/main" val="1202112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F55A2-E505-9566-1DF4-19196C77D9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E1B987-D562-402A-6F57-43AAAF4D7574}"/>
              </a:ext>
            </a:extLst>
          </p:cNvPr>
          <p:cNvSpPr>
            <a:spLocks noGrp="1"/>
          </p:cNvSpPr>
          <p:nvPr>
            <p:ph type="title"/>
          </p:nvPr>
        </p:nvSpPr>
        <p:spPr>
          <a:xfrm>
            <a:off x="640080" y="310896"/>
            <a:ext cx="10561320" cy="566928"/>
          </a:xfrm>
        </p:spPr>
        <p:txBody>
          <a:bodyPr wrap="square" lIns="0" tIns="0" rIns="0" bIns="0"/>
          <a:lstStyle/>
          <a:p>
            <a:pPr algn="l">
              <a:lnSpc>
                <a:spcPct val="103000"/>
              </a:lnSpc>
              <a:spcBef>
                <a:spcPts val="0"/>
              </a:spcBef>
              <a:spcAft>
                <a:spcPts val="0"/>
              </a:spcAft>
            </a:pPr>
            <a:r>
              <a:rPr lang="en-US" sz="2700" b="0" i="0">
                <a:solidFill>
                  <a:srgbClr val="17242D"/>
                </a:solidFill>
                <a:latin typeface="Arial"/>
              </a:rPr>
              <a:t>No Surprises Act (NSA) Operational Issues</a:t>
            </a:r>
          </a:p>
        </p:txBody>
      </p:sp>
      <p:sp>
        <p:nvSpPr>
          <p:cNvPr id="3" name="Slide Number Placeholder 2">
            <a:extLst>
              <a:ext uri="{FF2B5EF4-FFF2-40B4-BE49-F238E27FC236}">
                <a16:creationId xmlns:a16="http://schemas.microsoft.com/office/drawing/2014/main" id="{7F0B8B9C-7404-914A-8A62-DECD72A0B331}"/>
              </a:ext>
            </a:extLst>
          </p:cNvPr>
          <p:cNvSpPr>
            <a:spLocks noGrp="1"/>
          </p:cNvSpPr>
          <p:nvPr>
            <p:ph type="sldNum" sz="quarter" idx="12"/>
          </p:nvPr>
        </p:nvSpPr>
        <p:spPr>
          <a:xfrm>
            <a:off x="10346095" y="6384343"/>
            <a:ext cx="356118" cy="365125"/>
          </a:xfrm>
        </p:spPr>
        <p:txBody>
          <a:bodyPr/>
          <a:lstStyle/>
          <a:p>
            <a:fld id="{0BDBB283-31B7-430F-95E5-02359FF226F2}" type="slidenum">
              <a:rPr lang="en-US" smtClean="0"/>
              <a:pPr/>
              <a:t>6</a:t>
            </a:fld>
            <a:endParaRPr lang="en-US" dirty="0"/>
          </a:p>
        </p:txBody>
      </p:sp>
      <p:sp>
        <p:nvSpPr>
          <p:cNvPr id="9" name="Rectangle 8"/>
          <p:cNvSpPr/>
          <p:nvPr/>
        </p:nvSpPr>
        <p:spPr>
          <a:xfrm>
            <a:off x="438912" y="347472"/>
            <a:ext cx="68580" cy="402336"/>
          </a:xfrm>
          <a:prstGeom prst="rect">
            <a:avLst/>
          </a:prstGeom>
          <a:solidFill>
            <a:srgbClr val="0076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40080" y="950976"/>
            <a:ext cx="10561320" cy="16459"/>
          </a:xfrm>
          <a:prstGeom prst="rect">
            <a:avLst/>
          </a:prstGeom>
          <a:solidFill>
            <a:srgbClr val="E9F3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58368" y="1188720"/>
            <a:ext cx="3383280" cy="4800600"/>
          </a:xfrm>
          <a:prstGeom prst="rect">
            <a:avLst/>
          </a:prstGeom>
          <a:noFill/>
        </p:spPr>
        <p:txBody>
          <a:bodyPr wrap="square" lIns="18288" tIns="18288" rIns="18288" bIns="18288" anchor="t">
            <a:spAutoFit/>
          </a:bodyPr>
          <a:lstStyle/>
          <a:p>
            <a:pPr algn="l">
              <a:lnSpc>
                <a:spcPct val="103000"/>
              </a:lnSpc>
              <a:spcBef>
                <a:spcPts val="0"/>
              </a:spcBef>
              <a:spcAft>
                <a:spcPts val="200"/>
              </a:spcAft>
            </a:pPr>
            <a:r>
              <a:rPr sz="1200" b="0" i="0">
                <a:solidFill>
                  <a:srgbClr val="526370"/>
                </a:solidFill>
                <a:latin typeface="Arial"/>
              </a:rPr>
              <a:t>PRACTICAL IDR PROCESS CONSIDERATIONS FOR SELF-FUNDED PLAN SPONSORS</a:t>
            </a:r>
          </a:p>
          <a:p>
            <a:pPr algn="l">
              <a:lnSpc>
                <a:spcPct val="103000"/>
              </a:lnSpc>
              <a:spcBef>
                <a:spcPts val="0"/>
              </a:spcBef>
              <a:spcAft>
                <a:spcPts val="700"/>
              </a:spcAft>
            </a:pPr>
            <a:r>
              <a:rPr sz="1700" b="1" i="0">
                <a:solidFill>
                  <a:srgbClr val="0076C9"/>
                </a:solidFill>
                <a:latin typeface="Arial"/>
              </a:rPr>
              <a:t>Confirm with TPA</a:t>
            </a:r>
          </a:p>
          <a:p>
            <a:pPr algn="l">
              <a:lnSpc>
                <a:spcPct val="103000"/>
              </a:lnSpc>
              <a:spcBef>
                <a:spcPts val="0"/>
              </a:spcBef>
              <a:spcAft>
                <a:spcPts val="300"/>
              </a:spcAft>
            </a:pPr>
            <a:r>
              <a:rPr sz="1400" b="0" i="0">
                <a:solidFill>
                  <a:srgbClr val="17242D"/>
                </a:solidFill>
                <a:latin typeface="Arial Narrow"/>
              </a:rPr>
              <a:t>Prepare IDR registration information including gathering required data elements &amp; confirm TPAs will register and manage ongoing compliance on their behalf when registry becomes available.</a:t>
            </a:r>
          </a:p>
          <a:p>
            <a:pPr algn="l">
              <a:lnSpc>
                <a:spcPct val="103000"/>
              </a:lnSpc>
              <a:spcBef>
                <a:spcPts val="0"/>
              </a:spcBef>
              <a:spcAft>
                <a:spcPts val="700"/>
              </a:spcAft>
            </a:pPr>
            <a:r>
              <a:rPr sz="1700" b="1" i="0">
                <a:solidFill>
                  <a:srgbClr val="0076C9"/>
                </a:solidFill>
                <a:latin typeface="Arial"/>
              </a:rPr>
              <a:t>Ask for data from TPA</a:t>
            </a:r>
          </a:p>
          <a:p>
            <a:pPr algn="l">
              <a:lnSpc>
                <a:spcPct val="103000"/>
              </a:lnSpc>
              <a:spcBef>
                <a:spcPts val="0"/>
              </a:spcBef>
              <a:spcAft>
                <a:spcPts val="300"/>
              </a:spcAft>
            </a:pPr>
            <a:r>
              <a:rPr sz="1400" b="0" i="0">
                <a:solidFill>
                  <a:srgbClr val="17242D"/>
                </a:solidFill>
                <a:latin typeface="Arial Narrow"/>
              </a:rPr>
              <a:t>IDR claim outcomes (volume of disputes, number of wins, number of losses, amounts paid over QPA, etc.).</a:t>
            </a:r>
          </a:p>
        </p:txBody>
      </p:sp>
      <p:sp>
        <p:nvSpPr>
          <p:cNvPr id="13" name="Rectangle 12"/>
          <p:cNvSpPr/>
          <p:nvPr/>
        </p:nvSpPr>
        <p:spPr>
          <a:xfrm>
            <a:off x="4151376" y="1298448"/>
            <a:ext cx="22860" cy="4343400"/>
          </a:xfrm>
          <a:prstGeom prst="rect">
            <a:avLst/>
          </a:prstGeom>
          <a:solidFill>
            <a:srgbClr val="003F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343400" y="1188720"/>
            <a:ext cx="3383280" cy="4800600"/>
          </a:xfrm>
          <a:prstGeom prst="rect">
            <a:avLst/>
          </a:prstGeom>
          <a:noFill/>
        </p:spPr>
        <p:txBody>
          <a:bodyPr wrap="square" lIns="18288" tIns="18288" rIns="18288" bIns="18288" anchor="t">
            <a:spAutoFit/>
          </a:bodyPr>
          <a:lstStyle/>
          <a:p>
            <a:pPr algn="l">
              <a:lnSpc>
                <a:spcPct val="103000"/>
              </a:lnSpc>
              <a:spcBef>
                <a:spcPts val="0"/>
              </a:spcBef>
              <a:spcAft>
                <a:spcPts val="200"/>
              </a:spcAft>
            </a:pPr>
            <a:r>
              <a:rPr sz="1200" b="0" i="0">
                <a:solidFill>
                  <a:srgbClr val="526370"/>
                </a:solidFill>
                <a:latin typeface="Arial"/>
              </a:rPr>
              <a:t>CONTRACT &amp; SAVINGS</a:t>
            </a:r>
          </a:p>
          <a:p>
            <a:pPr algn="l">
              <a:lnSpc>
                <a:spcPct val="103000"/>
              </a:lnSpc>
              <a:spcBef>
                <a:spcPts val="0"/>
              </a:spcBef>
              <a:spcAft>
                <a:spcPts val="700"/>
              </a:spcAft>
            </a:pPr>
            <a:r>
              <a:rPr sz="1700" b="1" i="0">
                <a:solidFill>
                  <a:srgbClr val="0076C9"/>
                </a:solidFill>
                <a:latin typeface="Arial"/>
              </a:rPr>
              <a:t>Review TPA/vendor contract</a:t>
            </a:r>
          </a:p>
          <a:p>
            <a:pPr algn="l">
              <a:lnSpc>
                <a:spcPct val="103000"/>
              </a:lnSpc>
              <a:spcBef>
                <a:spcPts val="0"/>
              </a:spcBef>
              <a:spcAft>
                <a:spcPts val="300"/>
              </a:spcAft>
            </a:pPr>
            <a:r>
              <a:rPr sz="1400" b="0" i="0">
                <a:solidFill>
                  <a:srgbClr val="17242D"/>
                </a:solidFill>
                <a:latin typeface="Arial Narrow"/>
              </a:rPr>
              <a:t>Ensure fee-per-dispute for IDR reviews tracks the reduction at the federal level (i.e., if the federal arbitrators only charge $15/dispute now, the TPA should not still be charging $115).</a:t>
            </a:r>
          </a:p>
          <a:p>
            <a:pPr algn="l">
              <a:lnSpc>
                <a:spcPct val="103000"/>
              </a:lnSpc>
              <a:spcBef>
                <a:spcPts val="0"/>
              </a:spcBef>
              <a:spcAft>
                <a:spcPts val="300"/>
              </a:spcAft>
            </a:pPr>
            <a:r>
              <a:rPr sz="1400" b="0" i="0">
                <a:solidFill>
                  <a:srgbClr val="17242D"/>
                </a:solidFill>
                <a:latin typeface="Arial Narrow"/>
              </a:rPr>
              <a:t>Review vendor’s shared savings program and how it interacts with the IDR process (if at all).</a:t>
            </a:r>
          </a:p>
          <a:p>
            <a:pPr algn="l">
              <a:lnSpc>
                <a:spcPct val="103000"/>
              </a:lnSpc>
              <a:spcBef>
                <a:spcPts val="0"/>
              </a:spcBef>
              <a:spcAft>
                <a:spcPts val="300"/>
              </a:spcAft>
            </a:pPr>
            <a:r>
              <a:t>–  Do shared savings even apply to NSA claims?</a:t>
            </a:r>
          </a:p>
          <a:p>
            <a:pPr algn="l">
              <a:lnSpc>
                <a:spcPct val="103000"/>
              </a:lnSpc>
              <a:spcBef>
                <a:spcPts val="0"/>
              </a:spcBef>
              <a:spcAft>
                <a:spcPts val="300"/>
              </a:spcAft>
            </a:pPr>
            <a:r>
              <a:t>–  Does the vendor still recover a “percent of savings” against billed charges, even when they lose the IDR dispute?</a:t>
            </a:r>
          </a:p>
        </p:txBody>
      </p:sp>
      <p:sp>
        <p:nvSpPr>
          <p:cNvPr id="15" name="Rectangle 14"/>
          <p:cNvSpPr/>
          <p:nvPr/>
        </p:nvSpPr>
        <p:spPr>
          <a:xfrm>
            <a:off x="7836408" y="1298448"/>
            <a:ext cx="22860" cy="4343400"/>
          </a:xfrm>
          <a:prstGeom prst="rect">
            <a:avLst/>
          </a:prstGeom>
          <a:solidFill>
            <a:srgbClr val="003F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028432" y="1188720"/>
            <a:ext cx="3383280" cy="4800600"/>
          </a:xfrm>
          <a:prstGeom prst="rect">
            <a:avLst/>
          </a:prstGeom>
          <a:noFill/>
        </p:spPr>
        <p:txBody>
          <a:bodyPr wrap="square" lIns="18288" tIns="18288" rIns="18288" bIns="18288" anchor="t">
            <a:spAutoFit/>
          </a:bodyPr>
          <a:lstStyle/>
          <a:p>
            <a:pPr algn="l">
              <a:lnSpc>
                <a:spcPct val="103000"/>
              </a:lnSpc>
              <a:spcBef>
                <a:spcPts val="0"/>
              </a:spcBef>
              <a:spcAft>
                <a:spcPts val="200"/>
              </a:spcAft>
            </a:pPr>
            <a:r>
              <a:rPr sz="1200" b="0" i="0">
                <a:solidFill>
                  <a:srgbClr val="526370"/>
                </a:solidFill>
                <a:latin typeface="Arial"/>
              </a:rPr>
              <a:t>PROCESS OPTIONS</a:t>
            </a:r>
          </a:p>
          <a:p>
            <a:pPr algn="l">
              <a:lnSpc>
                <a:spcPct val="103000"/>
              </a:lnSpc>
              <a:spcBef>
                <a:spcPts val="0"/>
              </a:spcBef>
              <a:spcAft>
                <a:spcPts val="700"/>
              </a:spcAft>
            </a:pPr>
            <a:r>
              <a:rPr sz="1700" b="1" i="0">
                <a:solidFill>
                  <a:srgbClr val="0076C9"/>
                </a:solidFill>
                <a:latin typeface="Arial"/>
              </a:rPr>
              <a:t>State processes</a:t>
            </a:r>
          </a:p>
          <a:p>
            <a:pPr algn="l">
              <a:lnSpc>
                <a:spcPct val="103000"/>
              </a:lnSpc>
              <a:spcBef>
                <a:spcPts val="0"/>
              </a:spcBef>
              <a:spcAft>
                <a:spcPts val="300"/>
              </a:spcAft>
            </a:pPr>
            <a:r>
              <a:rPr sz="1400" b="0" i="0">
                <a:solidFill>
                  <a:srgbClr val="17242D"/>
                </a:solidFill>
                <a:latin typeface="Arial Narrow"/>
              </a:rPr>
              <a:t>Federal NSA allows plans to opt-out of the federal IDR process where a state provides a balance billing dispute resolution process.</a:t>
            </a:r>
          </a:p>
          <a:p>
            <a:pPr algn="l">
              <a:lnSpc>
                <a:spcPct val="103000"/>
              </a:lnSpc>
              <a:spcBef>
                <a:spcPts val="0"/>
              </a:spcBef>
              <a:spcAft>
                <a:spcPts val="300"/>
              </a:spcAft>
            </a:pPr>
            <a:r>
              <a:rPr sz="1400" b="0" i="0">
                <a:solidFill>
                  <a:srgbClr val="17242D"/>
                </a:solidFill>
                <a:latin typeface="Arial Narrow"/>
              </a:rPr>
              <a:t>Some employers examining which states offer and alternative and considering opting into those state-level processes.</a:t>
            </a:r>
          </a:p>
          <a:p>
            <a:pPr algn="l">
              <a:lnSpc>
                <a:spcPct val="103000"/>
              </a:lnSpc>
              <a:spcBef>
                <a:spcPts val="0"/>
              </a:spcBef>
              <a:spcAft>
                <a:spcPts val="700"/>
              </a:spcAft>
            </a:pPr>
            <a:r>
              <a:rPr sz="1700" b="1" i="0">
                <a:solidFill>
                  <a:srgbClr val="0076C9"/>
                </a:solidFill>
                <a:latin typeface="Arial"/>
              </a:rPr>
              <a:t>Contesting awards</a:t>
            </a:r>
          </a:p>
          <a:p>
            <a:pPr algn="l">
              <a:lnSpc>
                <a:spcPct val="103000"/>
              </a:lnSpc>
              <a:spcBef>
                <a:spcPts val="0"/>
              </a:spcBef>
              <a:spcAft>
                <a:spcPts val="300"/>
              </a:spcAft>
            </a:pPr>
            <a:r>
              <a:rPr sz="1400" b="0" i="0">
                <a:solidFill>
                  <a:srgbClr val="17242D"/>
                </a:solidFill>
                <a:latin typeface="Arial Narrow"/>
              </a:rPr>
              <a:t>Currently challenging on a practical level, but some TPAs are bringing “book-of-business” level challenges against certain providers who they believe are abusing the system.</a:t>
            </a:r>
          </a:p>
          <a:p>
            <a:pPr algn="l">
              <a:lnSpc>
                <a:spcPct val="103000"/>
              </a:lnSpc>
              <a:spcBef>
                <a:spcPts val="0"/>
              </a:spcBef>
              <a:spcAft>
                <a:spcPts val="700"/>
              </a:spcAft>
            </a:pPr>
            <a:r>
              <a:rPr sz="1700" b="1" i="0">
                <a:solidFill>
                  <a:srgbClr val="0076C9"/>
                </a:solidFill>
                <a:latin typeface="Arial"/>
              </a:rPr>
              <a:t>Potential carve-out arrangements</a:t>
            </a:r>
          </a:p>
          <a:p>
            <a:pPr algn="l">
              <a:lnSpc>
                <a:spcPct val="103000"/>
              </a:lnSpc>
              <a:spcBef>
                <a:spcPts val="0"/>
              </a:spcBef>
              <a:spcAft>
                <a:spcPts val="300"/>
              </a:spcAft>
            </a:pPr>
            <a:r>
              <a:rPr sz="1400" b="0" i="0">
                <a:solidFill>
                  <a:srgbClr val="17242D"/>
                </a:solidFill>
                <a:latin typeface="Arial Narrow"/>
              </a:rPr>
              <a:t>These vendors will presumably leverage data to more effectively manage the IDR process, assuming TPA permits carve out of such functions.</a:t>
            </a:r>
          </a:p>
        </p:txBody>
      </p:sp>
    </p:spTree>
    <p:extLst>
      <p:ext uri="{BB962C8B-B14F-4D97-AF65-F5344CB8AC3E}">
        <p14:creationId xmlns:p14="http://schemas.microsoft.com/office/powerpoint/2010/main" val="730810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0D9FA-C47C-A7A8-C6DB-5190C6BFE0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B5891C-D167-7180-99F6-6BDB37170E71}"/>
              </a:ext>
            </a:extLst>
          </p:cNvPr>
          <p:cNvSpPr>
            <a:spLocks noGrp="1"/>
          </p:cNvSpPr>
          <p:nvPr>
            <p:ph type="title"/>
          </p:nvPr>
        </p:nvSpPr>
        <p:spPr>
          <a:xfrm>
            <a:off x="640080" y="310896"/>
            <a:ext cx="10561320" cy="566928"/>
          </a:xfrm>
        </p:spPr>
        <p:txBody>
          <a:bodyPr wrap="square" lIns="0" tIns="0" rIns="0" bIns="0">
            <a:normAutofit/>
          </a:bodyPr>
          <a:lstStyle/>
          <a:p>
            <a:pPr algn="l">
              <a:lnSpc>
                <a:spcPct val="103000"/>
              </a:lnSpc>
              <a:spcBef>
                <a:spcPts val="0"/>
              </a:spcBef>
              <a:spcAft>
                <a:spcPts val="0"/>
              </a:spcAft>
            </a:pPr>
            <a:r>
              <a:rPr lang="en-US" sz="2700" b="0" i="0">
                <a:solidFill>
                  <a:srgbClr val="17242D"/>
                </a:solidFill>
                <a:latin typeface="Arial"/>
              </a:rPr>
              <a:t>Excepted Fertility Benefits Proposed Rule</a:t>
            </a:r>
          </a:p>
        </p:txBody>
      </p:sp>
      <p:sp>
        <p:nvSpPr>
          <p:cNvPr id="5" name="Slide Number Placeholder 4">
            <a:extLst>
              <a:ext uri="{FF2B5EF4-FFF2-40B4-BE49-F238E27FC236}">
                <a16:creationId xmlns:a16="http://schemas.microsoft.com/office/drawing/2014/main" id="{8F4FA296-1FD9-F8A6-21F4-44669934B9DB}"/>
              </a:ext>
            </a:extLst>
          </p:cNvPr>
          <p:cNvSpPr>
            <a:spLocks noGrp="1"/>
          </p:cNvSpPr>
          <p:nvPr>
            <p:ph type="sldNum" sz="quarter" idx="12"/>
          </p:nvPr>
        </p:nvSpPr>
        <p:spPr>
          <a:xfrm>
            <a:off x="10346095" y="6384343"/>
            <a:ext cx="356118" cy="365125"/>
          </a:xfrm>
        </p:spPr>
        <p:txBody>
          <a:bodyPr/>
          <a:lstStyle/>
          <a:p>
            <a:fld id="{0BDBB283-31B7-430F-95E5-02359FF226F2}" type="slidenum">
              <a:rPr lang="en-US" smtClean="0"/>
              <a:pPr/>
              <a:t>7</a:t>
            </a:fld>
            <a:endParaRPr lang="en-US" dirty="0"/>
          </a:p>
        </p:txBody>
      </p:sp>
      <p:pic>
        <p:nvPicPr>
          <p:cNvPr id="15" name="Picture 14">
            <a:extLst>
              <a:ext uri="{FF2B5EF4-FFF2-40B4-BE49-F238E27FC236}">
                <a16:creationId xmlns:a16="http://schemas.microsoft.com/office/drawing/2014/main" id="{A6DCD9B3-FFFC-919C-9CD2-6B3397F08385}"/>
              </a:ext>
            </a:extLst>
          </p:cNvPr>
          <p:cNvPicPr>
            <a:picLocks noChangeAspect="1"/>
          </p:cNvPicPr>
          <p:nvPr/>
        </p:nvPicPr>
        <p:blipFill>
          <a:blip r:embed="rId3"/>
          <a:stretch>
            <a:fillRect/>
          </a:stretch>
        </p:blipFill>
        <p:spPr>
          <a:xfrm>
            <a:off x="640080" y="1452012"/>
            <a:ext cx="6537960" cy="3588216"/>
          </a:xfrm>
          <a:prstGeom prst="rect">
            <a:avLst/>
          </a:prstGeom>
        </p:spPr>
      </p:pic>
      <p:pic>
        <p:nvPicPr>
          <p:cNvPr id="17" name="Picture 16">
            <a:extLst>
              <a:ext uri="{FF2B5EF4-FFF2-40B4-BE49-F238E27FC236}">
                <a16:creationId xmlns:a16="http://schemas.microsoft.com/office/drawing/2014/main" id="{C87BCDB0-1EFB-3125-B922-B3A19350AE06}"/>
              </a:ext>
            </a:extLst>
          </p:cNvPr>
          <p:cNvPicPr>
            <a:picLocks noChangeAspect="1"/>
          </p:cNvPicPr>
          <p:nvPr/>
        </p:nvPicPr>
        <p:blipFill>
          <a:blip r:embed="rId4"/>
          <a:stretch>
            <a:fillRect/>
          </a:stretch>
        </p:blipFill>
        <p:spPr>
          <a:xfrm>
            <a:off x="7479792" y="1325880"/>
            <a:ext cx="4069080" cy="3191256"/>
          </a:xfrm>
          <a:prstGeom prst="rect">
            <a:avLst/>
          </a:prstGeom>
          <a:ln>
            <a:noFill/>
          </a:ln>
          <a:effectLst>
            <a:outerShdw blurRad="292100" dist="139700" dir="2700000" algn="tl" rotWithShape="0">
              <a:srgbClr val="333333">
                <a:alpha val="65000"/>
              </a:srgbClr>
            </a:outerShdw>
          </a:effectLst>
        </p:spPr>
      </p:pic>
      <p:sp>
        <p:nvSpPr>
          <p:cNvPr id="19" name="TextBox 18">
            <a:extLst>
              <a:ext uri="{FF2B5EF4-FFF2-40B4-BE49-F238E27FC236}">
                <a16:creationId xmlns:a16="http://schemas.microsoft.com/office/drawing/2014/main" id="{03CF2429-194F-F3AD-2BB9-FBD07067D9E8}"/>
              </a:ext>
            </a:extLst>
          </p:cNvPr>
          <p:cNvSpPr txBox="1"/>
          <p:nvPr/>
        </p:nvSpPr>
        <p:spPr>
          <a:xfrm>
            <a:off x="658368" y="5266944"/>
            <a:ext cx="6492240" cy="403828"/>
          </a:xfrm>
          <a:prstGeom prst="rect">
            <a:avLst/>
          </a:prstGeom>
          <a:noFill/>
        </p:spPr>
        <p:txBody>
          <a:bodyPr wrap="square" rtlCol="0">
            <a:spAutoFit/>
          </a:bodyPr>
          <a:lstStyle/>
          <a:p>
            <a:pPr algn="l">
              <a:lnSpc>
                <a:spcPct val="103000"/>
              </a:lnSpc>
              <a:spcBef>
                <a:spcPts val="0"/>
              </a:spcBef>
              <a:spcAft>
                <a:spcPts val="0"/>
              </a:spcAft>
            </a:pPr>
            <a:r>
              <a:rPr lang="en-US" sz="1000" b="1" i="0">
                <a:solidFill>
                  <a:srgbClr val="0076C9"/>
                </a:solidFill>
                <a:latin typeface="Arial"/>
                <a:hlinkClick r:id="rId5">
                  <a:extLst>
                    <a:ext uri="{A12FA001-AC4F-418D-AE19-62706E023703}">
                      <ahyp:hlinkClr xmlns:ahyp="http://schemas.microsoft.com/office/drawing/2018/hyperlinkcolor" val="tx"/>
                    </a:ext>
                  </a:extLst>
                </a:hlinkClick>
              </a:rPr>
              <a:t>Trump Administration proposes rule to expand access to fertility benefits with new legal pathway for employers to offer benefits directly to employees | U.S. Department of Labor</a:t>
            </a:r>
            <a:endParaRPr lang="en-US" sz="1200" b="1">
              <a:solidFill>
                <a:srgbClr val="0076C9"/>
              </a:solidFill>
            </a:endParaRPr>
          </a:p>
        </p:txBody>
      </p:sp>
      <p:sp>
        <p:nvSpPr>
          <p:cNvPr id="20" name="TextBox 19">
            <a:extLst>
              <a:ext uri="{FF2B5EF4-FFF2-40B4-BE49-F238E27FC236}">
                <a16:creationId xmlns:a16="http://schemas.microsoft.com/office/drawing/2014/main" id="{925D1419-8824-90B1-BA8C-340A0403DCF5}"/>
              </a:ext>
            </a:extLst>
          </p:cNvPr>
          <p:cNvSpPr txBox="1"/>
          <p:nvPr/>
        </p:nvSpPr>
        <p:spPr>
          <a:xfrm>
            <a:off x="7498079" y="4645152"/>
            <a:ext cx="3977639" cy="245324"/>
          </a:xfrm>
          <a:prstGeom prst="rect">
            <a:avLst/>
          </a:prstGeom>
          <a:noFill/>
        </p:spPr>
        <p:txBody>
          <a:bodyPr wrap="square" rtlCol="0">
            <a:spAutoFit/>
          </a:bodyPr>
          <a:lstStyle/>
          <a:p>
            <a:pPr algn="l">
              <a:lnSpc>
                <a:spcPct val="103000"/>
              </a:lnSpc>
              <a:spcBef>
                <a:spcPts val="0"/>
              </a:spcBef>
              <a:spcAft>
                <a:spcPts val="0"/>
              </a:spcAft>
            </a:pPr>
            <a:r>
              <a:rPr lang="en-US" sz="1000" b="1" i="0">
                <a:solidFill>
                  <a:srgbClr val="0076C9"/>
                </a:solidFill>
                <a:latin typeface="Arial"/>
                <a:hlinkClick r:id="rId6">
                  <a:extLst>
                    <a:ext uri="{A12FA001-AC4F-418D-AE19-62706E023703}">
                      <ahyp:hlinkClr xmlns:ahyp="http://schemas.microsoft.com/office/drawing/2018/hyperlinkcolor" val="tx"/>
                    </a:ext>
                  </a:extLst>
                </a:hlinkClick>
              </a:rPr>
              <a:t>Excepted Fertility Benefits | U.S. Department of Labor</a:t>
            </a:r>
            <a:endParaRPr lang="en-US" sz="1200" b="1">
              <a:solidFill>
                <a:srgbClr val="0076C9"/>
              </a:solidFill>
            </a:endParaRPr>
          </a:p>
        </p:txBody>
      </p:sp>
      <p:sp>
        <p:nvSpPr>
          <p:cNvPr id="21" name="Rectangle 20"/>
          <p:cNvSpPr/>
          <p:nvPr/>
        </p:nvSpPr>
        <p:spPr>
          <a:xfrm>
            <a:off x="438912" y="347472"/>
            <a:ext cx="68580" cy="402336"/>
          </a:xfrm>
          <a:prstGeom prst="rect">
            <a:avLst/>
          </a:prstGeom>
          <a:solidFill>
            <a:srgbClr val="0076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lnSpc>
                <a:spcPct val="103000"/>
              </a:lnSpc>
              <a:spcBef>
                <a:spcPts val="0"/>
              </a:spcBef>
              <a:spcAft>
                <a:spcPts val="0"/>
              </a:spcAft>
            </a:pPr>
            <a:endParaRPr/>
          </a:p>
        </p:txBody>
      </p:sp>
      <p:sp>
        <p:nvSpPr>
          <p:cNvPr id="22" name="TextBox 21"/>
          <p:cNvSpPr txBox="1"/>
          <p:nvPr/>
        </p:nvSpPr>
        <p:spPr>
          <a:xfrm>
            <a:off x="9646920" y="164592"/>
            <a:ext cx="1600200" cy="201168"/>
          </a:xfrm>
          <a:prstGeom prst="rect">
            <a:avLst/>
          </a:prstGeom>
          <a:noFill/>
        </p:spPr>
        <p:txBody>
          <a:bodyPr wrap="none" lIns="0" tIns="0" rIns="0" bIns="0">
            <a:spAutoFit/>
          </a:bodyPr>
          <a:lstStyle/>
          <a:p>
            <a:pPr algn="l">
              <a:lnSpc>
                <a:spcPct val="103000"/>
              </a:lnSpc>
              <a:spcBef>
                <a:spcPts val="0"/>
              </a:spcBef>
              <a:spcAft>
                <a:spcPts val="0"/>
              </a:spcAft>
            </a:pPr>
            <a:r>
              <a:rPr sz="1000" b="1" i="0">
                <a:solidFill>
                  <a:srgbClr val="0076C9"/>
                </a:solidFill>
                <a:latin typeface="Arial"/>
              </a:rPr>
              <a:t>FERTILITY BENEFITS</a:t>
            </a:r>
          </a:p>
        </p:txBody>
      </p:sp>
      <p:sp>
        <p:nvSpPr>
          <p:cNvPr id="23" name="Rectangle 22"/>
          <p:cNvSpPr/>
          <p:nvPr/>
        </p:nvSpPr>
        <p:spPr>
          <a:xfrm>
            <a:off x="640080" y="950976"/>
            <a:ext cx="10561320" cy="16459"/>
          </a:xfrm>
          <a:prstGeom prst="rect">
            <a:avLst/>
          </a:prstGeom>
          <a:solidFill>
            <a:srgbClr val="E9F3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lnSpc>
                <a:spcPct val="103000"/>
              </a:lnSpc>
              <a:spcBef>
                <a:spcPts val="0"/>
              </a:spcBef>
              <a:spcAft>
                <a:spcPts val="0"/>
              </a:spcAft>
            </a:pPr>
            <a:endParaRPr/>
          </a:p>
        </p:txBody>
      </p:sp>
    </p:spTree>
    <p:extLst>
      <p:ext uri="{BB962C8B-B14F-4D97-AF65-F5344CB8AC3E}">
        <p14:creationId xmlns:p14="http://schemas.microsoft.com/office/powerpoint/2010/main" val="3157913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8C6F6-8841-96D9-002F-21B1952702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7792F1-A7D5-32D0-91C8-AB16319648A9}"/>
              </a:ext>
            </a:extLst>
          </p:cNvPr>
          <p:cNvSpPr>
            <a:spLocks noGrp="1"/>
          </p:cNvSpPr>
          <p:nvPr>
            <p:ph type="title"/>
          </p:nvPr>
        </p:nvSpPr>
        <p:spPr>
          <a:xfrm>
            <a:off x="640080" y="310896"/>
            <a:ext cx="10561320" cy="566928"/>
          </a:xfrm>
        </p:spPr>
        <p:txBody>
          <a:bodyPr wrap="square" lIns="0" tIns="0" rIns="0" bIns="0">
            <a:normAutofit/>
          </a:bodyPr>
          <a:lstStyle/>
          <a:p>
            <a:pPr algn="l">
              <a:lnSpc>
                <a:spcPct val="103000"/>
              </a:lnSpc>
              <a:spcBef>
                <a:spcPts val="0"/>
              </a:spcBef>
              <a:spcAft>
                <a:spcPts val="0"/>
              </a:spcAft>
            </a:pPr>
            <a:r>
              <a:rPr lang="en-US" sz="2700" b="0" i="0">
                <a:solidFill>
                  <a:srgbClr val="17242D"/>
                </a:solidFill>
                <a:latin typeface="Arial"/>
              </a:rPr>
              <a:t>Excepted Fertility Benefits Proposed Rule</a:t>
            </a:r>
          </a:p>
        </p:txBody>
      </p:sp>
      <p:sp>
        <p:nvSpPr>
          <p:cNvPr id="3" name="Slide Number Placeholder 2">
            <a:extLst>
              <a:ext uri="{FF2B5EF4-FFF2-40B4-BE49-F238E27FC236}">
                <a16:creationId xmlns:a16="http://schemas.microsoft.com/office/drawing/2014/main" id="{FF1484E2-AAE0-2AAD-2260-1C903AEAE978}"/>
              </a:ext>
            </a:extLst>
          </p:cNvPr>
          <p:cNvSpPr>
            <a:spLocks noGrp="1"/>
          </p:cNvSpPr>
          <p:nvPr>
            <p:ph type="sldNum" sz="quarter" idx="12"/>
          </p:nvPr>
        </p:nvSpPr>
        <p:spPr>
          <a:xfrm>
            <a:off x="10346095" y="6384343"/>
            <a:ext cx="356118" cy="365125"/>
          </a:xfrm>
        </p:spPr>
        <p:txBody>
          <a:bodyPr/>
          <a:lstStyle/>
          <a:p>
            <a:fld id="{0BDBB283-31B7-430F-95E5-02359FF226F2}" type="slidenum">
              <a:rPr lang="en-US"/>
              <a:pPr/>
              <a:t>8</a:t>
            </a:fld>
            <a:endParaRPr lang="en-US" dirty="0"/>
          </a:p>
        </p:txBody>
      </p:sp>
      <p:sp>
        <p:nvSpPr>
          <p:cNvPr id="6" name="Rectangle 5"/>
          <p:cNvSpPr/>
          <p:nvPr/>
        </p:nvSpPr>
        <p:spPr>
          <a:xfrm>
            <a:off x="438912" y="347472"/>
            <a:ext cx="68580" cy="402336"/>
          </a:xfrm>
          <a:prstGeom prst="rect">
            <a:avLst/>
          </a:prstGeom>
          <a:solidFill>
            <a:srgbClr val="0076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40080" y="950976"/>
            <a:ext cx="10561320" cy="16459"/>
          </a:xfrm>
          <a:prstGeom prst="rect">
            <a:avLst/>
          </a:prstGeom>
          <a:solidFill>
            <a:srgbClr val="E9F3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58368" y="1280160"/>
            <a:ext cx="5074920" cy="4526280"/>
          </a:xfrm>
          <a:prstGeom prst="rect">
            <a:avLst/>
          </a:prstGeom>
          <a:noFill/>
        </p:spPr>
        <p:txBody>
          <a:bodyPr wrap="square" lIns="18288" tIns="18288" rIns="18288" bIns="18288" anchor="t">
            <a:spAutoFit/>
          </a:bodyPr>
          <a:lstStyle/>
          <a:p>
            <a:pPr algn="l">
              <a:lnSpc>
                <a:spcPct val="103000"/>
              </a:lnSpc>
              <a:spcBef>
                <a:spcPts val="0"/>
              </a:spcBef>
              <a:spcAft>
                <a:spcPts val="200"/>
              </a:spcAft>
            </a:pPr>
            <a:r>
              <a:rPr sz="1200" b="0" i="0">
                <a:solidFill>
                  <a:srgbClr val="526370"/>
                </a:solidFill>
                <a:latin typeface="Arial"/>
              </a:rPr>
              <a:t>WHAT CHANGES</a:t>
            </a:r>
          </a:p>
          <a:p>
            <a:pPr algn="l">
              <a:lnSpc>
                <a:spcPct val="103000"/>
              </a:lnSpc>
              <a:spcBef>
                <a:spcPts val="0"/>
              </a:spcBef>
              <a:spcAft>
                <a:spcPts val="700"/>
              </a:spcAft>
            </a:pPr>
            <a:r>
              <a:rPr sz="1700" b="1" i="0">
                <a:solidFill>
                  <a:srgbClr val="0076C9"/>
                </a:solidFill>
                <a:latin typeface="Arial"/>
              </a:rPr>
              <a:t>A new excepted-benefit category</a:t>
            </a:r>
          </a:p>
          <a:p>
            <a:pPr algn="l">
              <a:lnSpc>
                <a:spcPct val="103000"/>
              </a:lnSpc>
              <a:spcBef>
                <a:spcPts val="0"/>
              </a:spcBef>
              <a:spcAft>
                <a:spcPts val="500"/>
              </a:spcAft>
            </a:pPr>
            <a:r>
              <a:rPr sz="1500" b="0" i="0">
                <a:solidFill>
                  <a:srgbClr val="17242D"/>
                </a:solidFill>
                <a:latin typeface="Arial"/>
              </a:rPr>
              <a:t>Proposed rule would establish a new category of limited excepted benefits.</a:t>
            </a:r>
          </a:p>
          <a:p>
            <a:pPr algn="l">
              <a:lnSpc>
                <a:spcPct val="103000"/>
              </a:lnSpc>
              <a:spcBef>
                <a:spcPts val="0"/>
              </a:spcBef>
              <a:spcAft>
                <a:spcPts val="500"/>
              </a:spcAft>
            </a:pPr>
            <a:r>
              <a:rPr sz="1500" b="0" i="0">
                <a:solidFill>
                  <a:srgbClr val="17242D"/>
                </a:solidFill>
                <a:latin typeface="Arial"/>
              </a:rPr>
              <a:t>Excepted benefits not subject to certain ACA requirements including:</a:t>
            </a:r>
          </a:p>
          <a:p>
            <a:pPr algn="l">
              <a:lnSpc>
                <a:spcPct val="103000"/>
              </a:lnSpc>
              <a:spcBef>
                <a:spcPts val="0"/>
              </a:spcBef>
              <a:spcAft>
                <a:spcPts val="300"/>
              </a:spcAft>
            </a:pPr>
            <a:r>
              <a:t>–  prohibition on lifetime/annual dollar maximums to essential health benefits (EHBs), and</a:t>
            </a:r>
          </a:p>
          <a:p>
            <a:pPr algn="l">
              <a:lnSpc>
                <a:spcPct val="103000"/>
              </a:lnSpc>
              <a:spcBef>
                <a:spcPts val="0"/>
              </a:spcBef>
              <a:spcAft>
                <a:spcPts val="300"/>
              </a:spcAft>
            </a:pPr>
            <a:r>
              <a:t>–  preventive care coverage without any participant cost sharing requirement (100% preventive care coverage)</a:t>
            </a:r>
          </a:p>
          <a:p>
            <a:pPr algn="l">
              <a:lnSpc>
                <a:spcPct val="103000"/>
              </a:lnSpc>
              <a:spcBef>
                <a:spcPts val="0"/>
              </a:spcBef>
              <a:spcAft>
                <a:spcPts val="500"/>
              </a:spcAft>
            </a:pPr>
            <a:r>
              <a:t>•  Common examples: stand-alone dental/vision coverage, accident/hospital indemnity plans, etc.</a:t>
            </a:r>
          </a:p>
        </p:txBody>
      </p:sp>
      <p:sp>
        <p:nvSpPr>
          <p:cNvPr id="10" name="Rectangle 9"/>
          <p:cNvSpPr/>
          <p:nvPr/>
        </p:nvSpPr>
        <p:spPr>
          <a:xfrm>
            <a:off x="5925312" y="1371600"/>
            <a:ext cx="22860" cy="4160520"/>
          </a:xfrm>
          <a:prstGeom prst="rect">
            <a:avLst/>
          </a:prstGeom>
          <a:solidFill>
            <a:srgbClr val="003F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199632" y="1280160"/>
            <a:ext cx="4846320" cy="4526280"/>
          </a:xfrm>
          <a:prstGeom prst="rect">
            <a:avLst/>
          </a:prstGeom>
          <a:noFill/>
        </p:spPr>
        <p:txBody>
          <a:bodyPr wrap="square" lIns="18288" tIns="18288" rIns="18288" bIns="18288" anchor="t">
            <a:spAutoFit/>
          </a:bodyPr>
          <a:lstStyle/>
          <a:p>
            <a:pPr algn="l">
              <a:lnSpc>
                <a:spcPct val="103000"/>
              </a:lnSpc>
              <a:spcBef>
                <a:spcPts val="0"/>
              </a:spcBef>
              <a:spcAft>
                <a:spcPts val="200"/>
              </a:spcAft>
            </a:pPr>
            <a:r>
              <a:rPr sz="1200" b="0" i="0">
                <a:solidFill>
                  <a:srgbClr val="526370"/>
                </a:solidFill>
                <a:latin typeface="Arial"/>
              </a:rPr>
              <a:t>WHY IT MATTERS</a:t>
            </a:r>
          </a:p>
          <a:p>
            <a:pPr algn="l">
              <a:lnSpc>
                <a:spcPct val="103000"/>
              </a:lnSpc>
              <a:spcBef>
                <a:spcPts val="0"/>
              </a:spcBef>
              <a:spcAft>
                <a:spcPts val="700"/>
              </a:spcAft>
            </a:pPr>
            <a:r>
              <a:rPr sz="1700" b="1" i="0">
                <a:solidFill>
                  <a:srgbClr val="0076C9"/>
                </a:solidFill>
                <a:latin typeface="Arial"/>
              </a:rPr>
              <a:t>A carve-out pathway</a:t>
            </a:r>
          </a:p>
          <a:p>
            <a:pPr algn="l">
              <a:lnSpc>
                <a:spcPct val="103000"/>
              </a:lnSpc>
              <a:spcBef>
                <a:spcPts val="0"/>
              </a:spcBef>
              <a:spcAft>
                <a:spcPts val="500"/>
              </a:spcAft>
            </a:pPr>
            <a:r>
              <a:rPr sz="1500" b="0" i="0">
                <a:solidFill>
                  <a:srgbClr val="17242D"/>
                </a:solidFill>
                <a:latin typeface="Arial"/>
              </a:rPr>
              <a:t>Proposed rule (if finalized) would offer a compliant pathway for employers to offer fertility benefits to their employees on a “carve-out” basis.</a:t>
            </a:r>
          </a:p>
          <a:p>
            <a:pPr algn="l">
              <a:lnSpc>
                <a:spcPct val="103000"/>
              </a:lnSpc>
              <a:spcBef>
                <a:spcPts val="0"/>
              </a:spcBef>
              <a:spcAft>
                <a:spcPts val="500"/>
              </a:spcAft>
            </a:pPr>
            <a:r>
              <a:t>•  Explains that many employers do not cover fertility benefits as part of their major medical coverage</a:t>
            </a:r>
          </a:p>
          <a:p>
            <a:pPr algn="l">
              <a:lnSpc>
                <a:spcPct val="103000"/>
              </a:lnSpc>
              <a:spcBef>
                <a:spcPts val="0"/>
              </a:spcBef>
              <a:spcAft>
                <a:spcPts val="500"/>
              </a:spcAft>
            </a:pPr>
            <a:r>
              <a:t>•  Aims to encourage more employers to offer this benefit.</a:t>
            </a:r>
          </a:p>
        </p:txBody>
      </p:sp>
    </p:spTree>
    <p:extLst>
      <p:ext uri="{BB962C8B-B14F-4D97-AF65-F5344CB8AC3E}">
        <p14:creationId xmlns:p14="http://schemas.microsoft.com/office/powerpoint/2010/main" val="1873191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84CC2-D842-6F12-2892-850A07DB385F}"/>
              </a:ext>
            </a:extLst>
          </p:cNvPr>
          <p:cNvSpPr>
            <a:spLocks noGrp="1"/>
          </p:cNvSpPr>
          <p:nvPr>
            <p:ph type="title"/>
          </p:nvPr>
        </p:nvSpPr>
        <p:spPr>
          <a:xfrm>
            <a:off x="640080" y="310896"/>
            <a:ext cx="10561320" cy="566928"/>
          </a:xfrm>
        </p:spPr>
        <p:txBody>
          <a:bodyPr wrap="square" lIns="0" tIns="0" rIns="0" bIns="0">
            <a:normAutofit/>
          </a:bodyPr>
          <a:lstStyle/>
          <a:p>
            <a:pPr algn="l">
              <a:lnSpc>
                <a:spcPct val="103000"/>
              </a:lnSpc>
              <a:spcBef>
                <a:spcPts val="0"/>
              </a:spcBef>
              <a:spcAft>
                <a:spcPts val="0"/>
              </a:spcAft>
            </a:pPr>
            <a:r>
              <a:rPr lang="en-US" sz="2700" b="0" i="0">
                <a:solidFill>
                  <a:srgbClr val="17242D"/>
                </a:solidFill>
                <a:latin typeface="Arial"/>
              </a:rPr>
              <a:t>Excepted Fertility Benefits Proposed Rule</a:t>
            </a:r>
          </a:p>
        </p:txBody>
      </p:sp>
      <p:sp>
        <p:nvSpPr>
          <p:cNvPr id="5" name="Slide Number Placeholder 4">
            <a:extLst>
              <a:ext uri="{FF2B5EF4-FFF2-40B4-BE49-F238E27FC236}">
                <a16:creationId xmlns:a16="http://schemas.microsoft.com/office/drawing/2014/main" id="{9DECDFCF-24FC-F974-3189-D49703DCB534}"/>
              </a:ext>
            </a:extLst>
          </p:cNvPr>
          <p:cNvSpPr>
            <a:spLocks noGrp="1"/>
          </p:cNvSpPr>
          <p:nvPr>
            <p:ph type="sldNum" sz="quarter" idx="12"/>
          </p:nvPr>
        </p:nvSpPr>
        <p:spPr>
          <a:xfrm>
            <a:off x="10346095" y="6384343"/>
            <a:ext cx="356118" cy="365125"/>
          </a:xfrm>
        </p:spPr>
        <p:txBody>
          <a:bodyPr/>
          <a:lstStyle/>
          <a:p>
            <a:fld id="{0BDBB283-31B7-430F-95E5-02359FF226F2}" type="slidenum">
              <a:rPr lang="en-US" smtClean="0"/>
              <a:pPr/>
              <a:t>9</a:t>
            </a:fld>
            <a:endParaRPr lang="en-US" dirty="0"/>
          </a:p>
        </p:txBody>
      </p:sp>
      <p:sp>
        <p:nvSpPr>
          <p:cNvPr id="23" name="Rectangle 22"/>
          <p:cNvSpPr/>
          <p:nvPr/>
        </p:nvSpPr>
        <p:spPr>
          <a:xfrm>
            <a:off x="438912" y="347472"/>
            <a:ext cx="68580" cy="402336"/>
          </a:xfrm>
          <a:prstGeom prst="rect">
            <a:avLst/>
          </a:prstGeom>
          <a:solidFill>
            <a:srgbClr val="0076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640080" y="950976"/>
            <a:ext cx="10561320" cy="16459"/>
          </a:xfrm>
          <a:prstGeom prst="rect">
            <a:avLst/>
          </a:prstGeom>
          <a:solidFill>
            <a:srgbClr val="E9F3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658368" y="1234440"/>
            <a:ext cx="3246120" cy="4663440"/>
          </a:xfrm>
          <a:prstGeom prst="rect">
            <a:avLst/>
          </a:prstGeom>
          <a:noFill/>
        </p:spPr>
        <p:txBody>
          <a:bodyPr wrap="square" lIns="18288" tIns="18288" rIns="18288" bIns="18288" anchor="t">
            <a:spAutoFit/>
          </a:bodyPr>
          <a:lstStyle/>
          <a:p>
            <a:pPr algn="l">
              <a:lnSpc>
                <a:spcPct val="103000"/>
              </a:lnSpc>
              <a:spcBef>
                <a:spcPts val="0"/>
              </a:spcBef>
              <a:spcAft>
                <a:spcPts val="200"/>
              </a:spcAft>
            </a:pPr>
            <a:r>
              <a:rPr sz="1200" b="0" i="0">
                <a:solidFill>
                  <a:srgbClr val="526370"/>
                </a:solidFill>
                <a:latin typeface="Arial"/>
              </a:rPr>
              <a:t>WHEN &amp; WHAT</a:t>
            </a:r>
          </a:p>
          <a:p>
            <a:pPr algn="l">
              <a:lnSpc>
                <a:spcPct val="103000"/>
              </a:lnSpc>
              <a:spcBef>
                <a:spcPts val="0"/>
              </a:spcBef>
              <a:spcAft>
                <a:spcPts val="300"/>
              </a:spcAft>
            </a:pPr>
            <a:r>
              <a:rPr sz="2500" b="1" i="0">
                <a:solidFill>
                  <a:srgbClr val="0076C9"/>
                </a:solidFill>
                <a:latin typeface="Arial"/>
              </a:rPr>
              <a:t>January 1, 2027</a:t>
            </a:r>
          </a:p>
          <a:p>
            <a:pPr algn="l">
              <a:lnSpc>
                <a:spcPct val="103000"/>
              </a:lnSpc>
              <a:spcBef>
                <a:spcPts val="0"/>
              </a:spcBef>
              <a:spcAft>
                <a:spcPts val="500"/>
              </a:spcAft>
            </a:pPr>
            <a:r>
              <a:rPr sz="1500" b="0" i="0">
                <a:solidFill>
                  <a:srgbClr val="17242D"/>
                </a:solidFill>
                <a:latin typeface="Arial"/>
              </a:rPr>
              <a:t>Effective for plan years beginning on or after January 1, 2027 (if finalized)</a:t>
            </a:r>
          </a:p>
          <a:p>
            <a:pPr algn="l">
              <a:lnSpc>
                <a:spcPct val="103000"/>
              </a:lnSpc>
              <a:spcBef>
                <a:spcPts val="0"/>
              </a:spcBef>
              <a:spcAft>
                <a:spcPts val="500"/>
              </a:spcAft>
            </a:pPr>
            <a:r>
              <a:t>•  Substantially all benefits must be for the diagnosis, mitigation or treatment of infertility or related reproductive health conditions</a:t>
            </a:r>
          </a:p>
          <a:p>
            <a:pPr algn="l">
              <a:lnSpc>
                <a:spcPct val="103000"/>
              </a:lnSpc>
              <a:spcBef>
                <a:spcPts val="0"/>
              </a:spcBef>
              <a:spcAft>
                <a:spcPts val="300"/>
              </a:spcAft>
            </a:pPr>
            <a:r>
              <a:t>–  provided by medical professionals authorized to practice under applicable law.</a:t>
            </a:r>
          </a:p>
          <a:p>
            <a:pPr algn="l">
              <a:lnSpc>
                <a:spcPct val="103000"/>
              </a:lnSpc>
              <a:spcBef>
                <a:spcPts val="0"/>
              </a:spcBef>
              <a:spcAft>
                <a:spcPts val="300"/>
              </a:spcAft>
            </a:pPr>
            <a:r>
              <a:t>–  includes lab tests, medications, genetic testing, and IVF.</a:t>
            </a:r>
          </a:p>
        </p:txBody>
      </p:sp>
      <p:sp>
        <p:nvSpPr>
          <p:cNvPr id="27" name="Rectangle 26"/>
          <p:cNvSpPr/>
          <p:nvPr/>
        </p:nvSpPr>
        <p:spPr>
          <a:xfrm>
            <a:off x="4069080" y="1325880"/>
            <a:ext cx="22860" cy="4251960"/>
          </a:xfrm>
          <a:prstGeom prst="rect">
            <a:avLst/>
          </a:prstGeom>
          <a:solidFill>
            <a:srgbClr val="003F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4315968" y="1234440"/>
            <a:ext cx="3273552" cy="4663440"/>
          </a:xfrm>
          <a:prstGeom prst="rect">
            <a:avLst/>
          </a:prstGeom>
          <a:noFill/>
        </p:spPr>
        <p:txBody>
          <a:bodyPr wrap="square" lIns="18288" tIns="18288" rIns="18288" bIns="18288" anchor="t">
            <a:spAutoFit/>
          </a:bodyPr>
          <a:lstStyle/>
          <a:p>
            <a:pPr algn="l">
              <a:lnSpc>
                <a:spcPct val="103000"/>
              </a:lnSpc>
              <a:spcBef>
                <a:spcPts val="0"/>
              </a:spcBef>
              <a:spcAft>
                <a:spcPts val="200"/>
              </a:spcAft>
            </a:pPr>
            <a:r>
              <a:rPr sz="1200" b="0" i="0">
                <a:solidFill>
                  <a:srgbClr val="526370"/>
                </a:solidFill>
                <a:latin typeface="Arial"/>
              </a:rPr>
              <a:t>CAP &amp; STRUCTURE</a:t>
            </a:r>
          </a:p>
          <a:p>
            <a:pPr algn="l">
              <a:lnSpc>
                <a:spcPct val="103000"/>
              </a:lnSpc>
              <a:spcBef>
                <a:spcPts val="0"/>
              </a:spcBef>
              <a:spcAft>
                <a:spcPts val="300"/>
              </a:spcAft>
            </a:pPr>
            <a:r>
              <a:rPr sz="2500" b="1" i="0">
                <a:solidFill>
                  <a:srgbClr val="0076C9"/>
                </a:solidFill>
                <a:latin typeface="Arial"/>
              </a:rPr>
              <a:t>$120,000</a:t>
            </a:r>
          </a:p>
          <a:p>
            <a:pPr algn="l">
              <a:lnSpc>
                <a:spcPct val="103000"/>
              </a:lnSpc>
              <a:spcBef>
                <a:spcPts val="0"/>
              </a:spcBef>
              <a:spcAft>
                <a:spcPts val="500"/>
              </a:spcAft>
            </a:pPr>
            <a:r>
              <a:rPr sz="1500" b="0" i="0">
                <a:solidFill>
                  <a:srgbClr val="17242D"/>
                </a:solidFill>
                <a:latin typeface="Arial"/>
              </a:rPr>
              <a:t>Benefits capped at a combined lifetime maximum of $120,000 for participants and dependents (indexed for inflation annually)</a:t>
            </a:r>
          </a:p>
          <a:p>
            <a:pPr algn="l">
              <a:lnSpc>
                <a:spcPct val="103000"/>
              </a:lnSpc>
              <a:spcBef>
                <a:spcPts val="0"/>
              </a:spcBef>
              <a:spcAft>
                <a:spcPts val="500"/>
              </a:spcAft>
            </a:pPr>
            <a:r>
              <a:t>•  Benefits would be required to be provided under a separate policy or otherwise not be an integral part of the plan maintained by the same plan sponsor</a:t>
            </a:r>
          </a:p>
        </p:txBody>
      </p:sp>
      <p:sp>
        <p:nvSpPr>
          <p:cNvPr id="29" name="Rectangle 28"/>
          <p:cNvSpPr/>
          <p:nvPr/>
        </p:nvSpPr>
        <p:spPr>
          <a:xfrm>
            <a:off x="7772400" y="1325880"/>
            <a:ext cx="22860" cy="4251960"/>
          </a:xfrm>
          <a:prstGeom prst="rect">
            <a:avLst/>
          </a:prstGeom>
          <a:solidFill>
            <a:srgbClr val="003F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8028431" y="1234440"/>
            <a:ext cx="3035808" cy="4663440"/>
          </a:xfrm>
          <a:prstGeom prst="rect">
            <a:avLst/>
          </a:prstGeom>
          <a:noFill/>
        </p:spPr>
        <p:txBody>
          <a:bodyPr wrap="square" lIns="18288" tIns="18288" rIns="18288" bIns="18288" anchor="t">
            <a:spAutoFit/>
          </a:bodyPr>
          <a:lstStyle/>
          <a:p>
            <a:pPr algn="l">
              <a:lnSpc>
                <a:spcPct val="103000"/>
              </a:lnSpc>
              <a:spcBef>
                <a:spcPts val="0"/>
              </a:spcBef>
              <a:spcAft>
                <a:spcPts val="200"/>
              </a:spcAft>
            </a:pPr>
            <a:r>
              <a:rPr sz="1200" b="0" i="0">
                <a:solidFill>
                  <a:srgbClr val="526370"/>
                </a:solidFill>
                <a:latin typeface="Arial"/>
              </a:rPr>
              <a:t>ELIGIBILITY &amp; NOTICE</a:t>
            </a:r>
          </a:p>
          <a:p>
            <a:pPr algn="l">
              <a:lnSpc>
                <a:spcPct val="103000"/>
              </a:lnSpc>
              <a:spcBef>
                <a:spcPts val="0"/>
              </a:spcBef>
              <a:spcAft>
                <a:spcPts val="300"/>
              </a:spcAft>
            </a:pPr>
            <a:r>
              <a:rPr sz="1400" b="0" i="0">
                <a:solidFill>
                  <a:srgbClr val="17242D"/>
                </a:solidFill>
                <a:latin typeface="Arial Narrow"/>
              </a:rPr>
              <a:t>Plan sponsor can only offer this fertility benefit to those employees that are also offered employer’s major medical coverage</a:t>
            </a:r>
          </a:p>
          <a:p>
            <a:pPr algn="l">
              <a:lnSpc>
                <a:spcPct val="103000"/>
              </a:lnSpc>
              <a:spcBef>
                <a:spcPts val="0"/>
              </a:spcBef>
              <a:spcAft>
                <a:spcPts val="300"/>
              </a:spcAft>
            </a:pPr>
            <a:r>
              <a:t>–  employees not required to enroll in employer’s major medical plan to enroll in fertility benefit</a:t>
            </a:r>
          </a:p>
          <a:p>
            <a:pPr algn="l">
              <a:lnSpc>
                <a:spcPct val="103000"/>
              </a:lnSpc>
              <a:spcBef>
                <a:spcPts val="0"/>
              </a:spcBef>
              <a:spcAft>
                <a:spcPts val="700"/>
              </a:spcAft>
            </a:pPr>
            <a:r>
              <a:rPr sz="1700" b="1" i="0">
                <a:solidFill>
                  <a:srgbClr val="0076C9"/>
                </a:solidFill>
                <a:latin typeface="Arial"/>
              </a:rPr>
              <a:t>Notice requirement for participants and dependents with prescribed content/rules</a:t>
            </a:r>
          </a:p>
          <a:p>
            <a:pPr algn="l">
              <a:lnSpc>
                <a:spcPct val="103000"/>
              </a:lnSpc>
              <a:spcBef>
                <a:spcPts val="0"/>
              </a:spcBef>
              <a:spcAft>
                <a:spcPts val="300"/>
              </a:spcAft>
            </a:pPr>
            <a:r>
              <a:t>–  Provided upon enrollment, annually and upon request</a:t>
            </a:r>
          </a:p>
        </p:txBody>
      </p:sp>
    </p:spTree>
    <p:extLst>
      <p:ext uri="{BB962C8B-B14F-4D97-AF65-F5344CB8AC3E}">
        <p14:creationId xmlns:p14="http://schemas.microsoft.com/office/powerpoint/2010/main" val="2301835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E5A80-99E7-D085-91F1-3C4D93FA5A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0FF540-4803-BCB0-2AB2-BA95B4197BD9}"/>
              </a:ext>
            </a:extLst>
          </p:cNvPr>
          <p:cNvSpPr>
            <a:spLocks noGrp="1"/>
          </p:cNvSpPr>
          <p:nvPr>
            <p:ph type="title"/>
          </p:nvPr>
        </p:nvSpPr>
        <p:spPr>
          <a:xfrm>
            <a:off x="640080" y="310896"/>
            <a:ext cx="10561320" cy="566928"/>
          </a:xfrm>
        </p:spPr>
        <p:txBody>
          <a:bodyPr wrap="square" lIns="0" tIns="0" rIns="0" bIns="0">
            <a:normAutofit/>
          </a:bodyPr>
          <a:lstStyle/>
          <a:p>
            <a:pPr algn="l">
              <a:lnSpc>
                <a:spcPct val="103000"/>
              </a:lnSpc>
              <a:spcBef>
                <a:spcPts val="0"/>
              </a:spcBef>
              <a:spcAft>
                <a:spcPts val="0"/>
              </a:spcAft>
            </a:pPr>
            <a:r>
              <a:rPr lang="en-US" sz="2700" b="0" i="0">
                <a:solidFill>
                  <a:srgbClr val="17242D"/>
                </a:solidFill>
                <a:latin typeface="Arial"/>
              </a:rPr>
              <a:t>Excepted Fertility Benefits Proposed Rule</a:t>
            </a:r>
          </a:p>
        </p:txBody>
      </p:sp>
      <p:sp>
        <p:nvSpPr>
          <p:cNvPr id="3" name="Slide Number Placeholder 2">
            <a:extLst>
              <a:ext uri="{FF2B5EF4-FFF2-40B4-BE49-F238E27FC236}">
                <a16:creationId xmlns:a16="http://schemas.microsoft.com/office/drawing/2014/main" id="{CB3FC75C-10A4-028B-547D-73FB68310C76}"/>
              </a:ext>
            </a:extLst>
          </p:cNvPr>
          <p:cNvSpPr>
            <a:spLocks noGrp="1"/>
          </p:cNvSpPr>
          <p:nvPr>
            <p:ph type="sldNum" sz="quarter" idx="12"/>
          </p:nvPr>
        </p:nvSpPr>
        <p:spPr>
          <a:xfrm>
            <a:off x="10346095" y="6384343"/>
            <a:ext cx="356118" cy="365125"/>
          </a:xfrm>
        </p:spPr>
        <p:txBody>
          <a:bodyPr/>
          <a:lstStyle/>
          <a:p>
            <a:fld id="{0BDBB283-31B7-430F-95E5-02359FF226F2}" type="slidenum">
              <a:rPr lang="en-US"/>
              <a:pPr/>
              <a:t>10</a:t>
            </a:fld>
            <a:endParaRPr lang="en-US" dirty="0"/>
          </a:p>
        </p:txBody>
      </p:sp>
      <p:sp>
        <p:nvSpPr>
          <p:cNvPr id="6" name="Rectangle 5"/>
          <p:cNvSpPr/>
          <p:nvPr/>
        </p:nvSpPr>
        <p:spPr>
          <a:xfrm>
            <a:off x="438912" y="347472"/>
            <a:ext cx="68580" cy="402336"/>
          </a:xfrm>
          <a:prstGeom prst="rect">
            <a:avLst/>
          </a:prstGeom>
          <a:solidFill>
            <a:srgbClr val="0076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40080" y="950976"/>
            <a:ext cx="10561320" cy="16459"/>
          </a:xfrm>
          <a:prstGeom prst="rect">
            <a:avLst/>
          </a:prstGeom>
          <a:solidFill>
            <a:srgbClr val="E9F3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58368" y="1261872"/>
            <a:ext cx="10241280" cy="411480"/>
          </a:xfrm>
          <a:prstGeom prst="rect">
            <a:avLst/>
          </a:prstGeom>
          <a:noFill/>
        </p:spPr>
        <p:txBody>
          <a:bodyPr wrap="square" lIns="18288" tIns="18288" rIns="18288" bIns="18288" anchor="t">
            <a:spAutoFit/>
          </a:bodyPr>
          <a:lstStyle/>
          <a:p>
            <a:pPr algn="l">
              <a:lnSpc>
                <a:spcPct val="103000"/>
              </a:lnSpc>
              <a:spcBef>
                <a:spcPts val="0"/>
              </a:spcBef>
              <a:spcAft>
                <a:spcPts val="200"/>
              </a:spcAft>
            </a:pPr>
            <a:r>
              <a:rPr sz="1200" b="0" i="0">
                <a:solidFill>
                  <a:srgbClr val="526370"/>
                </a:solidFill>
                <a:latin typeface="Arial"/>
              </a:rPr>
              <a:t>ISSUES TO CONSIDER WHILE WAITING FOR FINAL RULE</a:t>
            </a:r>
          </a:p>
        </p:txBody>
      </p:sp>
      <p:sp>
        <p:nvSpPr>
          <p:cNvPr id="10" name="Rectangle 9"/>
          <p:cNvSpPr/>
          <p:nvPr/>
        </p:nvSpPr>
        <p:spPr>
          <a:xfrm>
            <a:off x="658368" y="1755648"/>
            <a:ext cx="914400" cy="50292"/>
          </a:xfrm>
          <a:prstGeom prst="rect">
            <a:avLst/>
          </a:prstGeom>
          <a:solidFill>
            <a:srgbClr val="0076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58368" y="1920240"/>
            <a:ext cx="4736592" cy="1508760"/>
          </a:xfrm>
          <a:prstGeom prst="rect">
            <a:avLst/>
          </a:prstGeom>
          <a:noFill/>
        </p:spPr>
        <p:txBody>
          <a:bodyPr wrap="square" lIns="18288" tIns="18288" rIns="18288" bIns="18288" anchor="t">
            <a:spAutoFit/>
          </a:bodyPr>
          <a:lstStyle/>
          <a:p>
            <a:pPr algn="l">
              <a:lnSpc>
                <a:spcPct val="103000"/>
              </a:lnSpc>
              <a:spcBef>
                <a:spcPts val="0"/>
              </a:spcBef>
              <a:spcAft>
                <a:spcPts val="700"/>
              </a:spcAft>
            </a:pPr>
            <a:r>
              <a:rPr sz="1700" b="1" i="0">
                <a:solidFill>
                  <a:srgbClr val="0076C9"/>
                </a:solidFill>
                <a:latin typeface="Arial"/>
              </a:rPr>
              <a:t>HSA eligibility</a:t>
            </a:r>
          </a:p>
          <a:p>
            <a:pPr algn="l">
              <a:lnSpc>
                <a:spcPct val="103000"/>
              </a:lnSpc>
              <a:spcBef>
                <a:spcPts val="0"/>
              </a:spcBef>
              <a:spcAft>
                <a:spcPts val="500"/>
              </a:spcAft>
            </a:pPr>
            <a:r>
              <a:rPr sz="1500" b="0" i="0">
                <a:solidFill>
                  <a:srgbClr val="17242D"/>
                </a:solidFill>
                <a:latin typeface="Arial"/>
              </a:rPr>
              <a:t>HSA eligibility concern if excepted fertility benefit provides first-dollar coverage prior to individual satisfying their IRS minimum deductible</a:t>
            </a:r>
          </a:p>
        </p:txBody>
      </p:sp>
      <p:sp>
        <p:nvSpPr>
          <p:cNvPr id="12" name="Rectangle 11"/>
          <p:cNvSpPr/>
          <p:nvPr/>
        </p:nvSpPr>
        <p:spPr>
          <a:xfrm>
            <a:off x="6144768" y="1755648"/>
            <a:ext cx="914400" cy="50292"/>
          </a:xfrm>
          <a:prstGeom prst="rect">
            <a:avLst/>
          </a:prstGeom>
          <a:solidFill>
            <a:srgbClr val="009A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144768" y="1920240"/>
            <a:ext cx="4736592" cy="1508760"/>
          </a:xfrm>
          <a:prstGeom prst="rect">
            <a:avLst/>
          </a:prstGeom>
          <a:noFill/>
        </p:spPr>
        <p:txBody>
          <a:bodyPr wrap="square" lIns="18288" tIns="18288" rIns="18288" bIns="18288" anchor="t">
            <a:spAutoFit/>
          </a:bodyPr>
          <a:lstStyle/>
          <a:p>
            <a:pPr algn="l">
              <a:lnSpc>
                <a:spcPct val="103000"/>
              </a:lnSpc>
              <a:spcBef>
                <a:spcPts val="0"/>
              </a:spcBef>
              <a:spcAft>
                <a:spcPts val="700"/>
              </a:spcAft>
            </a:pPr>
            <a:r>
              <a:rPr sz="1700" b="1" i="0">
                <a:solidFill>
                  <a:srgbClr val="0076C9"/>
                </a:solidFill>
                <a:latin typeface="Arial"/>
              </a:rPr>
              <a:t>Carrier underwriting</a:t>
            </a:r>
          </a:p>
          <a:p>
            <a:pPr algn="l">
              <a:lnSpc>
                <a:spcPct val="103000"/>
              </a:lnSpc>
              <a:spcBef>
                <a:spcPts val="0"/>
              </a:spcBef>
              <a:spcAft>
                <a:spcPts val="500"/>
              </a:spcAft>
            </a:pPr>
            <a:r>
              <a:rPr sz="1500" b="0" i="0">
                <a:solidFill>
                  <a:srgbClr val="17242D"/>
                </a:solidFill>
                <a:latin typeface="Arial"/>
              </a:rPr>
              <a:t>Adverse selection/risk pool concerns for insurance carriers considering underwriting an excepted fertility benefit</a:t>
            </a:r>
          </a:p>
        </p:txBody>
      </p:sp>
      <p:sp>
        <p:nvSpPr>
          <p:cNvPr id="14" name="Rectangle 13"/>
          <p:cNvSpPr/>
          <p:nvPr/>
        </p:nvSpPr>
        <p:spPr>
          <a:xfrm>
            <a:off x="658368" y="3794760"/>
            <a:ext cx="914400" cy="50292"/>
          </a:xfrm>
          <a:prstGeom prst="rect">
            <a:avLst/>
          </a:prstGeom>
          <a:solidFill>
            <a:srgbClr val="A8C4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58368" y="3959352"/>
            <a:ext cx="4736592" cy="1508760"/>
          </a:xfrm>
          <a:prstGeom prst="rect">
            <a:avLst/>
          </a:prstGeom>
          <a:noFill/>
        </p:spPr>
        <p:txBody>
          <a:bodyPr wrap="square" lIns="18288" tIns="18288" rIns="18288" bIns="18288" anchor="t">
            <a:spAutoFit/>
          </a:bodyPr>
          <a:lstStyle/>
          <a:p>
            <a:pPr algn="l">
              <a:lnSpc>
                <a:spcPct val="103000"/>
              </a:lnSpc>
              <a:spcBef>
                <a:spcPts val="0"/>
              </a:spcBef>
              <a:spcAft>
                <a:spcPts val="700"/>
              </a:spcAft>
            </a:pPr>
            <a:r>
              <a:rPr sz="1700" b="1" i="0">
                <a:solidFill>
                  <a:srgbClr val="0076C9"/>
                </a:solidFill>
                <a:latin typeface="Arial"/>
              </a:rPr>
              <a:t>Participation</a:t>
            </a:r>
          </a:p>
          <a:p>
            <a:pPr algn="l">
              <a:lnSpc>
                <a:spcPct val="103000"/>
              </a:lnSpc>
              <a:spcBef>
                <a:spcPts val="0"/>
              </a:spcBef>
              <a:spcAft>
                <a:spcPts val="500"/>
              </a:spcAft>
            </a:pPr>
            <a:r>
              <a:rPr sz="1500" b="0" i="0">
                <a:solidFill>
                  <a:srgbClr val="17242D"/>
                </a:solidFill>
                <a:latin typeface="Arial"/>
              </a:rPr>
              <a:t>Current “unknowns” of who will actually elect coverage once available</a:t>
            </a:r>
          </a:p>
        </p:txBody>
      </p:sp>
      <p:sp>
        <p:nvSpPr>
          <p:cNvPr id="16" name="Rectangle 15"/>
          <p:cNvSpPr/>
          <p:nvPr/>
        </p:nvSpPr>
        <p:spPr>
          <a:xfrm>
            <a:off x="6144768" y="3794760"/>
            <a:ext cx="914400" cy="50292"/>
          </a:xfrm>
          <a:prstGeom prst="rect">
            <a:avLst/>
          </a:prstGeom>
          <a:solidFill>
            <a:srgbClr val="F8B8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144768" y="3959352"/>
            <a:ext cx="4736592" cy="856004"/>
          </a:xfrm>
          <a:prstGeom prst="rect">
            <a:avLst/>
          </a:prstGeom>
          <a:noFill/>
        </p:spPr>
        <p:txBody>
          <a:bodyPr wrap="square" lIns="18288" tIns="18288" rIns="18288" bIns="18288" anchor="t">
            <a:spAutoFit/>
          </a:bodyPr>
          <a:lstStyle/>
          <a:p>
            <a:pPr algn="l">
              <a:lnSpc>
                <a:spcPct val="103000"/>
              </a:lnSpc>
              <a:spcBef>
                <a:spcPts val="0"/>
              </a:spcBef>
              <a:spcAft>
                <a:spcPts val="700"/>
              </a:spcAft>
            </a:pPr>
            <a:r>
              <a:rPr sz="1700" b="1" i="0" dirty="0">
                <a:solidFill>
                  <a:srgbClr val="0076C9"/>
                </a:solidFill>
                <a:latin typeface="Arial"/>
              </a:rPr>
              <a:t>Other plan rules</a:t>
            </a:r>
          </a:p>
          <a:p>
            <a:pPr algn="l">
              <a:lnSpc>
                <a:spcPct val="103000"/>
              </a:lnSpc>
              <a:spcBef>
                <a:spcPts val="0"/>
              </a:spcBef>
              <a:spcAft>
                <a:spcPts val="500"/>
              </a:spcAft>
            </a:pPr>
            <a:r>
              <a:rPr sz="1500" b="0" i="0" dirty="0">
                <a:solidFill>
                  <a:srgbClr val="17242D"/>
                </a:solidFill>
                <a:latin typeface="Arial"/>
              </a:rPr>
              <a:t>Excepted fertility benefit may still be subject to other group health plans rules, such as COBRA</a:t>
            </a:r>
          </a:p>
        </p:txBody>
      </p:sp>
    </p:spTree>
    <p:extLst>
      <p:ext uri="{BB962C8B-B14F-4D97-AF65-F5344CB8AC3E}">
        <p14:creationId xmlns:p14="http://schemas.microsoft.com/office/powerpoint/2010/main" val="1237447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B0A03-D177-5F19-743A-21D4C94FA45D}"/>
              </a:ext>
            </a:extLst>
          </p:cNvPr>
          <p:cNvSpPr>
            <a:spLocks noGrp="1"/>
          </p:cNvSpPr>
          <p:nvPr>
            <p:ph type="title"/>
          </p:nvPr>
        </p:nvSpPr>
        <p:spPr>
          <a:xfrm>
            <a:off x="640080" y="310896"/>
            <a:ext cx="10561320" cy="566928"/>
          </a:xfrm>
        </p:spPr>
        <p:txBody>
          <a:bodyPr wrap="square" lIns="0" tIns="0" rIns="0" bIns="0"/>
          <a:lstStyle/>
          <a:p>
            <a:pPr algn="l">
              <a:lnSpc>
                <a:spcPct val="103000"/>
              </a:lnSpc>
              <a:spcBef>
                <a:spcPts val="0"/>
              </a:spcBef>
              <a:spcAft>
                <a:spcPts val="0"/>
              </a:spcAft>
            </a:pPr>
            <a:r>
              <a:rPr lang="en-US" sz="2700" b="0" i="0">
                <a:solidFill>
                  <a:srgbClr val="17242D"/>
                </a:solidFill>
                <a:latin typeface="Arial"/>
              </a:rPr>
              <a:t>Trump Accounts Refresher</a:t>
            </a:r>
          </a:p>
        </p:txBody>
      </p:sp>
      <p:sp>
        <p:nvSpPr>
          <p:cNvPr id="7" name="Rectangle 6"/>
          <p:cNvSpPr/>
          <p:nvPr/>
        </p:nvSpPr>
        <p:spPr>
          <a:xfrm>
            <a:off x="438912" y="347472"/>
            <a:ext cx="68580" cy="402336"/>
          </a:xfrm>
          <a:prstGeom prst="rect">
            <a:avLst/>
          </a:prstGeom>
          <a:solidFill>
            <a:srgbClr val="0076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640080" y="950976"/>
            <a:ext cx="10561320" cy="16459"/>
          </a:xfrm>
          <a:prstGeom prst="rect">
            <a:avLst/>
          </a:prstGeom>
          <a:solidFill>
            <a:srgbClr val="E9F3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58368" y="1170432"/>
            <a:ext cx="3401568" cy="4892040"/>
          </a:xfrm>
          <a:prstGeom prst="rect">
            <a:avLst/>
          </a:prstGeom>
          <a:noFill/>
        </p:spPr>
        <p:txBody>
          <a:bodyPr wrap="square" lIns="18288" tIns="9144" rIns="18288" bIns="9144" anchor="t">
            <a:spAutoFit/>
          </a:bodyPr>
          <a:lstStyle/>
          <a:p>
            <a:pPr>
              <a:lnSpc>
                <a:spcPct val="100000"/>
              </a:lnSpc>
              <a:spcBef>
                <a:spcPts val="0"/>
              </a:spcBef>
              <a:spcAft>
                <a:spcPts val="200"/>
              </a:spcAft>
            </a:pPr>
            <a:r>
              <a:rPr sz="1000" b="0">
                <a:solidFill>
                  <a:srgbClr val="526370"/>
                </a:solidFill>
                <a:latin typeface="Arial"/>
              </a:rPr>
              <a:t>BACKGROUND</a:t>
            </a:r>
          </a:p>
          <a:p>
            <a:pPr>
              <a:lnSpc>
                <a:spcPct val="95000"/>
              </a:lnSpc>
              <a:spcBef>
                <a:spcPts val="0"/>
              </a:spcBef>
              <a:spcAft>
                <a:spcPts val="200"/>
              </a:spcAft>
            </a:pPr>
            <a:r>
              <a:rPr sz="1400" b="0">
                <a:solidFill>
                  <a:srgbClr val="17242D"/>
                </a:solidFill>
                <a:latin typeface="Arial Narrow"/>
              </a:rPr>
              <a:t>One Big Beautiful Bill Act (OBBBA) created “Trump Accounts”, with contributions that began July 4, 2026</a:t>
            </a:r>
          </a:p>
          <a:p>
            <a:pPr>
              <a:lnSpc>
                <a:spcPct val="100000"/>
              </a:lnSpc>
              <a:spcBef>
                <a:spcPts val="0"/>
              </a:spcBef>
              <a:spcAft>
                <a:spcPts val="200"/>
              </a:spcAft>
            </a:pPr>
            <a:r>
              <a:rPr sz="1400" b="0">
                <a:solidFill>
                  <a:srgbClr val="17242D"/>
                </a:solidFill>
                <a:latin typeface="Arial"/>
              </a:rPr>
              <a:t>•  Structured similarly to IRAs, but for children (under age 18)</a:t>
            </a:r>
          </a:p>
          <a:p>
            <a:pPr>
              <a:lnSpc>
                <a:spcPct val="100000"/>
              </a:lnSpc>
              <a:spcBef>
                <a:spcPts val="0"/>
              </a:spcBef>
              <a:spcAft>
                <a:spcPts val="200"/>
              </a:spcAft>
            </a:pPr>
            <a:r>
              <a:rPr sz="1400" b="0">
                <a:solidFill>
                  <a:srgbClr val="17242D"/>
                </a:solidFill>
                <a:latin typeface="Arial"/>
              </a:rPr>
              <a:t>•  Limited to $5,000/child/year in contributions (adjusted for inflation)</a:t>
            </a:r>
          </a:p>
          <a:p>
            <a:pPr>
              <a:lnSpc>
                <a:spcPct val="100000"/>
              </a:lnSpc>
              <a:spcBef>
                <a:spcPts val="0"/>
              </a:spcBef>
              <a:spcAft>
                <a:spcPts val="200"/>
              </a:spcAft>
            </a:pPr>
            <a:r>
              <a:rPr sz="1400" b="0">
                <a:solidFill>
                  <a:srgbClr val="17242D"/>
                </a:solidFill>
                <a:latin typeface="Arial"/>
              </a:rPr>
              <a:t>•  Contributions are not tax-preferred for contributor but excludable for children</a:t>
            </a:r>
          </a:p>
          <a:p>
            <a:pPr>
              <a:lnSpc>
                <a:spcPct val="100000"/>
              </a:lnSpc>
              <a:spcBef>
                <a:spcPts val="0"/>
              </a:spcBef>
              <a:spcAft>
                <a:spcPts val="200"/>
              </a:spcAft>
            </a:pPr>
            <a:r>
              <a:rPr sz="1400" b="0">
                <a:solidFill>
                  <a:srgbClr val="17242D"/>
                </a:solidFill>
                <a:latin typeface="Arial"/>
              </a:rPr>
              <a:t>•  Must be invested in a “low-cost” mutual fund or exchange-traded fund</a:t>
            </a:r>
          </a:p>
          <a:p>
            <a:pPr>
              <a:lnSpc>
                <a:spcPct val="100000"/>
              </a:lnSpc>
              <a:spcBef>
                <a:spcPts val="0"/>
              </a:spcBef>
              <a:spcAft>
                <a:spcPts val="200"/>
              </a:spcAft>
            </a:pPr>
            <a:r>
              <a:rPr sz="1400" b="0">
                <a:solidFill>
                  <a:srgbClr val="17242D"/>
                </a:solidFill>
                <a:latin typeface="Arial"/>
              </a:rPr>
              <a:t>•  No withdrawals prior to age 18</a:t>
            </a:r>
          </a:p>
          <a:p>
            <a:pPr>
              <a:lnSpc>
                <a:spcPct val="100000"/>
              </a:lnSpc>
              <a:spcBef>
                <a:spcPts val="0"/>
              </a:spcBef>
              <a:spcAft>
                <a:spcPts val="200"/>
              </a:spcAft>
            </a:pPr>
            <a:r>
              <a:rPr sz="1400" b="0">
                <a:solidFill>
                  <a:srgbClr val="17242D"/>
                </a:solidFill>
                <a:latin typeface="Arial"/>
              </a:rPr>
              <a:t>•  Withdrawals after age 18 subject to standard IRA rules</a:t>
            </a:r>
          </a:p>
          <a:p>
            <a:pPr>
              <a:lnSpc>
                <a:spcPct val="95000"/>
              </a:lnSpc>
              <a:spcBef>
                <a:spcPts val="0"/>
              </a:spcBef>
              <a:spcAft>
                <a:spcPts val="200"/>
              </a:spcAft>
            </a:pPr>
            <a:r>
              <a:rPr sz="1400" b="0">
                <a:solidFill>
                  <a:srgbClr val="17242D"/>
                </a:solidFill>
                <a:latin typeface="Arial Narrow"/>
              </a:rPr>
              <a:t>Contribution Pilot Program: Federal government contributes $1,000 to eligible U.S. citizen children born between 1/1/2025 and 12/31/2028</a:t>
            </a:r>
          </a:p>
          <a:p>
            <a:pPr>
              <a:lnSpc>
                <a:spcPct val="95000"/>
              </a:lnSpc>
              <a:spcBef>
                <a:spcPts val="0"/>
              </a:spcBef>
              <a:spcAft>
                <a:spcPts val="200"/>
              </a:spcAft>
            </a:pPr>
            <a:r>
              <a:rPr sz="1400" b="0">
                <a:solidFill>
                  <a:srgbClr val="17242D"/>
                </a:solidFill>
                <a:latin typeface="Arial Narrow"/>
              </a:rPr>
              <a:t>Parents/guardians use IRS Form 4547 to open an initial Trump account and request one-time $1,000 pilot program contribution for eligible children</a:t>
            </a:r>
          </a:p>
        </p:txBody>
      </p:sp>
      <p:sp>
        <p:nvSpPr>
          <p:cNvPr id="11" name="Rectangle 10"/>
          <p:cNvSpPr/>
          <p:nvPr/>
        </p:nvSpPr>
        <p:spPr>
          <a:xfrm>
            <a:off x="4169663" y="1280160"/>
            <a:ext cx="22860" cy="4434840"/>
          </a:xfrm>
          <a:prstGeom prst="rect">
            <a:avLst/>
          </a:prstGeom>
          <a:solidFill>
            <a:srgbClr val="003F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407408" y="1170432"/>
            <a:ext cx="3182112" cy="4892040"/>
          </a:xfrm>
          <a:prstGeom prst="rect">
            <a:avLst/>
          </a:prstGeom>
          <a:noFill/>
        </p:spPr>
        <p:txBody>
          <a:bodyPr wrap="square" lIns="18288" tIns="9144" rIns="18288" bIns="9144" anchor="t">
            <a:spAutoFit/>
          </a:bodyPr>
          <a:lstStyle/>
          <a:p>
            <a:pPr>
              <a:lnSpc>
                <a:spcPct val="100000"/>
              </a:lnSpc>
              <a:spcBef>
                <a:spcPts val="0"/>
              </a:spcBef>
              <a:spcAft>
                <a:spcPts val="200"/>
              </a:spcAft>
            </a:pPr>
            <a:r>
              <a:rPr sz="1000" b="0">
                <a:solidFill>
                  <a:srgbClr val="526370"/>
                </a:solidFill>
                <a:latin typeface="Arial"/>
              </a:rPr>
              <a:t>EMPLOYER CONTRIBUTIONS</a:t>
            </a:r>
          </a:p>
          <a:p>
            <a:pPr>
              <a:lnSpc>
                <a:spcPct val="95000"/>
              </a:lnSpc>
              <a:spcBef>
                <a:spcPts val="0"/>
              </a:spcBef>
              <a:spcAft>
                <a:spcPts val="200"/>
              </a:spcAft>
            </a:pPr>
            <a:r>
              <a:rPr sz="1400" b="0">
                <a:solidFill>
                  <a:srgbClr val="17242D"/>
                </a:solidFill>
                <a:latin typeface="Arial Narrow"/>
              </a:rPr>
              <a:t>Employers can contribute up to $2,500 (adjusted for inflation) to Trump Accounts of employees’ children or teenage employees</a:t>
            </a:r>
          </a:p>
          <a:p>
            <a:pPr>
              <a:lnSpc>
                <a:spcPct val="100000"/>
              </a:lnSpc>
              <a:spcBef>
                <a:spcPts val="0"/>
              </a:spcBef>
              <a:spcAft>
                <a:spcPts val="200"/>
              </a:spcAft>
            </a:pPr>
            <a:r>
              <a:rPr sz="1400" b="0">
                <a:solidFill>
                  <a:srgbClr val="17242D"/>
                </a:solidFill>
                <a:latin typeface="Arial"/>
              </a:rPr>
              <a:t>–  New section added to Internal Revenue Code (Section 128)</a:t>
            </a:r>
          </a:p>
          <a:p>
            <a:pPr>
              <a:lnSpc>
                <a:spcPct val="100000"/>
              </a:lnSpc>
              <a:spcBef>
                <a:spcPts val="0"/>
              </a:spcBef>
              <a:spcAft>
                <a:spcPts val="200"/>
              </a:spcAft>
            </a:pPr>
            <a:r>
              <a:rPr sz="1400" b="0">
                <a:solidFill>
                  <a:srgbClr val="17242D"/>
                </a:solidFill>
                <a:latin typeface="Arial"/>
              </a:rPr>
              <a:t>–  Per-employee limit (not per-dependent limit)</a:t>
            </a:r>
          </a:p>
          <a:p>
            <a:pPr>
              <a:lnSpc>
                <a:spcPct val="100000"/>
              </a:lnSpc>
              <a:spcBef>
                <a:spcPts val="0"/>
              </a:spcBef>
              <a:spcAft>
                <a:spcPts val="200"/>
              </a:spcAft>
            </a:pPr>
            <a:r>
              <a:rPr sz="1400" b="0">
                <a:solidFill>
                  <a:srgbClr val="17242D"/>
                </a:solidFill>
                <a:latin typeface="Arial"/>
              </a:rPr>
              <a:t>–  Ex: Employer may only contribute up to $2,500 total in 2026 for employee with 2 (or more) children</a:t>
            </a:r>
          </a:p>
          <a:p>
            <a:pPr>
              <a:lnSpc>
                <a:spcPct val="100000"/>
              </a:lnSpc>
              <a:spcBef>
                <a:spcPts val="0"/>
              </a:spcBef>
              <a:spcAft>
                <a:spcPts val="200"/>
              </a:spcAft>
            </a:pPr>
            <a:r>
              <a:rPr sz="1400" b="0">
                <a:solidFill>
                  <a:srgbClr val="17242D"/>
                </a:solidFill>
                <a:latin typeface="Arial"/>
              </a:rPr>
              <a:t>•  Contribution program can be offered via salary reduction under Section 125 cafeteria plan</a:t>
            </a:r>
          </a:p>
          <a:p>
            <a:pPr>
              <a:lnSpc>
                <a:spcPct val="100000"/>
              </a:lnSpc>
              <a:spcBef>
                <a:spcPts val="0"/>
              </a:spcBef>
              <a:spcAft>
                <a:spcPts val="200"/>
              </a:spcAft>
            </a:pPr>
            <a:r>
              <a:rPr sz="1400" b="0">
                <a:solidFill>
                  <a:srgbClr val="17242D"/>
                </a:solidFill>
                <a:latin typeface="Arial"/>
              </a:rPr>
              <a:t>–  Contribution must be made to Trump Account of employee’s dependent, not to employee</a:t>
            </a:r>
          </a:p>
          <a:p>
            <a:pPr>
              <a:lnSpc>
                <a:spcPct val="100000"/>
              </a:lnSpc>
              <a:spcBef>
                <a:spcPts val="0"/>
              </a:spcBef>
              <a:spcAft>
                <a:spcPts val="200"/>
              </a:spcAft>
            </a:pPr>
            <a:r>
              <a:rPr sz="1400" b="0">
                <a:solidFill>
                  <a:srgbClr val="17242D"/>
                </a:solidFill>
                <a:latin typeface="Arial"/>
              </a:rPr>
              <a:t>–  Otherwise, deferred compensation concerns</a:t>
            </a:r>
          </a:p>
        </p:txBody>
      </p:sp>
      <p:sp>
        <p:nvSpPr>
          <p:cNvPr id="13" name="Rectangle 12"/>
          <p:cNvSpPr/>
          <p:nvPr/>
        </p:nvSpPr>
        <p:spPr>
          <a:xfrm>
            <a:off x="7708392" y="1280160"/>
            <a:ext cx="22860" cy="4434840"/>
          </a:xfrm>
          <a:prstGeom prst="rect">
            <a:avLst/>
          </a:prstGeom>
          <a:solidFill>
            <a:srgbClr val="003F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946136" y="1170432"/>
            <a:ext cx="3108960" cy="2967992"/>
          </a:xfrm>
          <a:prstGeom prst="rect">
            <a:avLst/>
          </a:prstGeom>
          <a:noFill/>
        </p:spPr>
        <p:txBody>
          <a:bodyPr wrap="square" lIns="18288" tIns="9144" rIns="18288" bIns="9144" anchor="t">
            <a:spAutoFit/>
          </a:bodyPr>
          <a:lstStyle/>
          <a:p>
            <a:pPr>
              <a:lnSpc>
                <a:spcPct val="100000"/>
              </a:lnSpc>
              <a:spcBef>
                <a:spcPts val="0"/>
              </a:spcBef>
              <a:spcAft>
                <a:spcPts val="200"/>
              </a:spcAft>
            </a:pPr>
            <a:r>
              <a:rPr sz="1000" b="0" dirty="0">
                <a:solidFill>
                  <a:srgbClr val="526370"/>
                </a:solidFill>
                <a:latin typeface="Arial"/>
              </a:rPr>
              <a:t>TAX &amp; ADMINISTRATION</a:t>
            </a:r>
          </a:p>
          <a:p>
            <a:pPr>
              <a:lnSpc>
                <a:spcPct val="100000"/>
              </a:lnSpc>
              <a:spcBef>
                <a:spcPts val="0"/>
              </a:spcBef>
              <a:spcAft>
                <a:spcPts val="400"/>
              </a:spcAft>
            </a:pPr>
            <a:r>
              <a:rPr sz="1600" b="1" dirty="0">
                <a:solidFill>
                  <a:srgbClr val="0076C9"/>
                </a:solidFill>
                <a:latin typeface="Arial"/>
              </a:rPr>
              <a:t>Tax treatment:</a:t>
            </a:r>
          </a:p>
          <a:p>
            <a:pPr>
              <a:lnSpc>
                <a:spcPct val="100000"/>
              </a:lnSpc>
              <a:spcBef>
                <a:spcPts val="0"/>
              </a:spcBef>
              <a:spcAft>
                <a:spcPts val="200"/>
              </a:spcAft>
            </a:pPr>
            <a:r>
              <a:rPr sz="1400" b="0" dirty="0">
                <a:solidFill>
                  <a:srgbClr val="17242D"/>
                </a:solidFill>
                <a:latin typeface="Arial"/>
              </a:rPr>
              <a:t>–  Excluded from employees’ gross income</a:t>
            </a:r>
          </a:p>
          <a:p>
            <a:pPr>
              <a:lnSpc>
                <a:spcPct val="100000"/>
              </a:lnSpc>
              <a:spcBef>
                <a:spcPts val="0"/>
              </a:spcBef>
              <a:spcAft>
                <a:spcPts val="200"/>
              </a:spcAft>
            </a:pPr>
            <a:r>
              <a:rPr sz="1400" b="0" dirty="0">
                <a:solidFill>
                  <a:srgbClr val="17242D"/>
                </a:solidFill>
                <a:latin typeface="Arial"/>
              </a:rPr>
              <a:t>–  Contributions by employer appear to count toward $5,000 annual limit</a:t>
            </a:r>
          </a:p>
          <a:p>
            <a:pPr>
              <a:lnSpc>
                <a:spcPct val="100000"/>
              </a:lnSpc>
              <a:spcBef>
                <a:spcPts val="0"/>
              </a:spcBef>
              <a:spcAft>
                <a:spcPts val="200"/>
              </a:spcAft>
            </a:pPr>
            <a:r>
              <a:rPr sz="1400" b="0" dirty="0">
                <a:solidFill>
                  <a:srgbClr val="17242D"/>
                </a:solidFill>
                <a:latin typeface="Arial"/>
              </a:rPr>
              <a:t>•  Requires written plan document and employee notification</a:t>
            </a:r>
          </a:p>
          <a:p>
            <a:pPr>
              <a:lnSpc>
                <a:spcPct val="100000"/>
              </a:lnSpc>
              <a:spcBef>
                <a:spcPts val="0"/>
              </a:spcBef>
              <a:spcAft>
                <a:spcPts val="200"/>
              </a:spcAft>
            </a:pPr>
            <a:r>
              <a:rPr sz="1400" b="0" dirty="0">
                <a:solidFill>
                  <a:srgbClr val="17242D"/>
                </a:solidFill>
                <a:latin typeface="Arial"/>
              </a:rPr>
              <a:t>•  Subject to same nondiscrimination testing rules as dependent care assistance programs (</a:t>
            </a:r>
            <a:r>
              <a:rPr sz="1400" b="0" dirty="0" err="1">
                <a:solidFill>
                  <a:srgbClr val="17242D"/>
                </a:solidFill>
                <a:latin typeface="Arial"/>
              </a:rPr>
              <a:t>DCAPs</a:t>
            </a:r>
            <a:r>
              <a:rPr sz="1400" b="0" dirty="0">
                <a:solidFill>
                  <a:srgbClr val="17242D"/>
                </a:solidFill>
                <a:latin typeface="Arial"/>
              </a:rPr>
              <a:t>)</a:t>
            </a:r>
          </a:p>
          <a:p>
            <a:pPr>
              <a:lnSpc>
                <a:spcPct val="100000"/>
              </a:lnSpc>
              <a:spcBef>
                <a:spcPts val="0"/>
              </a:spcBef>
              <a:spcAft>
                <a:spcPts val="200"/>
              </a:spcAft>
            </a:pPr>
            <a:r>
              <a:rPr sz="1400" b="0" dirty="0">
                <a:solidFill>
                  <a:srgbClr val="17242D"/>
                </a:solidFill>
                <a:latin typeface="Arial"/>
              </a:rPr>
              <a:t>–  Guidance issued recently (see next slide)</a:t>
            </a:r>
          </a:p>
        </p:txBody>
      </p:sp>
    </p:spTree>
    <p:extLst>
      <p:ext uri="{BB962C8B-B14F-4D97-AF65-F5344CB8AC3E}">
        <p14:creationId xmlns:p14="http://schemas.microsoft.com/office/powerpoint/2010/main" val="1974679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E5A80-99E7-D085-91F1-3C4D93FA5A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0FF540-4803-BCB0-2AB2-BA95B4197BD9}"/>
              </a:ext>
            </a:extLst>
          </p:cNvPr>
          <p:cNvSpPr>
            <a:spLocks noGrp="1"/>
          </p:cNvSpPr>
          <p:nvPr>
            <p:ph type="title"/>
          </p:nvPr>
        </p:nvSpPr>
        <p:spPr>
          <a:xfrm>
            <a:off x="640080" y="310896"/>
            <a:ext cx="10561320" cy="566928"/>
          </a:xfrm>
        </p:spPr>
        <p:txBody>
          <a:bodyPr wrap="square" lIns="0" tIns="0" rIns="0" bIns="0">
            <a:normAutofit/>
          </a:bodyPr>
          <a:lstStyle/>
          <a:p>
            <a:pPr algn="l">
              <a:lnSpc>
                <a:spcPct val="103000"/>
              </a:lnSpc>
              <a:spcBef>
                <a:spcPts val="0"/>
              </a:spcBef>
              <a:spcAft>
                <a:spcPts val="0"/>
              </a:spcAft>
            </a:pPr>
            <a:r>
              <a:rPr lang="en-US" sz="2700" b="0" i="0">
                <a:solidFill>
                  <a:srgbClr val="17242D"/>
                </a:solidFill>
                <a:latin typeface="Arial"/>
              </a:rPr>
              <a:t>Trump Accounts: New Proposed Rules for Employers</a:t>
            </a:r>
          </a:p>
        </p:txBody>
      </p:sp>
      <p:sp>
        <p:nvSpPr>
          <p:cNvPr id="3" name="Slide Number Placeholder 2">
            <a:extLst>
              <a:ext uri="{FF2B5EF4-FFF2-40B4-BE49-F238E27FC236}">
                <a16:creationId xmlns:a16="http://schemas.microsoft.com/office/drawing/2014/main" id="{CB3FC75C-10A4-028B-547D-73FB68310C76}"/>
              </a:ext>
            </a:extLst>
          </p:cNvPr>
          <p:cNvSpPr>
            <a:spLocks noGrp="1"/>
          </p:cNvSpPr>
          <p:nvPr>
            <p:ph type="sldNum" sz="quarter" idx="12"/>
          </p:nvPr>
        </p:nvSpPr>
        <p:spPr>
          <a:xfrm>
            <a:off x="10346095" y="6384343"/>
            <a:ext cx="356118" cy="365125"/>
          </a:xfrm>
        </p:spPr>
        <p:txBody>
          <a:bodyPr/>
          <a:lstStyle/>
          <a:p>
            <a:fld id="{0BDBB283-31B7-430F-95E5-02359FF226F2}" type="slidenum">
              <a:rPr lang="en-US"/>
              <a:pPr/>
              <a:t>12</a:t>
            </a:fld>
            <a:endParaRPr lang="en-US" dirty="0"/>
          </a:p>
        </p:txBody>
      </p:sp>
      <p:sp>
        <p:nvSpPr>
          <p:cNvPr id="6" name="Rectangle 5"/>
          <p:cNvSpPr/>
          <p:nvPr/>
        </p:nvSpPr>
        <p:spPr>
          <a:xfrm>
            <a:off x="438912" y="347472"/>
            <a:ext cx="68580" cy="402336"/>
          </a:xfrm>
          <a:prstGeom prst="rect">
            <a:avLst/>
          </a:prstGeom>
          <a:solidFill>
            <a:srgbClr val="0076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40080" y="950976"/>
            <a:ext cx="10561320" cy="16459"/>
          </a:xfrm>
          <a:prstGeom prst="rect">
            <a:avLst/>
          </a:prstGeom>
          <a:solidFill>
            <a:srgbClr val="E9F3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58368" y="1207008"/>
            <a:ext cx="5074920" cy="4754880"/>
          </a:xfrm>
          <a:prstGeom prst="rect">
            <a:avLst/>
          </a:prstGeom>
          <a:noFill/>
        </p:spPr>
        <p:txBody>
          <a:bodyPr wrap="square" lIns="18288" tIns="18288" rIns="18288" bIns="18288" anchor="t">
            <a:spAutoFit/>
          </a:bodyPr>
          <a:lstStyle/>
          <a:p>
            <a:pPr algn="l">
              <a:lnSpc>
                <a:spcPct val="103000"/>
              </a:lnSpc>
              <a:spcBef>
                <a:spcPts val="0"/>
              </a:spcBef>
              <a:spcAft>
                <a:spcPts val="200"/>
              </a:spcAft>
            </a:pPr>
            <a:r>
              <a:rPr sz="1200" b="0" i="0">
                <a:solidFill>
                  <a:srgbClr val="526370"/>
                </a:solidFill>
                <a:latin typeface="Arial"/>
              </a:rPr>
              <a:t>PROGRAM DESIGN</a:t>
            </a:r>
          </a:p>
          <a:p>
            <a:pPr algn="l">
              <a:lnSpc>
                <a:spcPct val="103000"/>
              </a:lnSpc>
              <a:spcBef>
                <a:spcPts val="0"/>
              </a:spcBef>
              <a:spcAft>
                <a:spcPts val="700"/>
              </a:spcAft>
            </a:pPr>
            <a:r>
              <a:rPr sz="1700" b="1" i="0">
                <a:solidFill>
                  <a:srgbClr val="0076C9"/>
                </a:solidFill>
                <a:latin typeface="Arial"/>
              </a:rPr>
              <a:t>IRS proposed regulations on Trump Accounts</a:t>
            </a:r>
          </a:p>
          <a:p>
            <a:pPr algn="l">
              <a:lnSpc>
                <a:spcPct val="103000"/>
              </a:lnSpc>
              <a:spcBef>
                <a:spcPts val="0"/>
              </a:spcBef>
              <a:spcAft>
                <a:spcPts val="500"/>
              </a:spcAft>
            </a:pPr>
            <a:r>
              <a:rPr sz="1500" b="0" i="0">
                <a:solidFill>
                  <a:srgbClr val="17242D"/>
                </a:solidFill>
                <a:latin typeface="Arial"/>
              </a:rPr>
              <a:t>Rules for implementing employer-funded Trump Account program:</a:t>
            </a:r>
          </a:p>
          <a:p>
            <a:pPr algn="l">
              <a:lnSpc>
                <a:spcPct val="103000"/>
              </a:lnSpc>
              <a:spcBef>
                <a:spcPts val="0"/>
              </a:spcBef>
              <a:spcAft>
                <a:spcPts val="500"/>
              </a:spcAft>
            </a:pPr>
            <a:r>
              <a:t>•  Maintain a separate written plan addressing notice, reporting, certification and trustee communication procedures</a:t>
            </a:r>
          </a:p>
          <a:p>
            <a:pPr algn="l">
              <a:lnSpc>
                <a:spcPct val="103000"/>
              </a:lnSpc>
              <a:spcBef>
                <a:spcPts val="0"/>
              </a:spcBef>
              <a:spcAft>
                <a:spcPts val="500"/>
              </a:spcAft>
            </a:pPr>
            <a:r>
              <a:t>•  Limit employer/employee-pre-tax contributions to $2,500 annual exclusion per employee – not per child</a:t>
            </a:r>
          </a:p>
          <a:p>
            <a:pPr algn="l">
              <a:lnSpc>
                <a:spcPct val="103000"/>
              </a:lnSpc>
              <a:spcBef>
                <a:spcPts val="0"/>
              </a:spcBef>
              <a:spcAft>
                <a:spcPts val="500"/>
              </a:spcAft>
            </a:pPr>
            <a:r>
              <a:t>•  Allow employees to pick any available trustee/custodian – employers may not restrict contributions to trustees they select</a:t>
            </a:r>
          </a:p>
          <a:p>
            <a:pPr algn="l">
              <a:lnSpc>
                <a:spcPct val="103000"/>
              </a:lnSpc>
              <a:spcBef>
                <a:spcPts val="0"/>
              </a:spcBef>
              <a:spcAft>
                <a:spcPts val="500"/>
              </a:spcAft>
            </a:pPr>
            <a:r>
              <a:t>•  Permit pre-tax salary reduction under a Section 125 cafeteria plan only for a dependent’s account, not for employees themselves (e.g., workers under age 18)</a:t>
            </a:r>
          </a:p>
        </p:txBody>
      </p:sp>
      <p:sp>
        <p:nvSpPr>
          <p:cNvPr id="10" name="Rectangle 9"/>
          <p:cNvSpPr/>
          <p:nvPr/>
        </p:nvSpPr>
        <p:spPr>
          <a:xfrm>
            <a:off x="5925312" y="1298448"/>
            <a:ext cx="22860" cy="4343400"/>
          </a:xfrm>
          <a:prstGeom prst="rect">
            <a:avLst/>
          </a:prstGeom>
          <a:solidFill>
            <a:srgbClr val="003F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199632" y="1207008"/>
            <a:ext cx="4864608" cy="4754880"/>
          </a:xfrm>
          <a:prstGeom prst="rect">
            <a:avLst/>
          </a:prstGeom>
          <a:noFill/>
        </p:spPr>
        <p:txBody>
          <a:bodyPr wrap="square" lIns="18288" tIns="18288" rIns="18288" bIns="18288" anchor="t">
            <a:spAutoFit/>
          </a:bodyPr>
          <a:lstStyle/>
          <a:p>
            <a:pPr algn="l">
              <a:lnSpc>
                <a:spcPct val="103000"/>
              </a:lnSpc>
              <a:spcBef>
                <a:spcPts val="0"/>
              </a:spcBef>
              <a:spcAft>
                <a:spcPts val="200"/>
              </a:spcAft>
            </a:pPr>
            <a:r>
              <a:rPr sz="1200" b="0" i="0">
                <a:solidFill>
                  <a:srgbClr val="526370"/>
                </a:solidFill>
                <a:latin typeface="Arial"/>
              </a:rPr>
              <a:t>ELIGIBILITY &amp; TAX</a:t>
            </a:r>
          </a:p>
          <a:p>
            <a:pPr algn="l">
              <a:lnSpc>
                <a:spcPct val="103000"/>
              </a:lnSpc>
              <a:spcBef>
                <a:spcPts val="0"/>
              </a:spcBef>
              <a:spcAft>
                <a:spcPts val="700"/>
              </a:spcAft>
            </a:pPr>
            <a:r>
              <a:rPr sz="1700" b="1" i="0">
                <a:solidFill>
                  <a:srgbClr val="0076C9"/>
                </a:solidFill>
                <a:latin typeface="Arial"/>
              </a:rPr>
              <a:t>Verifying eligibility</a:t>
            </a:r>
          </a:p>
          <a:p>
            <a:pPr algn="l">
              <a:lnSpc>
                <a:spcPct val="103000"/>
              </a:lnSpc>
              <a:spcBef>
                <a:spcPts val="0"/>
              </a:spcBef>
              <a:spcAft>
                <a:spcPts val="500"/>
              </a:spcAft>
            </a:pPr>
            <a:r>
              <a:t>•  Employers can rely on employee attestation that they have a qualifying tax dependent</a:t>
            </a:r>
          </a:p>
          <a:p>
            <a:pPr algn="l">
              <a:lnSpc>
                <a:spcPct val="103000"/>
              </a:lnSpc>
              <a:spcBef>
                <a:spcPts val="0"/>
              </a:spcBef>
              <a:spcAft>
                <a:spcPts val="500"/>
              </a:spcAft>
            </a:pPr>
            <a:r>
              <a:t>•  Employers must verify that money is going into a valid Trump Account</a:t>
            </a:r>
          </a:p>
          <a:p>
            <a:pPr algn="l">
              <a:lnSpc>
                <a:spcPct val="103000"/>
              </a:lnSpc>
              <a:spcBef>
                <a:spcPts val="0"/>
              </a:spcBef>
              <a:spcAft>
                <a:spcPts val="500"/>
              </a:spcAft>
            </a:pPr>
            <a:r>
              <a:t>•  Satisfy nondiscrimination testing – same as DCAP (and employer contributions/employee pre-tax deferrals are combined with DCAP contributions for testing purposes.</a:t>
            </a:r>
          </a:p>
          <a:p>
            <a:pPr algn="l">
              <a:lnSpc>
                <a:spcPct val="103000"/>
              </a:lnSpc>
              <a:spcBef>
                <a:spcPts val="0"/>
              </a:spcBef>
              <a:spcAft>
                <a:spcPts val="500"/>
              </a:spcAft>
            </a:pPr>
            <a:r>
              <a:rPr sz="1500" b="0" i="0">
                <a:solidFill>
                  <a:srgbClr val="17242D"/>
                </a:solidFill>
                <a:latin typeface="Arial"/>
              </a:rPr>
              <a:t>For tax purposes, employer contributions/employee pre-tax contributions are excluded from income tax but subject to FICA</a:t>
            </a:r>
          </a:p>
        </p:txBody>
      </p:sp>
    </p:spTree>
    <p:extLst>
      <p:ext uri="{BB962C8B-B14F-4D97-AF65-F5344CB8AC3E}">
        <p14:creationId xmlns:p14="http://schemas.microsoft.com/office/powerpoint/2010/main" val="2712570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E5A80-99E7-D085-91F1-3C4D93FA5A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0FF540-4803-BCB0-2AB2-BA95B4197BD9}"/>
              </a:ext>
            </a:extLst>
          </p:cNvPr>
          <p:cNvSpPr>
            <a:spLocks noGrp="1"/>
          </p:cNvSpPr>
          <p:nvPr>
            <p:ph type="title"/>
          </p:nvPr>
        </p:nvSpPr>
        <p:spPr>
          <a:xfrm>
            <a:off x="640080" y="310896"/>
            <a:ext cx="10561320" cy="566928"/>
          </a:xfrm>
        </p:spPr>
        <p:txBody>
          <a:bodyPr wrap="square" lIns="0" tIns="0" rIns="0" bIns="0">
            <a:normAutofit/>
          </a:bodyPr>
          <a:lstStyle/>
          <a:p>
            <a:pPr algn="l">
              <a:lnSpc>
                <a:spcPct val="103000"/>
              </a:lnSpc>
              <a:spcBef>
                <a:spcPts val="0"/>
              </a:spcBef>
              <a:spcAft>
                <a:spcPts val="0"/>
              </a:spcAft>
            </a:pPr>
            <a:r>
              <a:rPr lang="en-US" sz="2700" b="0" i="0">
                <a:solidFill>
                  <a:srgbClr val="17242D"/>
                </a:solidFill>
                <a:latin typeface="Arial"/>
              </a:rPr>
              <a:t>DCAPs: New Nondiscrimination Guidelines</a:t>
            </a:r>
          </a:p>
        </p:txBody>
      </p:sp>
      <p:sp>
        <p:nvSpPr>
          <p:cNvPr id="3" name="Slide Number Placeholder 2">
            <a:extLst>
              <a:ext uri="{FF2B5EF4-FFF2-40B4-BE49-F238E27FC236}">
                <a16:creationId xmlns:a16="http://schemas.microsoft.com/office/drawing/2014/main" id="{CB3FC75C-10A4-028B-547D-73FB68310C76}"/>
              </a:ext>
            </a:extLst>
          </p:cNvPr>
          <p:cNvSpPr>
            <a:spLocks noGrp="1"/>
          </p:cNvSpPr>
          <p:nvPr>
            <p:ph type="sldNum" sz="quarter" idx="12"/>
          </p:nvPr>
        </p:nvSpPr>
        <p:spPr>
          <a:xfrm>
            <a:off x="10346095" y="6384343"/>
            <a:ext cx="356118" cy="365125"/>
          </a:xfrm>
        </p:spPr>
        <p:txBody>
          <a:bodyPr/>
          <a:lstStyle/>
          <a:p>
            <a:r>
              <a:rPr lang="en-US" dirty="0"/>
              <a:t> </a:t>
            </a:r>
            <a:fld id="{0BDBB283-31B7-430F-95E5-02359FF226F2}" type="slidenum">
              <a:rPr lang="en-US"/>
              <a:pPr/>
              <a:t>13</a:t>
            </a:fld>
            <a:endParaRPr lang="en-US" dirty="0"/>
          </a:p>
        </p:txBody>
      </p:sp>
      <p:sp>
        <p:nvSpPr>
          <p:cNvPr id="6" name="Rectangle 5"/>
          <p:cNvSpPr/>
          <p:nvPr/>
        </p:nvSpPr>
        <p:spPr>
          <a:xfrm>
            <a:off x="438912" y="347472"/>
            <a:ext cx="68580" cy="402336"/>
          </a:xfrm>
          <a:prstGeom prst="rect">
            <a:avLst/>
          </a:prstGeom>
          <a:solidFill>
            <a:srgbClr val="0076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40080" y="950976"/>
            <a:ext cx="10561320" cy="16459"/>
          </a:xfrm>
          <a:prstGeom prst="rect">
            <a:avLst/>
          </a:prstGeom>
          <a:solidFill>
            <a:srgbClr val="E9F3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58368" y="1207008"/>
            <a:ext cx="3154680" cy="4663440"/>
          </a:xfrm>
          <a:prstGeom prst="rect">
            <a:avLst/>
          </a:prstGeom>
          <a:noFill/>
        </p:spPr>
        <p:txBody>
          <a:bodyPr wrap="square" lIns="18288" tIns="18288" rIns="18288" bIns="18288" anchor="t">
            <a:spAutoFit/>
          </a:bodyPr>
          <a:lstStyle/>
          <a:p>
            <a:pPr algn="l">
              <a:lnSpc>
                <a:spcPct val="103000"/>
              </a:lnSpc>
              <a:spcBef>
                <a:spcPts val="0"/>
              </a:spcBef>
              <a:spcAft>
                <a:spcPts val="200"/>
              </a:spcAft>
            </a:pPr>
            <a:r>
              <a:rPr sz="1200" b="0" i="0">
                <a:solidFill>
                  <a:srgbClr val="526370"/>
                </a:solidFill>
                <a:latin typeface="Arial"/>
              </a:rPr>
              <a:t>THE TEST</a:t>
            </a:r>
          </a:p>
          <a:p>
            <a:pPr algn="l">
              <a:lnSpc>
                <a:spcPct val="103000"/>
              </a:lnSpc>
              <a:spcBef>
                <a:spcPts val="0"/>
              </a:spcBef>
              <a:spcAft>
                <a:spcPts val="300"/>
              </a:spcAft>
            </a:pPr>
            <a:r>
              <a:rPr sz="2500" b="1" i="0">
                <a:solidFill>
                  <a:srgbClr val="0076C9"/>
                </a:solidFill>
                <a:latin typeface="Arial"/>
              </a:rPr>
              <a:t>55%</a:t>
            </a:r>
          </a:p>
          <a:p>
            <a:pPr algn="l">
              <a:lnSpc>
                <a:spcPct val="103000"/>
              </a:lnSpc>
              <a:spcBef>
                <a:spcPts val="0"/>
              </a:spcBef>
              <a:spcAft>
                <a:spcPts val="700"/>
              </a:spcAft>
            </a:pPr>
            <a:r>
              <a:rPr sz="1700" b="1" i="0">
                <a:solidFill>
                  <a:srgbClr val="0076C9"/>
                </a:solidFill>
                <a:latin typeface="Arial"/>
              </a:rPr>
              <a:t>Average Benefits Test</a:t>
            </a:r>
          </a:p>
          <a:p>
            <a:pPr algn="l">
              <a:lnSpc>
                <a:spcPct val="103000"/>
              </a:lnSpc>
              <a:spcBef>
                <a:spcPts val="0"/>
              </a:spcBef>
              <a:spcAft>
                <a:spcPts val="500"/>
              </a:spcAft>
            </a:pPr>
            <a:r>
              <a:rPr sz="1500" b="0" i="0">
                <a:solidFill>
                  <a:srgbClr val="17242D"/>
                </a:solidFill>
                <a:latin typeface="Arial"/>
              </a:rPr>
              <a:t>The average DCAP benefit for non-HCEs must be at least 55% of the average benefit for HCEs</a:t>
            </a:r>
          </a:p>
          <a:p>
            <a:pPr algn="l">
              <a:lnSpc>
                <a:spcPct val="103000"/>
              </a:lnSpc>
              <a:spcBef>
                <a:spcPts val="0"/>
              </a:spcBef>
              <a:spcAft>
                <a:spcPts val="500"/>
              </a:spcAft>
            </a:pPr>
            <a:r>
              <a:t>•  Example: if HCEs average a $6,000 benefit, non-HCEs must average at least $3,300</a:t>
            </a:r>
          </a:p>
          <a:p>
            <a:pPr algn="l">
              <a:lnSpc>
                <a:spcPct val="103000"/>
              </a:lnSpc>
              <a:spcBef>
                <a:spcPts val="0"/>
              </a:spcBef>
              <a:spcAft>
                <a:spcPts val="300"/>
              </a:spcAft>
            </a:pPr>
            <a:r>
              <a:rPr sz="1400" b="0" i="0">
                <a:solidFill>
                  <a:srgbClr val="17242D"/>
                </a:solidFill>
                <a:latin typeface="Arial Narrow"/>
              </a:rPr>
              <a:t>Trump Account guidance updated/clarified DCAP rules (more than 45 years later…)</a:t>
            </a:r>
          </a:p>
          <a:p>
            <a:pPr algn="l">
              <a:lnSpc>
                <a:spcPct val="103000"/>
              </a:lnSpc>
              <a:spcBef>
                <a:spcPts val="0"/>
              </a:spcBef>
              <a:spcAft>
                <a:spcPts val="300"/>
              </a:spcAft>
            </a:pPr>
            <a:r>
              <a:rPr sz="1400" b="0" i="0">
                <a:solidFill>
                  <a:srgbClr val="17242D"/>
                </a:solidFill>
                <a:latin typeface="Arial Narrow"/>
              </a:rPr>
              <a:t>New rules can be relied on pending final guidance</a:t>
            </a:r>
          </a:p>
          <a:p>
            <a:pPr algn="l">
              <a:lnSpc>
                <a:spcPct val="103000"/>
              </a:lnSpc>
              <a:spcBef>
                <a:spcPts val="0"/>
              </a:spcBef>
              <a:spcAft>
                <a:spcPts val="300"/>
              </a:spcAft>
            </a:pPr>
            <a:r>
              <a:rPr sz="1400" b="0" i="0">
                <a:solidFill>
                  <a:srgbClr val="17242D"/>
                </a:solidFill>
                <a:latin typeface="Arial Narrow"/>
              </a:rPr>
              <a:t>Biggest clarification relates to 55% Average Benefits Test</a:t>
            </a:r>
          </a:p>
        </p:txBody>
      </p:sp>
      <p:sp>
        <p:nvSpPr>
          <p:cNvPr id="10" name="Rectangle 9"/>
          <p:cNvSpPr/>
          <p:nvPr/>
        </p:nvSpPr>
        <p:spPr>
          <a:xfrm>
            <a:off x="3977639" y="1298448"/>
            <a:ext cx="22860" cy="4343400"/>
          </a:xfrm>
          <a:prstGeom prst="rect">
            <a:avLst/>
          </a:prstGeom>
          <a:solidFill>
            <a:srgbClr val="003F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251960" y="1207008"/>
            <a:ext cx="3246120" cy="4663440"/>
          </a:xfrm>
          <a:prstGeom prst="rect">
            <a:avLst/>
          </a:prstGeom>
          <a:noFill/>
        </p:spPr>
        <p:txBody>
          <a:bodyPr wrap="square" lIns="18288" tIns="18288" rIns="18288" bIns="18288" anchor="t">
            <a:spAutoFit/>
          </a:bodyPr>
          <a:lstStyle/>
          <a:p>
            <a:pPr algn="l">
              <a:lnSpc>
                <a:spcPct val="103000"/>
              </a:lnSpc>
              <a:spcBef>
                <a:spcPts val="0"/>
              </a:spcBef>
              <a:spcAft>
                <a:spcPts val="200"/>
              </a:spcAft>
            </a:pPr>
            <a:r>
              <a:rPr sz="1200" b="0" i="0">
                <a:solidFill>
                  <a:srgbClr val="526370"/>
                </a:solidFill>
                <a:latin typeface="Arial"/>
              </a:rPr>
              <a:t>PREVIOUS UNCERTAINTY</a:t>
            </a:r>
          </a:p>
          <a:p>
            <a:pPr algn="l">
              <a:lnSpc>
                <a:spcPct val="103000"/>
              </a:lnSpc>
              <a:spcBef>
                <a:spcPts val="0"/>
              </a:spcBef>
              <a:spcAft>
                <a:spcPts val="700"/>
              </a:spcAft>
            </a:pPr>
            <a:r>
              <a:rPr sz="1700" b="1" i="0">
                <a:solidFill>
                  <a:srgbClr val="0076C9"/>
                </a:solidFill>
                <a:latin typeface="Arial"/>
              </a:rPr>
              <a:t>Who belongs in the average?</a:t>
            </a:r>
          </a:p>
          <a:p>
            <a:pPr algn="l">
              <a:lnSpc>
                <a:spcPct val="103000"/>
              </a:lnSpc>
              <a:spcBef>
                <a:spcPts val="0"/>
              </a:spcBef>
              <a:spcAft>
                <a:spcPts val="300"/>
              </a:spcAft>
            </a:pPr>
            <a:r>
              <a:rPr sz="1400" b="0" i="0">
                <a:solidFill>
                  <a:srgbClr val="17242D"/>
                </a:solidFill>
                <a:latin typeface="Arial Narrow"/>
              </a:rPr>
              <a:t>The IRS never said who belongs in the average – every eligible employee, or only those actually receiving a benefit</a:t>
            </a:r>
          </a:p>
          <a:p>
            <a:pPr algn="l">
              <a:lnSpc>
                <a:spcPct val="103000"/>
              </a:lnSpc>
              <a:spcBef>
                <a:spcPts val="0"/>
              </a:spcBef>
              <a:spcAft>
                <a:spcPts val="300"/>
              </a:spcAft>
            </a:pPr>
            <a:r>
              <a:rPr sz="1400" b="0" i="0">
                <a:solidFill>
                  <a:srgbClr val="17242D"/>
                </a:solidFill>
                <a:latin typeface="Arial Narrow"/>
              </a:rPr>
              <a:t>Conservative testing counted every eligible non-HCE, including those electing $0, which dragged the non-HCE average down and caused failures – a growing risk since the limit rose to $7,500</a:t>
            </a:r>
          </a:p>
          <a:p>
            <a:pPr algn="l">
              <a:lnSpc>
                <a:spcPct val="103000"/>
              </a:lnSpc>
              <a:spcBef>
                <a:spcPts val="0"/>
              </a:spcBef>
              <a:spcAft>
                <a:spcPts val="300"/>
              </a:spcAft>
            </a:pPr>
            <a:r>
              <a:rPr sz="1400" b="0" i="0">
                <a:solidFill>
                  <a:srgbClr val="17242D"/>
                </a:solidFill>
                <a:latin typeface="Arial Narrow"/>
              </a:rPr>
              <a:t>Problem: non-HCEs may not be participating because they have no kids</a:t>
            </a:r>
          </a:p>
        </p:txBody>
      </p:sp>
      <p:sp>
        <p:nvSpPr>
          <p:cNvPr id="12" name="Rectangle 11"/>
          <p:cNvSpPr/>
          <p:nvPr/>
        </p:nvSpPr>
        <p:spPr>
          <a:xfrm>
            <a:off x="7662672" y="1298448"/>
            <a:ext cx="22860" cy="4343400"/>
          </a:xfrm>
          <a:prstGeom prst="rect">
            <a:avLst/>
          </a:prstGeom>
          <a:solidFill>
            <a:srgbClr val="003F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936992" y="1207008"/>
            <a:ext cx="3127248" cy="4663440"/>
          </a:xfrm>
          <a:prstGeom prst="rect">
            <a:avLst/>
          </a:prstGeom>
          <a:noFill/>
        </p:spPr>
        <p:txBody>
          <a:bodyPr wrap="square" lIns="18288" tIns="18288" rIns="18288" bIns="18288" anchor="t">
            <a:spAutoFit/>
          </a:bodyPr>
          <a:lstStyle/>
          <a:p>
            <a:pPr algn="l">
              <a:lnSpc>
                <a:spcPct val="103000"/>
              </a:lnSpc>
              <a:spcBef>
                <a:spcPts val="0"/>
              </a:spcBef>
              <a:spcAft>
                <a:spcPts val="200"/>
              </a:spcAft>
            </a:pPr>
            <a:r>
              <a:rPr sz="1200" b="0" i="0">
                <a:solidFill>
                  <a:srgbClr val="526370"/>
                </a:solidFill>
                <a:latin typeface="Arial"/>
              </a:rPr>
              <a:t>NEW CLARIFICATION</a:t>
            </a:r>
          </a:p>
          <a:p>
            <a:pPr algn="l">
              <a:lnSpc>
                <a:spcPct val="103000"/>
              </a:lnSpc>
              <a:spcBef>
                <a:spcPts val="0"/>
              </a:spcBef>
              <a:spcAft>
                <a:spcPts val="700"/>
              </a:spcAft>
            </a:pPr>
            <a:r>
              <a:rPr sz="1700" b="1" i="0">
                <a:solidFill>
                  <a:srgbClr val="0076C9"/>
                </a:solidFill>
                <a:latin typeface="Arial"/>
              </a:rPr>
              <a:t>Participants only</a:t>
            </a:r>
          </a:p>
          <a:p>
            <a:pPr algn="l">
              <a:lnSpc>
                <a:spcPct val="103000"/>
              </a:lnSpc>
              <a:spcBef>
                <a:spcPts val="0"/>
              </a:spcBef>
              <a:spcAft>
                <a:spcPts val="300"/>
              </a:spcAft>
            </a:pPr>
            <a:r>
              <a:rPr sz="1400" b="0" i="0">
                <a:solidFill>
                  <a:srgbClr val="17242D"/>
                </a:solidFill>
                <a:latin typeface="Arial Narrow"/>
              </a:rPr>
              <a:t>The average counts only employees who actually receive DCAP benefits during the plan year – non-participants are out of the denominator</a:t>
            </a:r>
          </a:p>
          <a:p>
            <a:pPr algn="l">
              <a:lnSpc>
                <a:spcPct val="103000"/>
              </a:lnSpc>
              <a:spcBef>
                <a:spcPts val="0"/>
              </a:spcBef>
              <a:spcAft>
                <a:spcPts val="500"/>
              </a:spcAft>
            </a:pPr>
            <a:r>
              <a:t>•  Many plans that failed under the old approach will now pass.</a:t>
            </a:r>
          </a:p>
          <a:p>
            <a:pPr algn="l">
              <a:lnSpc>
                <a:spcPct val="103000"/>
              </a:lnSpc>
              <a:spcBef>
                <a:spcPts val="0"/>
              </a:spcBef>
              <a:spcAft>
                <a:spcPts val="300"/>
              </a:spcAft>
            </a:pPr>
            <a:r>
              <a:rPr sz="1400" b="0" i="0">
                <a:solidFill>
                  <a:srgbClr val="17242D"/>
                </a:solidFill>
                <a:latin typeface="Arial Narrow"/>
              </a:rPr>
              <a:t>A failure can also be corrected by including the excess in HCEs’ income by January 31 after the testing year (previously, corrections had to be made prior to 12/31)</a:t>
            </a:r>
          </a:p>
        </p:txBody>
      </p:sp>
    </p:spTree>
    <p:extLst>
      <p:ext uri="{BB962C8B-B14F-4D97-AF65-F5344CB8AC3E}">
        <p14:creationId xmlns:p14="http://schemas.microsoft.com/office/powerpoint/2010/main" val="2950854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descr="Handshake outline">
            <a:extLst>
              <a:ext uri="{FF2B5EF4-FFF2-40B4-BE49-F238E27FC236}">
                <a16:creationId xmlns:a16="http://schemas.microsoft.com/office/drawing/2014/main" id="{93F27893-F32C-403F-8B1F-8B3578F11F6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911597" y="307164"/>
            <a:ext cx="2367816" cy="2367816"/>
          </a:xfrm>
          <a:prstGeom prst="rect">
            <a:avLst/>
          </a:prstGeom>
        </p:spPr>
      </p:pic>
      <p:sp>
        <p:nvSpPr>
          <p:cNvPr id="2" name="Text Placeholder 1">
            <a:extLst>
              <a:ext uri="{FF2B5EF4-FFF2-40B4-BE49-F238E27FC236}">
                <a16:creationId xmlns:a16="http://schemas.microsoft.com/office/drawing/2014/main" id="{EB65CB4F-AF9A-8BD3-DEDD-9A6E974C25C4}"/>
              </a:ext>
            </a:extLst>
          </p:cNvPr>
          <p:cNvSpPr txBox="1">
            <a:spLocks/>
          </p:cNvSpPr>
          <p:nvPr/>
        </p:nvSpPr>
        <p:spPr>
          <a:xfrm>
            <a:off x="914400" y="2834640"/>
            <a:ext cx="4297680" cy="731520"/>
          </a:xfrm>
          <a:prstGeom prst="rect">
            <a:avLst/>
          </a:prstGeom>
        </p:spPr>
        <p:txBody>
          <a:bodyPr vert="horz" lIns="0" tIns="0" rIns="0" bIns="0" rtlCol="0">
            <a:normAutofit/>
          </a:bodyPr>
          <a:lst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200" kern="1200">
                <a:solidFill>
                  <a:schemeClr val="bg2"/>
                </a:solidFill>
                <a:latin typeface="+mn-lt"/>
                <a:ea typeface="+mn-ea"/>
                <a:cs typeface="+mn-cs"/>
              </a:defRPr>
            </a:lvl1pPr>
            <a:lvl2pPr marL="466344" indent="-228600" algn="l" defTabSz="914400" rtl="0" eaLnBrk="1" latinLnBrk="0" hangingPunct="1">
              <a:lnSpc>
                <a:spcPct val="100000"/>
              </a:lnSpc>
              <a:spcBef>
                <a:spcPts val="0"/>
              </a:spcBef>
              <a:spcAft>
                <a:spcPts val="600"/>
              </a:spcAft>
              <a:buFont typeface="Arial" panose="020B0604020202020204" pitchFamily="34" charset="0"/>
              <a:buChar char="–"/>
              <a:defRPr sz="2200" kern="1200">
                <a:solidFill>
                  <a:schemeClr val="bg2"/>
                </a:solidFill>
                <a:latin typeface="+mn-lt"/>
                <a:ea typeface="+mn-ea"/>
                <a:cs typeface="+mn-cs"/>
              </a:defRPr>
            </a:lvl2pPr>
            <a:lvl3pPr marL="685800" indent="-230188" algn="l" defTabSz="914400" rtl="0" eaLnBrk="1" latinLnBrk="0" hangingPunct="1">
              <a:lnSpc>
                <a:spcPct val="100000"/>
              </a:lnSpc>
              <a:spcBef>
                <a:spcPts val="0"/>
              </a:spcBef>
              <a:spcAft>
                <a:spcPts val="600"/>
              </a:spcAft>
              <a:buFont typeface="Wingdings" panose="05000000000000000000" pitchFamily="2" charset="2"/>
              <a:buChar char="§"/>
              <a:defRPr sz="2000" kern="1200">
                <a:solidFill>
                  <a:schemeClr val="bg2"/>
                </a:solidFill>
                <a:latin typeface="+mn-lt"/>
                <a:ea typeface="+mn-ea"/>
                <a:cs typeface="+mn-cs"/>
              </a:defRPr>
            </a:lvl3pPr>
            <a:lvl4pPr marL="914400" indent="-220663"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2"/>
                </a:solidFill>
                <a:latin typeface="+mn-lt"/>
                <a:ea typeface="+mn-ea"/>
                <a:cs typeface="+mn-cs"/>
              </a:defRPr>
            </a:lvl4pPr>
            <a:lvl5pPr marL="1143000" indent="-2317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1371600" indent="-228600" algn="l" defTabSz="914400" rtl="0" eaLnBrk="1" latinLnBrk="0" hangingPunct="1">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1600200" indent="-228600" algn="l" defTabSz="914400" rtl="0" eaLnBrk="1" latinLnBrk="0" hangingPunct="1">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828800" indent="-228600" algn="l" defTabSz="914400" rtl="0" eaLnBrk="1" latinLnBrk="0" hangingPunct="1">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2057400" indent="-228600" algn="l" defTabSz="914400" rtl="0" eaLnBrk="1" latinLnBrk="0" hangingPunct="1">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03000"/>
              </a:lnSpc>
              <a:spcBef>
                <a:spcPts val="0"/>
              </a:spcBef>
              <a:spcAft>
                <a:spcPts val="0"/>
              </a:spcAft>
              <a:buClrTx/>
              <a:buSzTx/>
              <a:buFont typeface="Arial" panose="020B0604020202020204" pitchFamily="34" charset="0"/>
              <a:buNone/>
              <a:tabLst/>
              <a:defRPr/>
            </a:pPr>
            <a:r>
              <a:rPr kumimoji="0" lang="en-US" sz="4200" b="1" i="0" u="none" strike="noStrike" kern="1200" cap="none" spc="0" normalizeH="0" baseline="0" noProof="0">
                <a:ln>
                  <a:noFill/>
                </a:ln>
                <a:solidFill>
                  <a:srgbClr val="0076C9"/>
                </a:solidFill>
                <a:effectLst/>
                <a:uLnTx/>
                <a:uFillTx/>
                <a:latin typeface="Arial"/>
                <a:ea typeface="+mn-ea"/>
                <a:cs typeface="+mn-cs"/>
              </a:rPr>
              <a:t>Thank you</a:t>
            </a:r>
          </a:p>
        </p:txBody>
      </p:sp>
      <p:sp>
        <p:nvSpPr>
          <p:cNvPr id="3" name="Text Placeholder 2">
            <a:extLst>
              <a:ext uri="{FF2B5EF4-FFF2-40B4-BE49-F238E27FC236}">
                <a16:creationId xmlns:a16="http://schemas.microsoft.com/office/drawing/2014/main" id="{CEFE3632-73E3-2DBC-5A79-A36595DE6828}"/>
              </a:ext>
            </a:extLst>
          </p:cNvPr>
          <p:cNvSpPr txBox="1">
            <a:spLocks/>
          </p:cNvSpPr>
          <p:nvPr/>
        </p:nvSpPr>
        <p:spPr>
          <a:xfrm>
            <a:off x="6400800" y="2743200"/>
            <a:ext cx="4297680" cy="1234440"/>
          </a:xfrm>
          <a:prstGeom prst="rect">
            <a:avLst/>
          </a:prstGeom>
        </p:spPr>
        <p:txBody>
          <a:bodyPr>
            <a:normAutofit/>
          </a:bodyPr>
          <a:lst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200" kern="1200">
                <a:solidFill>
                  <a:schemeClr val="bg2"/>
                </a:solidFill>
                <a:latin typeface="+mn-lt"/>
                <a:ea typeface="+mn-ea"/>
                <a:cs typeface="+mn-cs"/>
              </a:defRPr>
            </a:lvl1pPr>
            <a:lvl2pPr marL="466344" indent="-228600" algn="l" defTabSz="914400" rtl="0" eaLnBrk="1" latinLnBrk="0" hangingPunct="1">
              <a:lnSpc>
                <a:spcPct val="100000"/>
              </a:lnSpc>
              <a:spcBef>
                <a:spcPts val="0"/>
              </a:spcBef>
              <a:spcAft>
                <a:spcPts val="600"/>
              </a:spcAft>
              <a:buFont typeface="Arial" panose="020B0604020202020204" pitchFamily="34" charset="0"/>
              <a:buChar char="–"/>
              <a:defRPr sz="2200" kern="1200">
                <a:solidFill>
                  <a:schemeClr val="bg2"/>
                </a:solidFill>
                <a:latin typeface="+mn-lt"/>
                <a:ea typeface="+mn-ea"/>
                <a:cs typeface="+mn-cs"/>
              </a:defRPr>
            </a:lvl2pPr>
            <a:lvl3pPr marL="685800" indent="-230188" algn="l" defTabSz="914400" rtl="0" eaLnBrk="1" latinLnBrk="0" hangingPunct="1">
              <a:lnSpc>
                <a:spcPct val="100000"/>
              </a:lnSpc>
              <a:spcBef>
                <a:spcPts val="0"/>
              </a:spcBef>
              <a:spcAft>
                <a:spcPts val="600"/>
              </a:spcAft>
              <a:buFont typeface="Wingdings" panose="05000000000000000000" pitchFamily="2" charset="2"/>
              <a:buChar char="§"/>
              <a:defRPr sz="2000" kern="1200">
                <a:solidFill>
                  <a:schemeClr val="bg2"/>
                </a:solidFill>
                <a:latin typeface="+mn-lt"/>
                <a:ea typeface="+mn-ea"/>
                <a:cs typeface="+mn-cs"/>
              </a:defRPr>
            </a:lvl3pPr>
            <a:lvl4pPr marL="914400" indent="-220663"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2"/>
                </a:solidFill>
                <a:latin typeface="+mn-lt"/>
                <a:ea typeface="+mn-ea"/>
                <a:cs typeface="+mn-cs"/>
              </a:defRPr>
            </a:lvl4pPr>
            <a:lvl5pPr marL="1143000" indent="-2317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1371600" indent="-228600" algn="l" defTabSz="914400" rtl="0" eaLnBrk="1" latinLnBrk="0" hangingPunct="1">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1600200" indent="-228600" algn="l" defTabSz="914400" rtl="0" eaLnBrk="1" latinLnBrk="0" hangingPunct="1">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828800" indent="-228600" algn="l" defTabSz="914400" rtl="0" eaLnBrk="1" latinLnBrk="0" hangingPunct="1">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2057400" indent="-228600" algn="l" defTabSz="914400" rtl="0" eaLnBrk="1" latinLnBrk="0" hangingPunct="1">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03000"/>
              </a:lnSpc>
              <a:spcBef>
                <a:spcPts val="0"/>
              </a:spcBef>
              <a:spcAft>
                <a:spcPts val="4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003F5F"/>
                </a:solidFill>
                <a:effectLst/>
                <a:uLnTx/>
                <a:uFillTx/>
                <a:latin typeface="Arial" panose="020B0606020202030204" pitchFamily="34" charset="0"/>
                <a:ea typeface="+mn-ea"/>
                <a:cs typeface="+mn-cs"/>
              </a:rPr>
              <a:t>Contact </a:t>
            </a:r>
            <a:r>
              <a:rPr lang="en-US" sz="1400" b="1" i="0">
                <a:solidFill>
                  <a:srgbClr val="003F5F"/>
                </a:solidFill>
                <a:latin typeface="Arial" panose="020B0606020202030204" pitchFamily="34" charset="0"/>
              </a:rPr>
              <a:t>I</a:t>
            </a:r>
            <a:r>
              <a:rPr kumimoji="0" lang="en-US" sz="1400" b="1" i="0" u="none" strike="noStrike" kern="1200" cap="none" spc="0" normalizeH="0" baseline="0" noProof="0" err="1">
                <a:ln>
                  <a:noFill/>
                </a:ln>
                <a:solidFill>
                  <a:srgbClr val="003F5F"/>
                </a:solidFill>
                <a:effectLst/>
                <a:uLnTx/>
                <a:uFillTx/>
                <a:latin typeface="Arial" panose="020B0606020202030204" pitchFamily="34" charset="0"/>
                <a:ea typeface="+mn-ea"/>
                <a:cs typeface="+mn-cs"/>
              </a:rPr>
              <a:t>nformation</a:t>
            </a:r>
            <a:r>
              <a:rPr kumimoji="0" lang="en-US" sz="1400" b="1" i="0" u="none" strike="noStrike" kern="1200" cap="none" spc="0" normalizeH="0" baseline="0" noProof="0">
                <a:ln>
                  <a:noFill/>
                </a:ln>
                <a:solidFill>
                  <a:srgbClr val="003F5F"/>
                </a:solidFill>
                <a:effectLst/>
                <a:uLnTx/>
                <a:uFillTx/>
                <a:latin typeface="Arial" panose="020B0606020202030204" pitchFamily="34" charset="0"/>
                <a:ea typeface="+mn-ea"/>
                <a:cs typeface="+mn-cs"/>
              </a:rPr>
              <a:t>:</a:t>
            </a:r>
          </a:p>
          <a:p>
            <a:pPr marL="0" marR="0" lvl="1" indent="0" algn="l" defTabSz="914400" rtl="0" eaLnBrk="1" fontAlgn="auto" latinLnBrk="0" hangingPunct="1">
              <a:lnSpc>
                <a:spcPct val="103000"/>
              </a:lnSpc>
              <a:spcBef>
                <a:spcPts val="0"/>
              </a:spcBef>
              <a:spcAft>
                <a:spcPts val="400"/>
              </a:spcAft>
              <a:buClrTx/>
              <a:buSzTx/>
              <a:buFont typeface="Arial" panose="020B0604020202020204" pitchFamily="34" charset="0"/>
              <a:buNone/>
              <a:tabLst/>
              <a:defRPr/>
            </a:pPr>
            <a:r>
              <a:rPr kumimoji="0" lang="en-US" sz="1200" b="0" i="0" u="none" strike="noStrike" kern="1200" cap="none" spc="0" normalizeH="0" baseline="0" noProof="0">
                <a:ln>
                  <a:noFill/>
                </a:ln>
                <a:solidFill>
                  <a:srgbClr val="003F5F"/>
                </a:solidFill>
                <a:effectLst/>
                <a:uLnTx/>
                <a:uFillTx/>
                <a:latin typeface="Arial"/>
                <a:ea typeface="+mn-ea"/>
                <a:cs typeface="+mn-cs"/>
              </a:rPr>
              <a:t>For more information, please contact: </a:t>
            </a:r>
            <a:br>
              <a:rPr kumimoji="0" lang="en-US" sz="1800" b="0" i="0" u="none" strike="noStrike" kern="1200" cap="none" spc="0" normalizeH="0" baseline="0" noProof="0" dirty="0">
                <a:ln>
                  <a:noFill/>
                </a:ln>
                <a:solidFill>
                  <a:schemeClr val="tx1"/>
                </a:solidFill>
                <a:effectLst/>
                <a:uLnTx/>
                <a:uFillTx/>
                <a:latin typeface="Arial"/>
                <a:ea typeface="+mn-ea"/>
                <a:cs typeface="+mn-cs"/>
              </a:rPr>
            </a:br>
            <a:r>
              <a:rPr kumimoji="0" lang="en-US" sz="1200" b="0" i="0" u="none" strike="noStrike" kern="1200" cap="none" spc="0" normalizeH="0" baseline="0" noProof="0">
                <a:ln>
                  <a:noFill/>
                </a:ln>
                <a:solidFill>
                  <a:srgbClr val="003F5F"/>
                </a:solidFill>
                <a:effectLst/>
                <a:uLnTx/>
                <a:uFillTx/>
                <a:latin typeface="Arial"/>
                <a:ea typeface="+mn-ea"/>
                <a:cs typeface="+mn-cs"/>
              </a:rPr>
              <a:t>Ben Conley (BConley@seyfarth.com)</a:t>
            </a:r>
            <a:br>
              <a:rPr kumimoji="0" lang="en-US" sz="1800" b="0" i="0" u="none" strike="noStrike" kern="1200" cap="none" spc="0" normalizeH="0" baseline="0" noProof="0" dirty="0">
                <a:ln>
                  <a:noFill/>
                </a:ln>
                <a:solidFill>
                  <a:schemeClr val="tx1"/>
                </a:solidFill>
                <a:effectLst/>
                <a:uLnTx/>
                <a:uFillTx/>
                <a:latin typeface="Arial"/>
                <a:ea typeface="+mn-ea"/>
                <a:cs typeface="+mn-cs"/>
              </a:rPr>
            </a:br>
            <a:endParaRPr kumimoji="0" lang="en-US" sz="1800" b="0" i="0" u="none" strike="noStrike" kern="1200" cap="none" spc="0" normalizeH="0" baseline="0" noProof="0">
              <a:ln>
                <a:noFill/>
              </a:ln>
              <a:solidFill>
                <a:schemeClr val="tx1"/>
              </a:solidFill>
              <a:effectLst/>
              <a:uLnTx/>
              <a:uFillTx/>
              <a:latin typeface="Arial"/>
              <a:ea typeface="+mn-ea"/>
              <a:cs typeface="+mn-cs"/>
            </a:endParaRPr>
          </a:p>
        </p:txBody>
      </p:sp>
      <p:cxnSp>
        <p:nvCxnSpPr>
          <p:cNvPr id="4" name="Straight Connector 3">
            <a:extLst>
              <a:ext uri="{FF2B5EF4-FFF2-40B4-BE49-F238E27FC236}">
                <a16:creationId xmlns:a16="http://schemas.microsoft.com/office/drawing/2014/main" id="{0BF878F6-DA55-4FA3-F093-EFF98410919E}"/>
              </a:ext>
            </a:extLst>
          </p:cNvPr>
          <p:cNvCxnSpPr>
            <a:cxnSpLocks/>
          </p:cNvCxnSpPr>
          <p:nvPr/>
        </p:nvCxnSpPr>
        <p:spPr>
          <a:xfrm>
            <a:off x="6086254" y="2625841"/>
            <a:ext cx="0" cy="2260791"/>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932688" y="3703320"/>
            <a:ext cx="1920240" cy="59436"/>
          </a:xfrm>
          <a:prstGeom prst="rect">
            <a:avLst/>
          </a:prstGeom>
          <a:solidFill>
            <a:srgbClr val="009A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2593481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item.xml><?xml version="1.0" encoding="utf-8"?>
<properties xmlns="http://www.imanage.com/work/xmlschema">
  <documentid>SEY1!328234440.1</documentid>
  <senderid>BCONLEY</senderid>
  <senderemail>BCONLEY@SEYFARTH.COM</senderemail>
  <lastmodified>2026-08-27T09:28:38.0000000-05:00</lastmodified>
  <database>SEY1</database>
</properties>
</file>

<file path=docProps/app.xml><?xml version="1.0" encoding="utf-8"?>
<Properties xmlns="http://schemas.openxmlformats.org/officeDocument/2006/extended-properties" xmlns:vt="http://schemas.openxmlformats.org/officeDocument/2006/docPropsVTypes">
  <TotalTime>0</TotalTime>
  <Words>2465</Words>
  <Application>Microsoft Office PowerPoint</Application>
  <PresentationFormat>Widescreen</PresentationFormat>
  <Paragraphs>227</Paragraphs>
  <Slides>14</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Aptos</vt:lpstr>
      <vt:lpstr>Aptos Display</vt:lpstr>
      <vt:lpstr>Arial</vt:lpstr>
      <vt:lpstr>Arial Narrow</vt:lpstr>
      <vt:lpstr>Avenir Black</vt:lpstr>
      <vt:lpstr>Avenir Medium</vt:lpstr>
      <vt:lpstr>Courier New</vt:lpstr>
      <vt:lpstr>Wingdings</vt:lpstr>
      <vt:lpstr>Office Theme</vt:lpstr>
      <vt:lpstr>PowerPoint Presentation</vt:lpstr>
      <vt:lpstr>Weight Loss Drug Coverage for 2027 Plan Year </vt:lpstr>
      <vt:lpstr>Updates on Tobacco Surcharge Litigation </vt:lpstr>
      <vt:lpstr>Consolidated Appropriations Act of 2026</vt:lpstr>
      <vt:lpstr>No Surprises Act (NSA) IDR Final Rule</vt:lpstr>
      <vt:lpstr>No Surprises Act (NSA) Operational Issues</vt:lpstr>
      <vt:lpstr>Excepted Fertility Benefits Proposed Rule</vt:lpstr>
      <vt:lpstr>Excepted Fertility Benefits Proposed Rule</vt:lpstr>
      <vt:lpstr>Excepted Fertility Benefits Proposed Rule</vt:lpstr>
      <vt:lpstr>Excepted Fertility Benefits Proposed Rule</vt:lpstr>
      <vt:lpstr>Trump Accounts Refresher</vt:lpstr>
      <vt:lpstr>Trump Accounts: New Proposed Rules for Employers</vt:lpstr>
      <vt:lpstr>DCAPs: New Nondiscrimination Guidelines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Angie Halter</dc:creator>
  <cp:lastModifiedBy>Conley, Ben</cp:lastModifiedBy>
  <cp:revision>8</cp:revision>
  <dcterms:created xsi:type="dcterms:W3CDTF">2026-07-08T15:46:04Z</dcterms:created>
  <dcterms:modified xsi:type="dcterms:W3CDTF">2026-08-27T14:28:38Z</dcterms:modified>
  <cp:contentStatus/>
</cp:coreProperties>
</file>