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8" r:id="rId19"/>
    <p:sldId id="270" r:id="rId20"/>
    <p:sldId id="279" r:id="rId21"/>
    <p:sldId id="271" r:id="rId22"/>
    <p:sldId id="272" r:id="rId23"/>
    <p:sldId id="273" r:id="rId24"/>
    <p:sldId id="274" r:id="rId25"/>
    <p:sldId id="276" r:id="rId26"/>
    <p:sldId id="277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FAA64-8565-4F79-D064-6FA7E928AD7C}" v="308" dt="2026-08-20T21:02:30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21BA4-E6A5-4BDB-8F9D-0627EC790765}" type="datetimeFigureOut"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15249-02BE-435B-BF92-4C966F60786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05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/ cold open. (0:00) Introduce yourself and CEWD in 30 seconds. Note that you're joining virtually and that there will be an in-person, table-based discussion built in around the midpoint — flag now that a room facilitator will run that segment so no one is caught off guard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 min) Walk the roadmap fast — this slide is orientation, not content. Name-check the small-group discussion now so people know it's coming and can start thinking about their own toughest-to-fill roles.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transition. (~0:30) One line: "Let's ground this in data before we talk solutions."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(~2 min) Anchor stat slide. Land the 32M number hard — this is the "why we're all in this room" number. Emphasize 17M new vs. 15M replacement: growth alone would be a lot; growth AND churn together is the real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(~2 min) Pick 1–2 of these to go slightly deeper on based on what MRES members likely hire for (lineworkers/electricians most relevant to municipal utilities). Don't read all four with equal weight — let electricians and mining (retirement-driven) carry the emotional weight.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This is the "why now" slide — tie retirement + recruiting difficulty together as compounding, not separate, problems. All three stats here are energy-sector-specific (IEA 2025 survey of 700+ energy companies; SHRM’s cross-industry ranking that places energy-relevant skilled trades roles). If asked, the "one other category" ahead of skilled trades in the SHRM ranking is highly-skilled medical roles (doctors, nurses).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The turn: it's not just headcount, it's readiness. All three stats are energy/utility-specific or directly about the broader U.S. skills-training pipeline — the 43%-vs-52% gap is the one to slow down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 min) Localize this — the third column now shows jobs and % of all jobs for all four MRES states side by side. Flag verbally that ND/SD figures are the most recent matched public pair (2022); if you have more current internal numbers for those two, swap them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transition. (~0:30) "So where do we find them, and how do we get them ready? Three buckets."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Frame these three pillars as the organizing structure for the rest of the talk — you'll revisit awareness, curriculum, and data explicitly as you move through the tools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FACILITATED SEGMENT (~10 min). You are virtual for this part — hand off clearly to the in-room facilitator before going quiet. Suggested handoff line: "I'm going to step back for about ten minutes while [facilitator name] runs this at your tables — I'll rejoin right after." Facilitator: read both prompts aloud, keep visible time (7 min discuss / 3 min share), and cue 2–3 tables to share one takeaway each before advancing. Have the facilitator flag any recurring themes in the chat/notes so the speaker can reference them when rejoining.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transition. (~0:30) Rejoin here after the discussion — consider referencing 1 thing you heard from the room (via facilitator notes)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 min) Orientation slide — quick, not deep. This just gives people the two URLs to keep in their back pocket before the specific tools start. Mention that getintoenergy.org is the one to hand to candidates/students/teachers, cewd.org is the one for their own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(~2 min) Two tools, one flow — quiz first, then apply. If a live demo isn't possible virtually, describe it as: take the quiz, see matched pathways with wages/training/credentials, then click straight through to real open roles on the Job Board. The 10,000+ open-positions number is worth saying out loud slowly — it's the most concrete, current stat in this whole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0FE2-AEC3-88D5-E544-24A4DFC1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D40C28-B540-DFA1-478C-FC35E1FB4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6A081-EE79-05A6-E91A-98A5A5E91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Tangible, physical resource — mention these are ready to print and hand out at job fairs, career days, or to hiring managers today.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E620C-DE8D-8885-7FD0-08C4BCBFC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80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Tangible, physical resource — mention these are ready to print and hand out at job fairs, career days, or to hiring managers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670C4-3EBF-A91E-7192-3EBF51496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97534C-F2A5-BE68-7431-D05BAEB90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B1EABE-7295-D544-9FCB-F7199B544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Tangible, physical resource — mention these are ready to print and hand out at job fairs, career days, or to hiring managers today.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76E69-6263-C3B2-D74E-B6956446C6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15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(~2 min) This is often the slide HR audiences engage with most — pause slightly longer here. Consider asking (rhetorically, no need to break for discussion) which of these three audiences is hardest for MRES members to reach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(~2 min) EIF 2.0 is likely the most substantive resource in the deck — slow down. Make the distinction clear: same content, two doors in (employer onboarding vs. training-partner pre-apprenticeship).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Important: this is NOT live yet — it launches in 2027. Frame it as "coming soon, plan for it" rather than something to point people to today. Key distinction from EIF 2.0: EIF 2.0 is foundational knowledge available now; Energy Readiness will be a verified, hands-on-competency credential built on NCCER’s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This slide answers "who do I call and how does this actually work" — if MRES members ask about starting one, the honest answer is that it starts with employer interest, not a CEWD sales pitch. Keep this grounded in the real model rather than overpromising a specific state timeline.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(~1.5 min) This is the "so what do I do Monday morning" slide. Go slightly slower here than anywhere else in the tools section — it's the payoff.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(~1 min) Close warm. Repeat the resource URLs slowly since people are likely writing them down. Open it up for live Q&amp;A if time remains.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007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MISSOURI RIVER ENERGY SERVICES  •  HR MEMBERS CONFERENCE  •  THURSDAY, OCT.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240280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Powering the Pipeline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530352" y="324612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2C9751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Connecting to Tomorrow’s Workforce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4224528"/>
            <a:ext cx="2743200" cy="0"/>
          </a:xfrm>
          <a:prstGeom prst="line">
            <a:avLst/>
          </a:prstGeom>
          <a:noFill/>
          <a:ln w="38100">
            <a:solidFill>
              <a:srgbClr val="FFC2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 Vander Zanden</a:t>
            </a:r>
            <a:endParaRPr lang="en-US" sz="15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5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State Workforce Development, Center for Energy Workforce Development (CEWD)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989320"/>
            <a:ext cx="292608" cy="292608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32688" y="5989320"/>
            <a:ext cx="292608" cy="292608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316736" y="5989320"/>
            <a:ext cx="292608" cy="292608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SESSION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What We’ll Cover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04672" y="1673352"/>
            <a:ext cx="566928" cy="566928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s/bar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35" y="1809415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434840" y="16916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~8 MIN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04672" y="2350008"/>
            <a:ext cx="4745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Need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04672" y="2715768"/>
            <a:ext cx="4745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says about where energy workforce pressure is highest right now.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126480" y="14173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382512" y="1673352"/>
            <a:ext cx="566928" cy="566928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work/icons/messageCir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75" y="1809415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012680" y="16916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007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MIN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382512" y="2350008"/>
            <a:ext cx="4745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Small-Group Discussion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382512" y="2715768"/>
            <a:ext cx="4745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through your own toughest-to-fill roles at your table.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548640" y="37033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04672" y="3959352"/>
            <a:ext cx="566928" cy="566928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/home/claude/work/icons/comp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735" y="4095415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04672" y="4636008"/>
            <a:ext cx="4745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CEWD Tools &amp; Resources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804672" y="5001768"/>
            <a:ext cx="4745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Explorer, 50+ career pathway one-pagers, targeted outreach kits, and EIF 2.0 curriculum.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26480" y="370332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6382512" y="3959352"/>
            <a:ext cx="566928" cy="566928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/home/claude/work/icons/rou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8575" y="4095415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382512" y="4636008"/>
            <a:ext cx="47457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Putting It Into Practice</a:t>
            </a:r>
            <a:endParaRPr lang="en-US" sz="1700" dirty="0"/>
          </a:p>
        </p:txBody>
      </p:sp>
      <p:sp>
        <p:nvSpPr>
          <p:cNvPr id="25" name="Text 19"/>
          <p:cNvSpPr/>
          <p:nvPr/>
        </p:nvSpPr>
        <p:spPr>
          <a:xfrm>
            <a:off x="6382512" y="5001768"/>
            <a:ext cx="4745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125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Real examples and where to start closing the biggest gaps.</a:t>
            </a:r>
            <a:endParaRPr lang="en-US" sz="125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3317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>
                <a:solidFill>
                  <a:srgbClr val="FFC225"/>
                </a:solidFill>
                <a:latin typeface="Calibri"/>
                <a:ea typeface="Calibri"/>
                <a:cs typeface="Calibri"/>
              </a:rPr>
              <a:t>SECTION 1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0352" y="269748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Need: What the Data Shows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36118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i="1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Where energy workforce pressure is highest and closing in fastest.</a:t>
            </a:r>
            <a:endParaRPr lang="en-US"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Energy Is Hiring at a Scale We Haven’t Seen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78608" cy="30632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2578608" cy="82296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8.5M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22128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jobs in the U.S. today — 5.4% of all U.S. employment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346704" y="1600200"/>
            <a:ext cx="2578608" cy="30632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346704" y="1600200"/>
            <a:ext cx="2578608" cy="82296"/>
          </a:xfrm>
          <a:prstGeom prst="rect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483864" y="192024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32M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3529584" y="2926080"/>
            <a:ext cx="22128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energy employers expect to hire between 2025 and 2035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144768" y="1600200"/>
            <a:ext cx="2578608" cy="30632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44768" y="1600200"/>
            <a:ext cx="2578608" cy="82296"/>
          </a:xfrm>
          <a:prstGeom prst="rect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281928" y="192024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C9751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17M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6327648" y="2926080"/>
            <a:ext cx="22128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those are net-new jobs created by growth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942832" y="1600200"/>
            <a:ext cx="2578608" cy="30632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942832" y="1600200"/>
            <a:ext cx="2578608" cy="82296"/>
          </a:xfrm>
          <a:prstGeom prst="rect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079992" y="192024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15M</a:t>
            </a:r>
            <a:endParaRPr lang="en-US" sz="4400" dirty="0"/>
          </a:p>
        </p:txBody>
      </p:sp>
      <p:sp>
        <p:nvSpPr>
          <p:cNvPr id="19" name="Text 17"/>
          <p:cNvSpPr/>
          <p:nvPr/>
        </p:nvSpPr>
        <p:spPr>
          <a:xfrm>
            <a:off x="9125712" y="2926080"/>
            <a:ext cx="22128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are replacement hires — largely retirements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48640" y="489204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C9751"/>
                </a:solidFill>
                <a:latin typeface="Avenir Medium"/>
                <a:ea typeface="Avenir Medium"/>
                <a:cs typeface="Avenir Medium" pitchFamily="34" charset="-120"/>
              </a:rPr>
              <a:t>The pipeline has to widen, not just refill.</a:t>
            </a:r>
            <a:endParaRPr lang="en-US" sz="1600" dirty="0">
              <a:latin typeface="Avenir Medium"/>
              <a:ea typeface="Avenir Medium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48640" y="5870448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U.S. Department of Energy, 2025 U.S. Energy &amp; Employment Jobs Report (USEER); Brookings, 2024.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Occupations Under the Most Pressure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78608" cy="32918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517904" y="1874520"/>
            <a:ext cx="640080" cy="64008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s/z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523" y="2028139"/>
            <a:ext cx="332842" cy="3328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65176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Electricians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31520" y="3063240"/>
            <a:ext cx="22128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81,000 must be hired and trained every single year, for a decade.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346704" y="1600200"/>
            <a:ext cx="2578608" cy="32918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15968" y="1874520"/>
            <a:ext cx="640080" cy="64008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s/fla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9587" y="202813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83864" y="265176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Welders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3529584" y="3063240"/>
            <a:ext cx="22128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projected shortfall of 320,000 welders by 2029.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144768" y="1600200"/>
            <a:ext cx="2578608" cy="32918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114032" y="1874520"/>
            <a:ext cx="640080" cy="64008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work/icons/ato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7651" y="2028139"/>
            <a:ext cx="332842" cy="3328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81928" y="265176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Nuclear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6327648" y="3063240"/>
            <a:ext cx="22128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projected need for 376,000 nuclear workers by 2050.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8942832" y="1600200"/>
            <a:ext cx="2578608" cy="3291840"/>
          </a:xfrm>
          <a:prstGeom prst="roundRect">
            <a:avLst>
              <a:gd name="adj" fmla="val 28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912096" y="1874520"/>
            <a:ext cx="640080" cy="64008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work/icons/pickax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5715" y="2028139"/>
            <a:ext cx="332842" cy="3328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79992" y="2651760"/>
            <a:ext cx="2304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Mining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9125712" y="3063240"/>
            <a:ext cx="221284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half the current workforce retires by 2029; just 162 mining-engineering B.S. grads in 2023.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48640" y="5870448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U.S. Dept. of Labor, 2025; American Welding Society, 2025; U.S. Dept. of Energy; Society for Mining, Metallurgy &amp; Exploration, 2025.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Retirement Wave Meets a Recruiting Crunch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805940"/>
            <a:ext cx="777240" cy="77724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8" y="199247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173736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Retirements Are Outpacing New Talent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828800" y="2130552"/>
            <a:ext cx="9052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Today, about 2.4 energy workers are approaching retirement for every 1 worker under 25 entering the field.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2953512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77240" y="3159252"/>
            <a:ext cx="777240" cy="77724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s/triangleAle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778" y="3345790"/>
            <a:ext cx="404165" cy="4041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28800" y="3090672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Skilled trades are the 2nd-hardest roles to fill in our country</a:t>
            </a:r>
            <a:endParaRPr lang="en-US" sz="1600" dirty="0">
              <a:latin typeface="Avenir Black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828800" y="3483864"/>
            <a:ext cx="9052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46% of employers called skilled-trades positions “very difficult” to fill in 2024 — behind only highly-skilled medical roles like doctors and nurses.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306824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77240" y="4512564"/>
            <a:ext cx="777240" cy="77724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work/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78" y="4699102"/>
            <a:ext cx="404165" cy="40416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28800" y="4443984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Most energy employers are stuck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828800" y="4816765"/>
            <a:ext cx="9052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2025 survey of 700+ energy companies, more than half reported critical hiring bottlenecks — concentrated in applied technical roles like electricians, pipefitters, and plant operators.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48640" y="5870448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IEA, World Energy Employment 2025; SHRM Talent Trends, 2024.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Skills Gap Beneath the Surface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02152" cy="3063240"/>
          </a:xfrm>
          <a:prstGeom prst="roundRect">
            <a:avLst>
              <a:gd name="adj" fmla="val 2388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502152" cy="82296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1965960"/>
            <a:ext cx="3044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76%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energy &amp; utilities employers report a talent and skills gap in their existing workforce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25112" y="1600200"/>
            <a:ext cx="3502152" cy="3063240"/>
          </a:xfrm>
          <a:prstGeom prst="roundRect">
            <a:avLst>
              <a:gd name="adj" fmla="val 2388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325112" y="1600200"/>
            <a:ext cx="3502152" cy="82296"/>
          </a:xfrm>
          <a:prstGeom prst="rect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53712" y="1965960"/>
            <a:ext cx="3044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52%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4599432" y="301752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jobs require training beyond high school but short of a 4-year degree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01584" y="1600200"/>
            <a:ext cx="3502152" cy="3063240"/>
          </a:xfrm>
          <a:prstGeom prst="roundRect">
            <a:avLst>
              <a:gd name="adj" fmla="val 2388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01584" y="1600200"/>
            <a:ext cx="3502152" cy="82296"/>
          </a:xfrm>
          <a:prstGeom prst="rect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0184" y="1965960"/>
            <a:ext cx="3044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43%</a:t>
            </a:r>
            <a:endParaRPr lang="en-US" sz="5000" dirty="0"/>
          </a:p>
        </p:txBody>
      </p:sp>
      <p:sp>
        <p:nvSpPr>
          <p:cNvPr id="15" name="Text 13"/>
          <p:cNvSpPr/>
          <p:nvPr/>
        </p:nvSpPr>
        <p:spPr>
          <a:xfrm>
            <a:off x="8375904" y="3017520"/>
            <a:ext cx="29535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workers have actually had access to that kind of skills training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5870448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ManpowerGroup, 2024; National Skills Coalition, 2025.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Where It Lands: The Picture Shifts by State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2152" cy="370332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37360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Most Total Energy Jobs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77240" y="242316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Texas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71576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990,100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324612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California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353872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941,500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406908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Michigan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" y="436168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394,000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25112" y="1554480"/>
            <a:ext cx="3502152" cy="370332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53712" y="1737360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Most Energy Jobs Per Capita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553712" y="242316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Wyoming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53712" y="271576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#1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553712" y="324612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Dakota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53712" y="353872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#2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553712" y="406908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Virginia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53712" y="4361688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#3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101584" y="1554480"/>
            <a:ext cx="3502152" cy="3703320"/>
          </a:xfrm>
          <a:prstGeom prst="roundRect">
            <a:avLst>
              <a:gd name="adj" fmla="val 2089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330184" y="171907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Your Region: MRES States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330184" y="2029968"/>
            <a:ext cx="3044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FB4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jobs &amp; share of all state jobs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330184" y="2468880"/>
            <a:ext cx="3044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Dakota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330184" y="272491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58,722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jobs  ·  </a:t>
            </a: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14.0%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jobs</a:t>
            </a:r>
            <a:r>
              <a:rPr lang="en-US" sz="900" i="1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(2022 data)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8330184" y="3163824"/>
            <a:ext cx="3044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330184" y="3419856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131,027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jobs  ·  </a:t>
            </a: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4.4%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jobs</a:t>
            </a:r>
            <a:r>
              <a:rPr lang="en-US" sz="900" i="1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(2024 data)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8330184" y="3858768"/>
            <a:ext cx="3044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Iowa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330184" y="411480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86,693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jobs  ·  </a:t>
            </a: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5.6%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jobs</a:t>
            </a:r>
            <a:r>
              <a:rPr lang="en-US" sz="900" i="1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(2024 data)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8330184" y="4553712"/>
            <a:ext cx="3044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Dakota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330184" y="4809744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27,966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jobs  ·  </a:t>
            </a:r>
            <a:r>
              <a:rPr lang="en-US" sz="1350" b="1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6.2%</a:t>
            </a:r>
            <a:r>
              <a:rPr lang="en-US" sz="11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all jobs</a:t>
            </a:r>
            <a:r>
              <a:rPr lang="en-US" sz="900" i="1" dirty="0">
                <a:solidFill>
                  <a:srgbClr val="8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(2022 data)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548640" y="539496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2C9751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North Dakota alone is one of the most energy-job-dense states in the country. This is exactly why regional, employer-driven consortia are where pipeline gaps actually get closed.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8640" y="6016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U.S. Dept. of Energy, USEER state data. TX/CA/MI/WY/ND(rank)/WV/MN/IA figures are 2024 data (2025 report); ND/SD figures in the region box are the most recent matched jobs+% pair published (2022 data).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3317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30352" y="2697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From Data to Action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35204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Three categories of solutions</a:t>
            </a:r>
            <a:endParaRPr lang="en-US" sz="17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DATA TO ACTION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Three Categories of Solutions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365443" y="1684836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94043" y="186771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DCE3E8"/>
                </a:solidFill>
                <a:latin typeface="Avenir Black" pitchFamily="34" charset="0"/>
                <a:ea typeface="Avenir Black"/>
              </a:rPr>
              <a:t>02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727899" y="2370636"/>
            <a:ext cx="777240" cy="77724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work/icons/megaph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437" y="2557174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639763" y="3376476"/>
            <a:ext cx="2953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Awareness &amp; Outreach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685483" y="3970836"/>
            <a:ext cx="28620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more of the right people looking at energy as a career — and speak to them in a way that lands.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182737" y="1684837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411337" y="1799681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DCE3E8"/>
                </a:solidFill>
                <a:latin typeface="Avenir Black" pitchFamily="34" charset="0"/>
                <a:ea typeface="Avenir Black"/>
              </a:rPr>
              <a:t>03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9545193" y="2302601"/>
            <a:ext cx="777240" cy="77724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/home/claude/work/icons/bookOp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1731" y="2489139"/>
            <a:ext cx="404165" cy="40416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457057" y="3308441"/>
            <a:ext cx="2953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Curriculum &amp; Training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8502777" y="3902801"/>
            <a:ext cx="28620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consistent, work-ready baseline before day one, so onboarding is faster and more consistent.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515602" y="1684836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-3086209" y="5473609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DCE3E8"/>
                </a:solidFill>
                <a:latin typeface="Avenir Black" pitchFamily="34" charset="0"/>
                <a:ea typeface="Avenir Black"/>
              </a:rPr>
              <a:t>01</a:t>
            </a:r>
            <a:endParaRPr lang="en-US" sz="2000" dirty="0"/>
          </a:p>
        </p:txBody>
      </p:sp>
      <p:sp>
        <p:nvSpPr>
          <p:cNvPr id="18" name="Shape 14"/>
          <p:cNvSpPr/>
          <p:nvPr/>
        </p:nvSpPr>
        <p:spPr>
          <a:xfrm>
            <a:off x="1878058" y="2370636"/>
            <a:ext cx="777240" cy="77724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 descr="/home/claude/work/icons/targ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4596" y="2557174"/>
            <a:ext cx="404165" cy="40416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89922" y="3376476"/>
            <a:ext cx="29535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Data &amp; Planning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835642" y="3970836"/>
            <a:ext cx="28620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exactly which roles are under pressure in your footprint — and plan your pipeline around it.</a:t>
            </a:r>
            <a:endParaRPr lang="en-US" sz="1300" dirty="0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F74ABD84-D273-7ADA-E345-98577A4350E1}"/>
              </a:ext>
            </a:extLst>
          </p:cNvPr>
          <p:cNvSpPr/>
          <p:nvPr/>
        </p:nvSpPr>
        <p:spPr>
          <a:xfrm>
            <a:off x="838472" y="186771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DCE3E8"/>
                </a:solidFill>
                <a:latin typeface="Avenir Black"/>
              </a:rPr>
              <a:t>01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327648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868680" cy="86868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work/icons/message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" y="711403"/>
            <a:ext cx="451714" cy="4517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2179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MINUTES  •  TALK AT YOUR TABLE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600200" y="9144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Let’s Hear From the Room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0881360" cy="1417320"/>
          </a:xfrm>
          <a:prstGeom prst="roundRect">
            <a:avLst>
              <a:gd name="adj" fmla="val 5161"/>
            </a:avLst>
          </a:prstGeom>
          <a:solidFill>
            <a:srgbClr val="0E2E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8680" y="21488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In groups of 4–6: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2487168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Which of your priority occupations is under the most pressure right now — and what’s the #1 barrier to filling it?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48640" y="3611880"/>
            <a:ext cx="10881360" cy="1051560"/>
          </a:xfrm>
          <a:prstGeom prst="roundRect">
            <a:avLst>
              <a:gd name="adj" fmla="val 6957"/>
            </a:avLst>
          </a:prstGeom>
          <a:solidFill>
            <a:srgbClr val="0E2E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68680" y="3767328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Bonus: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68680" y="406908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What would “work-ready” look like for that role on someone’s very first day?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5029200"/>
            <a:ext cx="502920" cy="50292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work/icons/c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797" y="5142357"/>
            <a:ext cx="276606" cy="27660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88720" y="5102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min: discuss at your table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5897880" y="5029200"/>
            <a:ext cx="502920" cy="50292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work/icons/message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037" y="5142357"/>
            <a:ext cx="276606" cy="27660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537960" y="5102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min: share 1 takeaway with the room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3317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30352" y="2697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CEWD Tools &amp; Resources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548640" y="352044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the industry, for the industry — free to put to work today.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Two Doors Into Everything That Follows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everything in this section lives on one of two CEWD sites — built for two very different audiences.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257800" cy="2743200"/>
          </a:xfrm>
          <a:prstGeom prst="roundRect">
            <a:avLst>
              <a:gd name="adj" fmla="val 266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5257800" cy="82296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68680" y="2468880"/>
            <a:ext cx="731520" cy="73152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work/icons/targ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245" y="2644445"/>
            <a:ext cx="380390" cy="3803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83080" y="253288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INDUSTRY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783080" y="277063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cewd.org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68680" y="3566160"/>
            <a:ext cx="4617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Member resources, workforce data &amp; fast facts, and state consortia info — built for </a:t>
            </a:r>
            <a:r>
              <a:rPr lang="en-US" sz="1350" dirty="0" err="1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HRand</a:t>
            </a:r>
            <a:r>
              <a:rPr lang="en-US" sz="135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 workforce professionals.</a:t>
            </a:r>
            <a:endParaRPr lang="en-US" sz="135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172200" y="2148840"/>
            <a:ext cx="5257800" cy="2743200"/>
          </a:xfrm>
          <a:prstGeom prst="roundRect">
            <a:avLst>
              <a:gd name="adj" fmla="val 266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172200" y="2148840"/>
            <a:ext cx="5257800" cy="82296"/>
          </a:xfrm>
          <a:prstGeom prst="rect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492240" y="2468880"/>
            <a:ext cx="731520" cy="73152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/home/claude/work/icons/comp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805" y="2644445"/>
            <a:ext cx="380390" cy="38039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406640" y="253288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2C97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CANDIDATES &amp; EDUCATORS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7406640" y="277063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getintoenergy.org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6492240" y="3566160"/>
            <a:ext cx="4617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CEWD’s consumer-facing site — career exploration, pathway content, and outreach campaigns for students, job seekers, and the educators who guide them.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548640" y="51663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007AC2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Bookmark both — nearly every tool coming up lives on one of these two sites.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AWARENESS &amp; OUTREACH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Explore, Then Apply: getintoenergy.org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connected tools — the Energy Explorer quiz to find a fit, and the Job Board to act on it.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257800" cy="2651760"/>
          </a:xfrm>
          <a:prstGeom prst="roundRect">
            <a:avLst>
              <a:gd name="adj" fmla="val 275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5257800" cy="82296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22960" y="2395728"/>
            <a:ext cx="685800" cy="68580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work/icons/puzz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560320"/>
            <a:ext cx="356616" cy="35661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91640" y="24688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YOUR FIT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691640" y="2706624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The Energy Explorer Quiz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68680" y="3337560"/>
            <a:ext cx="4617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interactive quiz that matches interests and skills to real energy career pathways — then surfaces wages, training routes, and required credentials for each match.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172200" y="2103120"/>
            <a:ext cx="5257800" cy="2651760"/>
          </a:xfrm>
          <a:prstGeom prst="roundRect">
            <a:avLst>
              <a:gd name="adj" fmla="val 275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172200" y="2103120"/>
            <a:ext cx="5257800" cy="82296"/>
          </a:xfrm>
          <a:prstGeom prst="rect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446520" y="2395728"/>
            <a:ext cx="685800" cy="68580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/home/claude/work/icons/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112" y="2560320"/>
            <a:ext cx="356616" cy="35661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315200" y="24688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2C97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NOW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7315200" y="2706624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Get Into Energy Job Board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6492240" y="33375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600" b="1" dirty="0">
                <a:solidFill>
                  <a:srgbClr val="2C97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10,000+</a:t>
            </a:r>
            <a:r>
              <a:rPr lang="en-US" sz="13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open positions across the energy industry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6492240" y="3886200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employer postings, searchable by job type, location, and more.</a:t>
            </a:r>
            <a:endParaRPr lang="en-US" sz="1350" dirty="0"/>
          </a:p>
        </p:txBody>
      </p:sp>
      <p:sp>
        <p:nvSpPr>
          <p:cNvPr id="20" name="Shape 16"/>
          <p:cNvSpPr/>
          <p:nvPr/>
        </p:nvSpPr>
        <p:spPr>
          <a:xfrm>
            <a:off x="548640" y="493776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868680" y="493776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Avenir Medium" pitchFamily="34" charset="0"/>
                <a:ea typeface="Avenir Medium" pitchFamily="34" charset="-122"/>
                <a:cs typeface="Avenir Medium" pitchFamily="34" charset="-120"/>
              </a:rPr>
              <a:t>Point candidates straight from the quiz to a real opening — both live on getintoenergy.org, no account needed.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7B561D-0EAD-FB4B-F253-F9DEC5969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A7C5FAC-07C2-45D4-8AC0-8894C0BACA6C}"/>
              </a:ext>
            </a:extLst>
          </p:cNvPr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AWARENESS &amp; OUTREACH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B00689-8987-5098-0767-1B31F87EE2F4}"/>
              </a:ext>
            </a:extLst>
          </p:cNvPr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50+ Career Pathways </a:t>
            </a:r>
            <a:endParaRPr lang="en-US" sz="3000" dirty="0">
              <a:latin typeface="Avenir Black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E995F16-73A4-E8EC-98A4-8BA09E5DAA7E}"/>
              </a:ext>
            </a:extLst>
          </p:cNvPr>
          <p:cNvSpPr/>
          <p:nvPr/>
        </p:nvSpPr>
        <p:spPr>
          <a:xfrm>
            <a:off x="548640" y="141732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Interactive landing pages and print-ready flyers for energy occupations — built to hand to a student, a job fair visitor, or a counselor.</a:t>
            </a:r>
            <a:endParaRPr lang="en-US" sz="1500">
              <a:latin typeface="Calibri"/>
              <a:ea typeface="Calibri"/>
              <a:cs typeface="Calibri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5584B51-0C33-55F8-6853-0C73D735C5AE}"/>
              </a:ext>
            </a:extLst>
          </p:cNvPr>
          <p:cNvSpPr/>
          <p:nvPr/>
        </p:nvSpPr>
        <p:spPr>
          <a:xfrm>
            <a:off x="548640" y="2103120"/>
            <a:ext cx="5212080" cy="3429000"/>
          </a:xfrm>
          <a:prstGeom prst="roundRect">
            <a:avLst>
              <a:gd name="adj" fmla="val 2133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7255179-4F7E-8381-E0D5-F54D84B32347}"/>
              </a:ext>
            </a:extLst>
          </p:cNvPr>
          <p:cNvSpPr/>
          <p:nvPr/>
        </p:nvSpPr>
        <p:spPr>
          <a:xfrm>
            <a:off x="822960" y="22860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64367"/>
                </a:solidFill>
                <a:latin typeface="Avenir Black"/>
                <a:ea typeface="Avenir Black" pitchFamily="34" charset="-122"/>
                <a:cs typeface="Avenir Black" pitchFamily="34" charset="-120"/>
              </a:rPr>
              <a:t>Each two-pager covers:</a:t>
            </a:r>
            <a:endParaRPr lang="en-US" sz="1500">
              <a:latin typeface="Avenir Black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C686640-48F4-795F-01A4-5D71061E26FD}"/>
              </a:ext>
            </a:extLst>
          </p:cNvPr>
          <p:cNvSpPr/>
          <p:nvPr/>
        </p:nvSpPr>
        <p:spPr>
          <a:xfrm>
            <a:off x="822960" y="2743200"/>
            <a:ext cx="365760" cy="36576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work/icons/checkCircle.png">
            <a:extLst>
              <a:ext uri="{FF2B5EF4-FFF2-40B4-BE49-F238E27FC236}">
                <a16:creationId xmlns:a16="http://schemas.microsoft.com/office/drawing/2014/main" id="{929C07E2-2A3F-BDCA-19F8-D9C599D7A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2807208"/>
            <a:ext cx="237744" cy="237744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507CE989-41FF-EC19-C018-5E208D428431}"/>
              </a:ext>
            </a:extLst>
          </p:cNvPr>
          <p:cNvSpPr/>
          <p:nvPr/>
        </p:nvSpPr>
        <p:spPr>
          <a:xfrm>
            <a:off x="1325880" y="272491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overview &amp; day-to-day</a:t>
            </a:r>
            <a:endParaRPr lang="en-US" sz="14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E5568CE2-8DBF-06D2-CACD-33932CF2C95A}"/>
              </a:ext>
            </a:extLst>
          </p:cNvPr>
          <p:cNvSpPr/>
          <p:nvPr/>
        </p:nvSpPr>
        <p:spPr>
          <a:xfrm>
            <a:off x="822960" y="3337560"/>
            <a:ext cx="365760" cy="36576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s/checkCircle.png">
            <a:extLst>
              <a:ext uri="{FF2B5EF4-FFF2-40B4-BE49-F238E27FC236}">
                <a16:creationId xmlns:a16="http://schemas.microsoft.com/office/drawing/2014/main" id="{54F74A30-3B49-AF4E-67F3-383511FAA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401568"/>
            <a:ext cx="237744" cy="237744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1B648393-0AFE-E5EB-9676-32BFAAC935FA}"/>
              </a:ext>
            </a:extLst>
          </p:cNvPr>
          <p:cNvSpPr/>
          <p:nvPr/>
        </p:nvSpPr>
        <p:spPr>
          <a:xfrm>
            <a:off x="1325880" y="331927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 potential</a:t>
            </a:r>
            <a:endParaRPr lang="en-US" sz="14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B05AA754-24F7-35CA-801A-8E0A596518E6}"/>
              </a:ext>
            </a:extLst>
          </p:cNvPr>
          <p:cNvSpPr/>
          <p:nvPr/>
        </p:nvSpPr>
        <p:spPr>
          <a:xfrm>
            <a:off x="822960" y="3931920"/>
            <a:ext cx="365760" cy="36576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claude/work/icons/checkCircle.png">
            <a:extLst>
              <a:ext uri="{FF2B5EF4-FFF2-40B4-BE49-F238E27FC236}">
                <a16:creationId xmlns:a16="http://schemas.microsoft.com/office/drawing/2014/main" id="{C933D24A-B1C9-C94A-CE95-750FA92CE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995928"/>
            <a:ext cx="237744" cy="237744"/>
          </a:xfrm>
          <a:prstGeom prst="rect">
            <a:avLst/>
          </a:prstGeom>
        </p:spPr>
      </p:pic>
      <p:sp>
        <p:nvSpPr>
          <p:cNvPr id="15" name="Text 10">
            <a:extLst>
              <a:ext uri="{FF2B5EF4-FFF2-40B4-BE49-F238E27FC236}">
                <a16:creationId xmlns:a16="http://schemas.microsoft.com/office/drawing/2014/main" id="{924154B1-680F-F5F8-530B-1D6BD61B9AC5}"/>
              </a:ext>
            </a:extLst>
          </p:cNvPr>
          <p:cNvSpPr/>
          <p:nvPr/>
        </p:nvSpPr>
        <p:spPr>
          <a:xfrm>
            <a:off x="1325880" y="391363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competencies</a:t>
            </a:r>
            <a:endParaRPr lang="en-US" sz="14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2CBE7472-6482-8773-08BB-F6B9C2EE9A76}"/>
              </a:ext>
            </a:extLst>
          </p:cNvPr>
          <p:cNvSpPr/>
          <p:nvPr/>
        </p:nvSpPr>
        <p:spPr>
          <a:xfrm>
            <a:off x="822960" y="4526280"/>
            <a:ext cx="365760" cy="36576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/home/claude/work/icons/checkCircle.png">
            <a:extLst>
              <a:ext uri="{FF2B5EF4-FFF2-40B4-BE49-F238E27FC236}">
                <a16:creationId xmlns:a16="http://schemas.microsoft.com/office/drawing/2014/main" id="{17DF003E-FD0D-B60E-CB17-A7665D0E82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4590288"/>
            <a:ext cx="237744" cy="237744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8266FE93-0B60-60E3-9EAA-7DD664AB13CF}"/>
              </a:ext>
            </a:extLst>
          </p:cNvPr>
          <p:cNvSpPr/>
          <p:nvPr/>
        </p:nvSpPr>
        <p:spPr>
          <a:xfrm>
            <a:off x="1325880" y="4507992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advancement path</a:t>
            </a:r>
            <a:endParaRPr lang="en-US" sz="1400" dirty="0"/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3DA48396-BC56-5CDC-5301-AF44DA742E09}"/>
              </a:ext>
            </a:extLst>
          </p:cNvPr>
          <p:cNvSpPr/>
          <p:nvPr/>
        </p:nvSpPr>
        <p:spPr>
          <a:xfrm>
            <a:off x="5989320" y="2103120"/>
            <a:ext cx="5440680" cy="3429000"/>
          </a:xfrm>
          <a:prstGeom prst="roundRect">
            <a:avLst>
              <a:gd name="adj" fmla="val 2133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A29D13A8-4475-58F6-A54E-A61FD13E4DBD}"/>
              </a:ext>
            </a:extLst>
          </p:cNvPr>
          <p:cNvSpPr/>
          <p:nvPr/>
        </p:nvSpPr>
        <p:spPr>
          <a:xfrm>
            <a:off x="6263640" y="22860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Covers roles across the full grid:</a:t>
            </a:r>
            <a:endParaRPr lang="en-US" sz="1500" dirty="0"/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94DBF991-AA08-E59A-F803-F750F8DFE4BA}"/>
              </a:ext>
            </a:extLst>
          </p:cNvPr>
          <p:cNvSpPr/>
          <p:nvPr/>
        </p:nvSpPr>
        <p:spPr>
          <a:xfrm>
            <a:off x="6263640" y="28254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3BCF52C4-1412-4265-1EE6-E0236603B298}"/>
              </a:ext>
            </a:extLst>
          </p:cNvPr>
          <p:cNvSpPr/>
          <p:nvPr/>
        </p:nvSpPr>
        <p:spPr>
          <a:xfrm>
            <a:off x="6446520" y="27614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Lineworkers</a:t>
            </a:r>
            <a:endParaRPr lang="en-US" sz="1250" dirty="0"/>
          </a:p>
        </p:txBody>
      </p:sp>
      <p:sp>
        <p:nvSpPr>
          <p:cNvPr id="23" name="Shape 17">
            <a:extLst>
              <a:ext uri="{FF2B5EF4-FFF2-40B4-BE49-F238E27FC236}">
                <a16:creationId xmlns:a16="http://schemas.microsoft.com/office/drawing/2014/main" id="{1023F67C-660C-006C-2DA6-A74A868E58DF}"/>
              </a:ext>
            </a:extLst>
          </p:cNvPr>
          <p:cNvSpPr/>
          <p:nvPr/>
        </p:nvSpPr>
        <p:spPr>
          <a:xfrm>
            <a:off x="6263640" y="32826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DBA7518B-A51A-6819-1309-6B38CABCC99C}"/>
              </a:ext>
            </a:extLst>
          </p:cNvPr>
          <p:cNvSpPr/>
          <p:nvPr/>
        </p:nvSpPr>
        <p:spPr>
          <a:xfrm>
            <a:off x="6446520" y="32186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gas technicians</a:t>
            </a:r>
            <a:endParaRPr lang="en-US" sz="1250" dirty="0"/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E8F6111E-14D7-CBEE-9B43-3DA07B46E4F3}"/>
              </a:ext>
            </a:extLst>
          </p:cNvPr>
          <p:cNvSpPr/>
          <p:nvPr/>
        </p:nvSpPr>
        <p:spPr>
          <a:xfrm>
            <a:off x="6263640" y="37398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3285C985-23C4-AE5F-C90A-995D07A5B92B}"/>
              </a:ext>
            </a:extLst>
          </p:cNvPr>
          <p:cNvSpPr/>
          <p:nvPr/>
        </p:nvSpPr>
        <p:spPr>
          <a:xfrm>
            <a:off x="6446520" y="36758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Electricians</a:t>
            </a:r>
            <a:endParaRPr lang="en-US" sz="1250" dirty="0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6012E1DF-B58A-EFDE-9160-DF8D83F214ED}"/>
              </a:ext>
            </a:extLst>
          </p:cNvPr>
          <p:cNvSpPr/>
          <p:nvPr/>
        </p:nvSpPr>
        <p:spPr>
          <a:xfrm>
            <a:off x="6263640" y="41970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FD39F588-0E8C-2762-89AE-71F5B35EB42D}"/>
              </a:ext>
            </a:extLst>
          </p:cNvPr>
          <p:cNvSpPr/>
          <p:nvPr/>
        </p:nvSpPr>
        <p:spPr>
          <a:xfrm>
            <a:off x="6446520" y="41330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Instrumentation &amp; controls techs</a:t>
            </a:r>
            <a:endParaRPr lang="en-US" sz="1250" dirty="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263B6F7F-1BE0-9A60-84B3-3068366EE95F}"/>
              </a:ext>
            </a:extLst>
          </p:cNvPr>
          <p:cNvSpPr/>
          <p:nvPr/>
        </p:nvSpPr>
        <p:spPr>
          <a:xfrm>
            <a:off x="8915400" y="28254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81526B10-9464-D4CA-8F4D-974C069166F0}"/>
              </a:ext>
            </a:extLst>
          </p:cNvPr>
          <p:cNvSpPr/>
          <p:nvPr/>
        </p:nvSpPr>
        <p:spPr>
          <a:xfrm>
            <a:off x="9098280" y="27614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 operators</a:t>
            </a:r>
            <a:endParaRPr lang="en-US" sz="1250" dirty="0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7DD12B8F-267C-93F9-3F8D-7692914906C8}"/>
              </a:ext>
            </a:extLst>
          </p:cNvPr>
          <p:cNvSpPr/>
          <p:nvPr/>
        </p:nvSpPr>
        <p:spPr>
          <a:xfrm>
            <a:off x="8915400" y="3282696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EEBAF4CA-52D4-B214-CFA9-15E560812CDB}"/>
              </a:ext>
            </a:extLst>
          </p:cNvPr>
          <p:cNvSpPr/>
          <p:nvPr/>
        </p:nvSpPr>
        <p:spPr>
          <a:xfrm>
            <a:off x="9098280" y="321868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roles</a:t>
            </a:r>
            <a:endParaRPr lang="en-US" sz="125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0C2A03F9-6124-B71C-ABD3-88EC5AE57762}"/>
              </a:ext>
            </a:extLst>
          </p:cNvPr>
          <p:cNvSpPr/>
          <p:nvPr/>
        </p:nvSpPr>
        <p:spPr>
          <a:xfrm>
            <a:off x="8915400" y="4148110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28">
            <a:extLst>
              <a:ext uri="{FF2B5EF4-FFF2-40B4-BE49-F238E27FC236}">
                <a16:creationId xmlns:a16="http://schemas.microsoft.com/office/drawing/2014/main" id="{DB07579E-B3FC-DBBE-2326-59C9A179D3D4}"/>
              </a:ext>
            </a:extLst>
          </p:cNvPr>
          <p:cNvSpPr/>
          <p:nvPr/>
        </p:nvSpPr>
        <p:spPr>
          <a:xfrm>
            <a:off x="9098280" y="408410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43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40+ more</a:t>
            </a:r>
            <a:endParaRPr lang="en-US" sz="1250" dirty="0"/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260CD740-01DF-FA34-F9F0-E23EDC56657D}"/>
              </a:ext>
            </a:extLst>
          </p:cNvPr>
          <p:cNvSpPr/>
          <p:nvPr/>
        </p:nvSpPr>
        <p:spPr>
          <a:xfrm>
            <a:off x="8908596" y="3719485"/>
            <a:ext cx="73152" cy="73152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28">
            <a:extLst>
              <a:ext uri="{FF2B5EF4-FFF2-40B4-BE49-F238E27FC236}">
                <a16:creationId xmlns:a16="http://schemas.microsoft.com/office/drawing/2014/main" id="{B5015C92-1E65-873A-43B8-F6A9CD7ECDA4}"/>
              </a:ext>
            </a:extLst>
          </p:cNvPr>
          <p:cNvSpPr/>
          <p:nvPr/>
        </p:nvSpPr>
        <p:spPr>
          <a:xfrm>
            <a:off x="9091476" y="3655477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164367"/>
                </a:solidFill>
                <a:latin typeface="Calibri"/>
                <a:ea typeface="Calibri"/>
                <a:cs typeface="Calibri"/>
              </a:rPr>
              <a:t>Engineers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13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AWARENESS &amp; OUTREACH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50+ Career Pathways</a:t>
            </a:r>
            <a:endParaRPr lang="en-US" sz="3000" dirty="0"/>
          </a:p>
        </p:txBody>
      </p:sp>
      <p:pic>
        <p:nvPicPr>
          <p:cNvPr id="37" name="Picture 36" descr="A screenshot of a web page&#10;&#10;AI-generated content may be incorrect.">
            <a:extLst>
              <a:ext uri="{FF2B5EF4-FFF2-40B4-BE49-F238E27FC236}">
                <a16:creationId xmlns:a16="http://schemas.microsoft.com/office/drawing/2014/main" id="{8C511E44-A9F2-F50B-7BF4-114D26610E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25"/>
          <a:stretch>
            <a:fillRect/>
          </a:stretch>
        </p:blipFill>
        <p:spPr>
          <a:xfrm>
            <a:off x="469446" y="1537607"/>
            <a:ext cx="5713654" cy="3477986"/>
          </a:xfrm>
          <a:prstGeom prst="rect">
            <a:avLst/>
          </a:prstGeom>
        </p:spPr>
      </p:pic>
      <p:pic>
        <p:nvPicPr>
          <p:cNvPr id="38" name="Picture 37" descr="A screenshot of a website&#10;&#10;AI-generated content may be incorrect.">
            <a:extLst>
              <a:ext uri="{FF2B5EF4-FFF2-40B4-BE49-F238E27FC236}">
                <a16:creationId xmlns:a16="http://schemas.microsoft.com/office/drawing/2014/main" id="{DF685C6F-8D5E-4B87-4850-9D9F5E8EBD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629" b="29572"/>
          <a:stretch>
            <a:fillRect/>
          </a:stretch>
        </p:blipFill>
        <p:spPr>
          <a:xfrm>
            <a:off x="6817179" y="1528817"/>
            <a:ext cx="4627790" cy="34825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CA1F6D-8B2F-6D08-53DC-9734A8D58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6FD449F-A645-0FED-C6B9-AE8D6059A79D}"/>
              </a:ext>
            </a:extLst>
          </p:cNvPr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AWARENESS &amp; OUTREACH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AF17C58-CA83-C0A0-A24B-BF455FAF4314}"/>
              </a:ext>
            </a:extLst>
          </p:cNvPr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50+ Career Pathways</a:t>
            </a:r>
            <a:endParaRPr lang="en-US" sz="3000" dirty="0"/>
          </a:p>
        </p:txBody>
      </p:sp>
      <p:pic>
        <p:nvPicPr>
          <p:cNvPr id="4" name="Picture 3" descr="A screenshot of a web page&#10;&#10;AI-generated content may be incorrect.">
            <a:extLst>
              <a:ext uri="{FF2B5EF4-FFF2-40B4-BE49-F238E27FC236}">
                <a16:creationId xmlns:a16="http://schemas.microsoft.com/office/drawing/2014/main" id="{BB130B06-B8F7-3DE9-5B10-7BBA7CD1EA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33" b="-99"/>
          <a:stretch>
            <a:fillRect/>
          </a:stretch>
        </p:blipFill>
        <p:spPr>
          <a:xfrm>
            <a:off x="789214" y="1299481"/>
            <a:ext cx="3675310" cy="4884972"/>
          </a:xfrm>
          <a:prstGeom prst="rect">
            <a:avLst/>
          </a:prstGeom>
        </p:spPr>
      </p:pic>
      <p:pic>
        <p:nvPicPr>
          <p:cNvPr id="5" name="Picture 4" descr="A poster of a person holding a gas valve&#10;&#10;AI-generated content may be incorrect.">
            <a:extLst>
              <a:ext uri="{FF2B5EF4-FFF2-40B4-BE49-F238E27FC236}">
                <a16:creationId xmlns:a16="http://schemas.microsoft.com/office/drawing/2014/main" id="{32147D0E-F6E8-DEA7-3F54-6F2F5F7E9C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235"/>
          <a:stretch>
            <a:fillRect/>
          </a:stretch>
        </p:blipFill>
        <p:spPr>
          <a:xfrm>
            <a:off x="5442857" y="1884590"/>
            <a:ext cx="2653425" cy="3714750"/>
          </a:xfrm>
          <a:prstGeom prst="rect">
            <a:avLst/>
          </a:prstGeom>
        </p:spPr>
      </p:pic>
      <p:pic>
        <p:nvPicPr>
          <p:cNvPr id="6" name="Picture 5" descr="A poster with text on it&#10;&#10;AI-generated content may be incorrect.">
            <a:extLst>
              <a:ext uri="{FF2B5EF4-FFF2-40B4-BE49-F238E27FC236}">
                <a16:creationId xmlns:a16="http://schemas.microsoft.com/office/drawing/2014/main" id="{4C9A7C32-3F58-C1B9-1F29-5905B0BF5EB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361590" y="1877787"/>
            <a:ext cx="2669722" cy="372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01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AWARENESS &amp; OUTREACH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Outreach Tuned for the Audiences You Need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911096" y="2011680"/>
            <a:ext cx="777240" cy="77724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work/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634" y="219821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301752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Veterans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3566160"/>
            <a:ext cx="28620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TroopsToEnergyJobs.org translates military skills and MOS codes directly into energy career paths.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25112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687568" y="2011680"/>
            <a:ext cx="777240" cy="77724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s/he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4106" y="2198218"/>
            <a:ext cx="404165" cy="4041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301752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Women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4645152" y="3566160"/>
            <a:ext cx="28620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8000"/>
              </a:lnSpc>
            </a:pP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Hire </a:t>
            </a:r>
            <a:r>
              <a:rPr lang="en-US" sz="1300" dirty="0" err="1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PowHER</a:t>
            </a: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 and the </a:t>
            </a:r>
            <a:r>
              <a:rPr lang="en-US" sz="1300" dirty="0" err="1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PowHER</a:t>
            </a: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 Hours podcast build visibility and real stories for women in the skilled trades. Mentor program available for mentors and mentees.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101584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464040" y="2011680"/>
            <a:ext cx="777240" cy="77724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work/icons/smartphon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0578" y="2198218"/>
            <a:ext cx="404165" cy="40416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75904" y="301752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Gen Z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8421624" y="3566160"/>
            <a:ext cx="28620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GetIntoEnergy.org delivers social-first, story-driven content built for how younger candidates actually explore</a:t>
            </a:r>
            <a:endParaRPr lang="en-US" sz="1300" dirty="0">
              <a:solidFill>
                <a:srgbClr val="5B667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CURRICULUM &amp; TRAINING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EIF 2.0: The Curriculum Behind the Pipeline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1837" y="1417320"/>
            <a:ext cx="82755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free, 120-hour virtual curriculum, available in English &amp; Spanish, building one consistent, industry-recognized baseline — used two different ways: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257800" cy="2331720"/>
          </a:xfrm>
          <a:prstGeom prst="roundRect">
            <a:avLst>
              <a:gd name="adj" fmla="val 31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2468880"/>
            <a:ext cx="777240" cy="77724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work/icons/wren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98" y="2655418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253288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By Employers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68680" y="33832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Woven into onboarding so every new hire starts from the same solid </a:t>
            </a:r>
            <a:r>
              <a:rPr lang="en-US" sz="130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foundation — before they specialize.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172200" y="2148840"/>
            <a:ext cx="5257800" cy="2331720"/>
          </a:xfrm>
          <a:prstGeom prst="roundRect">
            <a:avLst>
              <a:gd name="adj" fmla="val 31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46520" y="2468880"/>
            <a:ext cx="777240" cy="77724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work/icons/gradC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058" y="2655418"/>
            <a:ext cx="404165" cy="40416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06640" y="2532888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By Training Partners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6492240" y="3383280"/>
            <a:ext cx="4617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30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Built into high school, CTE, technical college, and</a:t>
            </a:r>
            <a:r>
              <a:rPr lang="en-US" sz="130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 pre-apprenticeship </a:t>
            </a:r>
            <a:r>
              <a:rPr lang="en-US" sz="130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coursework to graduate candidates who are work-ready.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548640" y="48006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868680" y="4800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>
                <a:solidFill>
                  <a:srgbClr val="FFFFFF"/>
                </a:solidFill>
                <a:latin typeface="Avenir Medium"/>
                <a:ea typeface="Avenir Medium"/>
              </a:rPr>
              <a:t>10,000+ industry-recognized credentials earned to-date. 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EA25E2-07E9-33AC-3D33-CADF7B28D57C}"/>
              </a:ext>
            </a:extLst>
          </p:cNvPr>
          <p:cNvSpPr txBox="1"/>
          <p:nvPr/>
        </p:nvSpPr>
        <p:spPr>
          <a:xfrm>
            <a:off x="537482" y="5803446"/>
            <a:ext cx="6096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https://getintoenergy.org/energy-education-program-locator/</a:t>
            </a:r>
            <a:endParaRPr lang="en-US" sz="1400"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35D5E9-147E-D63A-4F16-34E72FF03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8982" y="540901"/>
            <a:ext cx="3095625" cy="131985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CURRICULUM &amp; TRAINING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NCCER Energy Readiness — Launching 2027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competency framework picking up where EIF 2.0 leaves off — built through the CEWD &amp; NCCER partnership, now in development.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502152" cy="2331720"/>
          </a:xfrm>
          <a:prstGeom prst="roundRect">
            <a:avLst>
              <a:gd name="adj" fmla="val 31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404872"/>
            <a:ext cx="594360" cy="59436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work/icons/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886" y="2547518"/>
            <a:ext cx="309067" cy="30906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136392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Picks up where EIF 2.0 ends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77240" y="3502152"/>
            <a:ext cx="3044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2000"/>
              </a:lnSpc>
            </a:pPr>
            <a:r>
              <a:rPr lang="en-US" sz="125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Builds on EIF 2.0’s foundation with </a:t>
            </a:r>
            <a:r>
              <a:rPr lang="en-US" sz="1250" dirty="0">
                <a:solidFill>
                  <a:srgbClr val="5B6670"/>
                </a:solidFill>
                <a:latin typeface="Calibri"/>
                <a:ea typeface="Calibri"/>
                <a:cs typeface="Calibri"/>
              </a:rPr>
              <a:t>hands-on skill verification.</a:t>
            </a:r>
            <a:endParaRPr lang="en-US" sz="1250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325112" y="2148840"/>
            <a:ext cx="3502152" cy="2331720"/>
          </a:xfrm>
          <a:prstGeom prst="roundRect">
            <a:avLst>
              <a:gd name="adj" fmla="val 31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53712" y="2404872"/>
            <a:ext cx="594360" cy="59436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work/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358" y="2547518"/>
            <a:ext cx="309067" cy="30906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53712" y="3136392"/>
            <a:ext cx="32626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Portable &amp; nationally recognized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553712" y="3502152"/>
            <a:ext cx="3044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NCCER’s trusted credentialing model, so employers everywhere can trust what it certifies.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101584" y="2148840"/>
            <a:ext cx="3502152" cy="2331720"/>
          </a:xfrm>
          <a:prstGeom prst="roundRect">
            <a:avLst>
              <a:gd name="adj" fmla="val 3137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330184" y="2404872"/>
            <a:ext cx="594360" cy="59436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work/icons/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830" y="2547518"/>
            <a:ext cx="309067" cy="30906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30184" y="3136392"/>
            <a:ext cx="3044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In development now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330184" y="3502152"/>
            <a:ext cx="3044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Announced by CEWD &amp; NCCER; targeted for 2027 — worth planning for in your training strategy.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548640" y="480060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868680" y="4800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FFFFFF"/>
                </a:solidFill>
                <a:latin typeface="Avenir Medium"/>
                <a:ea typeface="Avenir Medium"/>
                <a:cs typeface="Avenir Medium" pitchFamily="34" charset="-120"/>
              </a:rPr>
              <a:t>Not live yet — but worth building into your 2027 training and credentialing plans.</a:t>
            </a:r>
            <a:endParaRPr lang="en-US" sz="1500">
              <a:latin typeface="Avenir Medium"/>
              <a:ea typeface="Avenir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 TOOLS &amp; RESOURCES  —  DATA &amp; PLANNING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State Energy Workforce Consortia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partnerships between industry, education, workforce systems, and community stakeholders that define a state’s talent needs and build solutions together — active in ~20 states today, with more forming every year.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2148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CONSORTIA ARE: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3200400" cy="786384"/>
          </a:xfrm>
          <a:prstGeom prst="roundRect">
            <a:avLst>
              <a:gd name="adj" fmla="val 8140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48640" y="2514600"/>
            <a:ext cx="3200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Employer-Led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419856"/>
            <a:ext cx="3200400" cy="786384"/>
          </a:xfrm>
          <a:prstGeom prst="roundRect">
            <a:avLst>
              <a:gd name="adj" fmla="val 8140"/>
            </a:avLst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3419856"/>
            <a:ext cx="3200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Cross-Sector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4325112"/>
            <a:ext cx="3200400" cy="786384"/>
          </a:xfrm>
          <a:prstGeom prst="roundRect">
            <a:avLst>
              <a:gd name="adj" fmla="val 8140"/>
            </a:avLst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4325112"/>
            <a:ext cx="3200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Region-Specific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5230368"/>
            <a:ext cx="3200400" cy="786384"/>
          </a:xfrm>
          <a:prstGeom prst="roundRect">
            <a:avLst>
              <a:gd name="adj" fmla="val 8140"/>
            </a:avLst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5230368"/>
            <a:ext cx="3200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Action-Oriented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069080" y="214884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CONSORTIA MAKE POSSIBLE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069080" y="2535010"/>
            <a:ext cx="3611880" cy="1670196"/>
          </a:xfrm>
          <a:prstGeom prst="roundRect">
            <a:avLst>
              <a:gd name="adj" fmla="val 3465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069080" y="2514600"/>
            <a:ext cx="3611880" cy="64008"/>
          </a:xfrm>
          <a:prstGeom prst="rect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270248" y="266090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01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270248" y="301752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Align Workforce Efforts — and Prevent Duplication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270248" y="3593592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employers, educators, and workforce boards so investment reaches the right partners.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955280" y="2528207"/>
            <a:ext cx="3611880" cy="1676999"/>
          </a:xfrm>
          <a:prstGeom prst="roundRect">
            <a:avLst>
              <a:gd name="adj" fmla="val 3465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955280" y="2514600"/>
            <a:ext cx="3611880" cy="64008"/>
          </a:xfrm>
          <a:prstGeom prst="rect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156448" y="266090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AC2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02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156448" y="301752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Establish a Collective Voice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156448" y="3593592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the employer-led voice state agencies need to prioritize energy workforce efforts.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069080" y="4553494"/>
            <a:ext cx="3611880" cy="1636178"/>
          </a:xfrm>
          <a:prstGeom prst="roundRect">
            <a:avLst>
              <a:gd name="adj" fmla="val 3465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069080" y="4526280"/>
            <a:ext cx="3611880" cy="64008"/>
          </a:xfrm>
          <a:prstGeom prst="rect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270248" y="467258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C9751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03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270248" y="502920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Build the Energy Talent Pipeline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270248" y="5605272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training capacity for high-demand roles through aligned curricula and credentials.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955280" y="4546690"/>
            <a:ext cx="3611880" cy="1642982"/>
          </a:xfrm>
          <a:prstGeom prst="roundRect">
            <a:avLst>
              <a:gd name="adj" fmla="val 3465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955280" y="4526280"/>
            <a:ext cx="3611880" cy="64008"/>
          </a:xfrm>
          <a:prstGeom prst="rect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156448" y="4672584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C225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04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156448" y="5029200"/>
            <a:ext cx="3209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Attract the Future Workforce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8156448" y="5605272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career visibility through K–12 engagement and targeted recruitment.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INTO PRACTICE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Where to Start: Closing Your Biggest Gap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9659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2953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Name your highest-pressure roles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95351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own attrition and retirement data to flag which occupations hit a wall in the next 3–5 years.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25112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99432" y="1965960"/>
            <a:ext cx="685800" cy="685800"/>
          </a:xfrm>
          <a:prstGeom prst="ellipse">
            <a:avLst/>
          </a:prstGeom>
          <a:solidFill>
            <a:srgbClr val="007AC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99432" y="19659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599432" y="2880360"/>
            <a:ext cx="2953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Match outreach to who you’re missing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599432" y="3703320"/>
            <a:ext cx="295351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veterans, women, and Gen Z candidates to the CEWD outreach tools built for each audience.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01584" y="1691640"/>
            <a:ext cx="3502152" cy="3840480"/>
          </a:xfrm>
          <a:prstGeom prst="roundRect">
            <a:avLst>
              <a:gd name="adj" fmla="val 2089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375904" y="1965960"/>
            <a:ext cx="685800" cy="685800"/>
          </a:xfrm>
          <a:prstGeom prst="ellipse">
            <a:avLst/>
          </a:prstGeom>
          <a:solidFill>
            <a:srgbClr val="2C975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75904" y="19659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375904" y="2880360"/>
            <a:ext cx="2953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en-US" sz="1700" b="1" dirty="0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Standardize onboarding with EIF </a:t>
            </a:r>
            <a:r>
              <a:rPr lang="en-US" sz="17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2.0 &amp; Energy Readiness</a:t>
            </a:r>
            <a:endParaRPr lang="en-US" sz="1700" dirty="0">
              <a:latin typeface="Avenir Black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75904" y="3703320"/>
            <a:ext cx="295351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every new hire the same foundation on day one, so specialized training starts faster.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830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FC2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30352" y="2121408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00" b="1">
                <a:solidFill>
                  <a:srgbClr val="164367"/>
                </a:solidFill>
                <a:latin typeface="Avenir Black"/>
                <a:ea typeface="Avenir Black"/>
                <a:cs typeface="Avenir Black" pitchFamily="34" charset="-120"/>
              </a:rPr>
              <a:t>Let's Keep Building the Pipeline</a:t>
            </a:r>
            <a:endParaRPr lang="en-US" sz="3400">
              <a:latin typeface="Avenir Black"/>
              <a:ea typeface="Avenir Black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3154680"/>
            <a:ext cx="6309360" cy="2880360"/>
          </a:xfrm>
          <a:prstGeom prst="roundRect">
            <a:avLst>
              <a:gd name="adj" fmla="val 2540"/>
            </a:avLst>
          </a:prstGeom>
          <a:solidFill>
            <a:srgbClr val="F3F6F8"/>
          </a:solidFill>
          <a:ln w="12700">
            <a:solidFill>
              <a:srgbClr val="DC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333756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4367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Explore These Resources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3840480"/>
            <a:ext cx="365760" cy="36576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work/icons/mapP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3913632"/>
            <a:ext cx="219456" cy="21945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37947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7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cewd.org/resources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325880" y="4087368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facts, one-pagers, and the full toolkit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22960" y="4553712"/>
            <a:ext cx="365760" cy="365760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work/icons/mapP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4626864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25880" y="450799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7A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getintoenergy.org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325880" y="48006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Explorer &amp; career awareness content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7086600" y="3154680"/>
            <a:ext cx="4553712" cy="2880360"/>
          </a:xfrm>
          <a:prstGeom prst="roundRect">
            <a:avLst>
              <a:gd name="adj" fmla="val 2540"/>
            </a:avLst>
          </a:prstGeom>
          <a:solidFill>
            <a:srgbClr val="1643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7360920" y="35204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venir Black" pitchFamily="34" charset="0"/>
                <a:ea typeface="Avenir Black" pitchFamily="34" charset="-122"/>
                <a:cs typeface="Avenir Black" pitchFamily="34" charset="-120"/>
              </a:rPr>
              <a:t>Sara Vander Zanden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7360920" y="38862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State Workforce Development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7360920" y="425196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7D6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Center for Energy Workforce Development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7360920" y="4892040"/>
            <a:ext cx="3749040" cy="0"/>
          </a:xfrm>
          <a:prstGeom prst="line">
            <a:avLst/>
          </a:prstGeom>
          <a:noFill/>
          <a:ln w="25400">
            <a:solidFill>
              <a:srgbClr val="FFC2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7360920" y="5074920"/>
            <a:ext cx="384048" cy="384048"/>
          </a:xfrm>
          <a:prstGeom prst="ellipse">
            <a:avLst/>
          </a:prstGeom>
          <a:solidFill>
            <a:srgbClr val="FFC22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3" descr="/home/claude/work/icons/ma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331" y="5161331"/>
            <a:ext cx="211226" cy="21122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863840" y="51206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cewd.org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601704D1D34C45B738066FB1F29ED6" ma:contentTypeVersion="21" ma:contentTypeDescription="Create a new document." ma:contentTypeScope="" ma:versionID="00b162a7c75aa630473cce6eaf8ea9ba">
  <xsd:schema xmlns:xsd="http://www.w3.org/2001/XMLSchema" xmlns:xs="http://www.w3.org/2001/XMLSchema" xmlns:p="http://schemas.microsoft.com/office/2006/metadata/properties" xmlns:ns1="http://schemas.microsoft.com/sharepoint/v3" xmlns:ns2="bbba93aa-786d-46f1-958f-5ef829b5beb1" xmlns:ns3="818f6859-6b25-4dfe-b7b7-1745163d72c0" xmlns:ns4="f75139fd-48b9-45c1-a4c7-52ae13733b45" targetNamespace="http://schemas.microsoft.com/office/2006/metadata/properties" ma:root="true" ma:fieldsID="0280a2d43114ecff32634ea1076f987a" ns1:_="" ns2:_="" ns3:_="" ns4:_="">
    <xsd:import namespace="http://schemas.microsoft.com/sharepoint/v3"/>
    <xsd:import namespace="bbba93aa-786d-46f1-958f-5ef829b5beb1"/>
    <xsd:import namespace="818f6859-6b25-4dfe-b7b7-1745163d72c0"/>
    <xsd:import namespace="f75139fd-48b9-45c1-a4c7-52ae13733b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a93aa-786d-46f1-958f-5ef829b5be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fcc6e0-4e0c-4e25-a433-30f022ae7c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8f6859-6b25-4dfe-b7b7-1745163d72c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5139fd-48b9-45c1-a4c7-52ae13733b45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726edf2d-afed-444c-bbbb-fe5a357271bf}" ma:internalName="TaxCatchAll" ma:showField="CatchAllData" ma:web="818f6859-6b25-4dfe-b7b7-1745163d72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f75139fd-48b9-45c1-a4c7-52ae13733b45" xsi:nil="true"/>
    <_ip_UnifiedCompliancePolicyProperties xmlns="http://schemas.microsoft.com/sharepoint/v3" xsi:nil="true"/>
    <lcf76f155ced4ddcb4097134ff3c332f xmlns="bbba93aa-786d-46f1-958f-5ef829b5beb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80B3DF-9A94-4AC7-84BA-D1F16830E4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bba93aa-786d-46f1-958f-5ef829b5beb1"/>
    <ds:schemaRef ds:uri="818f6859-6b25-4dfe-b7b7-1745163d72c0"/>
    <ds:schemaRef ds:uri="f75139fd-48b9-45c1-a4c7-52ae13733b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DDCD3E-F41D-4597-A82C-6DC5916C6C1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75139fd-48b9-45c1-a4c7-52ae13733b45"/>
    <ds:schemaRef ds:uri="bbba93aa-786d-46f1-958f-5ef829b5beb1"/>
  </ds:schemaRefs>
</ds:datastoreItem>
</file>

<file path=customXml/itemProps3.xml><?xml version="1.0" encoding="utf-8"?>
<ds:datastoreItem xmlns:ds="http://schemas.openxmlformats.org/officeDocument/2006/customXml" ds:itemID="{B4A900CE-ACC2-4D95-9653-46CC658736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2922</Words>
  <Application>Microsoft Office PowerPoint</Application>
  <PresentationFormat>Widescreen</PresentationFormat>
  <Paragraphs>273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Avenir Black</vt:lpstr>
      <vt:lpstr>Avenir Medium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Tammie Krumm</cp:lastModifiedBy>
  <cp:revision>99</cp:revision>
  <dcterms:created xsi:type="dcterms:W3CDTF">2026-08-20T20:24:54Z</dcterms:created>
  <dcterms:modified xsi:type="dcterms:W3CDTF">2026-08-21T14:18:18Z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0x01010092601704D1D34C45B738066FB1F29ED6</vt:lpwstr>
  </property>
  <property fmtid="{D5CDD505-2E9C-101B-9397-08002B2CF9AE}" pid="3" name="MSIP_Label_b83afa66-100f-415d-a087-fdd1b2189dcb_Enabled">
    <vt:lpwstr>true</vt:lpwstr>
  </property>
  <property fmtid="{D5CDD505-2E9C-101B-9397-08002B2CF9AE}" pid="4" name="MSIP_Label_b83afa66-100f-415d-a087-fdd1b2189dcb_SetDate">
    <vt:lpwstr>2026-08-20T20:40:17Z</vt:lpwstr>
  </property>
  <property fmtid="{D5CDD505-2E9C-101B-9397-08002B2CF9AE}" pid="5" name="MSIP_Label_b83afa66-100f-415d-a087-fdd1b2189dcb_Method">
    <vt:lpwstr>Standard</vt:lpwstr>
  </property>
  <property fmtid="{D5CDD505-2E9C-101B-9397-08002B2CF9AE}" pid="6" name="MSIP_Label_b83afa66-100f-415d-a087-fdd1b2189dcb_Name">
    <vt:lpwstr>b83afa66-100f-415d-a087-fdd1b2189dcb</vt:lpwstr>
  </property>
  <property fmtid="{D5CDD505-2E9C-101B-9397-08002B2CF9AE}" pid="7" name="MSIP_Label_b83afa66-100f-415d-a087-fdd1b2189dcb_SiteId">
    <vt:lpwstr>bc7fead1-17ca-46de-a491-fa35fbc5adf4</vt:lpwstr>
  </property>
  <property fmtid="{D5CDD505-2E9C-101B-9397-08002B2CF9AE}" pid="8" name="MSIP_Label_b83afa66-100f-415d-a087-fdd1b2189dcb_ActionId">
    <vt:lpwstr>1b4e942b-2313-4e01-811a-2d86e48ae481</vt:lpwstr>
  </property>
  <property fmtid="{D5CDD505-2E9C-101B-9397-08002B2CF9AE}" pid="9" name="MSIP_Label_b83afa66-100f-415d-a087-fdd1b2189dcb_ContentBits">
    <vt:lpwstr>0</vt:lpwstr>
  </property>
  <property fmtid="{D5CDD505-2E9C-101B-9397-08002B2CF9AE}" pid="10" name="MSIP_Label_b83afa66-100f-415d-a087-fdd1b2189dcb_Tag">
    <vt:lpwstr>10, 3, 0, 2</vt:lpwstr>
  </property>
  <property fmtid="{D5CDD505-2E9C-101B-9397-08002B2CF9AE}" pid="11" name="MediaServiceImageTags">
    <vt:lpwstr/>
  </property>
</Properties>
</file>