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9" r:id="rId4"/>
    <p:sldId id="260" r:id="rId5"/>
    <p:sldId id="266" r:id="rId6"/>
    <p:sldId id="267" r:id="rId7"/>
    <p:sldId id="268" r:id="rId8"/>
    <p:sldId id="269" r:id="rId9"/>
    <p:sldId id="270" r:id="rId10"/>
    <p:sldId id="271" r:id="rId11"/>
    <p:sldId id="272" r:id="rId12"/>
    <p:sldId id="274" r:id="rId13"/>
    <p:sldId id="288" r:id="rId14"/>
    <p:sldId id="283" r:id="rId15"/>
    <p:sldId id="284" r:id="rId16"/>
    <p:sldId id="280" r:id="rId17"/>
    <p:sldId id="279" r:id="rId18"/>
    <p:sldId id="285" r:id="rId19"/>
    <p:sldId id="286" r:id="rId20"/>
    <p:sldId id="287" r:id="rId21"/>
    <p:sldId id="26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3B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66"/>
    <p:restoredTop sz="59452"/>
  </p:normalViewPr>
  <p:slideViewPr>
    <p:cSldViewPr snapToGrid="0" showGuides="1">
      <p:cViewPr varScale="1">
        <p:scale>
          <a:sx n="68" d="100"/>
          <a:sy n="68" d="100"/>
        </p:scale>
        <p:origin x="598" y="54"/>
      </p:cViewPr>
      <p:guideLst>
        <p:guide orient="horz" pos="2184"/>
        <p:guide pos="3840"/>
      </p:guideLst>
    </p:cSldViewPr>
  </p:slideViewPr>
  <p:outlineViewPr>
    <p:cViewPr>
      <p:scale>
        <a:sx n="33" d="100"/>
        <a:sy n="33" d="100"/>
      </p:scale>
      <p:origin x="0" y="-92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7C9EEB-1ECE-D440-8E9D-410CCBCD6BB9}"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59922F-1FF4-4C4D-ABA3-F202AF5811F8}" type="slidenum">
              <a:rPr lang="en-US" smtClean="0"/>
              <a:t>‹#›</a:t>
            </a:fld>
            <a:endParaRPr lang="en-US"/>
          </a:p>
        </p:txBody>
      </p:sp>
    </p:spTree>
    <p:extLst>
      <p:ext uri="{BB962C8B-B14F-4D97-AF65-F5344CB8AC3E}">
        <p14:creationId xmlns:p14="http://schemas.microsoft.com/office/powerpoint/2010/main" val="3954018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mrenergy.com/services/scholarship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To start our conversation today, I think it’s important to talk about the why – Why does MRES invest so much time and effort into leadership, workforce and community engagement opportunities.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These programs and services are primarily based on member feedback, and the feedback we’re getting from members has been consistent the past several years.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Whether it’s through regular conversations or during member surveys where we directly ask utility leaders what their main challenges are – what keeps them up at night –</a:t>
            </a:r>
          </a:p>
          <a:p>
            <a:pPr fontAlgn="t"/>
            <a:r>
              <a:rPr lang="en-US" sz="1200" b="0" i="0" kern="1200" dirty="0">
                <a:solidFill>
                  <a:schemeClr val="tx1"/>
                </a:solidFill>
                <a:effectLst/>
                <a:latin typeface="+mn-lt"/>
                <a:ea typeface="+mn-ea"/>
                <a:cs typeface="+mn-cs"/>
              </a:rPr>
              <a:t>MRES members continue to talk about the following challenges:</a:t>
            </a:r>
          </a:p>
          <a:p>
            <a:pPr marL="463550" marR="0" lvl="1" indent="-227013"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Developing future leaders and succession planning</a:t>
            </a:r>
          </a:p>
          <a:p>
            <a:pPr marL="463550" marR="0" lvl="1" indent="-227013"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Workforce recruitment and retention</a:t>
            </a:r>
          </a:p>
          <a:p>
            <a:pPr marL="463550" marR="0" lvl="1" indent="-227013"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Knowledge transfer from experienced staff</a:t>
            </a:r>
          </a:p>
          <a:p>
            <a:pPr marL="463550" marR="0" lvl="1" indent="-227013"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Building a strong talent pipeline – building that bench strength of a competent, professional staff</a:t>
            </a:r>
          </a:p>
          <a:p>
            <a:pPr fontAlgn="t"/>
            <a:endParaRPr lang="en-US" sz="1200" b="1" i="0" kern="1200" dirty="0">
              <a:solidFill>
                <a:schemeClr val="tx1"/>
              </a:solidFill>
              <a:effectLst/>
              <a:latin typeface="+mn-lt"/>
              <a:ea typeface="+mn-ea"/>
              <a:cs typeface="+mn-cs"/>
            </a:endParaRP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Key Message</a:t>
            </a:r>
          </a:p>
          <a:p>
            <a:pPr fontAlgn="t"/>
            <a:r>
              <a:rPr lang="en-US" sz="1200" b="0" i="0" kern="1200" dirty="0">
                <a:solidFill>
                  <a:schemeClr val="tx1"/>
                </a:solidFill>
                <a:effectLst/>
                <a:latin typeface="+mn-lt"/>
                <a:ea typeface="+mn-ea"/>
                <a:cs typeface="+mn-cs"/>
              </a:rPr>
              <a:t>Members have made it clear: building the next generation of utility leaders and employees is critical to long-term success.</a:t>
            </a:r>
          </a:p>
          <a:p>
            <a:r>
              <a:rPr lang="en-US" dirty="0"/>
              <a:t>And promoting the value of public power is a key way they can </a:t>
            </a:r>
          </a:p>
        </p:txBody>
      </p:sp>
      <p:sp>
        <p:nvSpPr>
          <p:cNvPr id="4" name="Slide Number Placeholder 3"/>
          <p:cNvSpPr>
            <a:spLocks noGrp="1"/>
          </p:cNvSpPr>
          <p:nvPr>
            <p:ph type="sldNum" sz="quarter" idx="5"/>
          </p:nvPr>
        </p:nvSpPr>
        <p:spPr/>
        <p:txBody>
          <a:bodyPr/>
          <a:lstStyle/>
          <a:p>
            <a:fld id="{A059922F-1FF4-4C4D-ABA3-F202AF5811F8}" type="slidenum">
              <a:rPr lang="en-US" smtClean="0"/>
              <a:t>2</a:t>
            </a:fld>
            <a:endParaRPr lang="en-US"/>
          </a:p>
        </p:txBody>
      </p:sp>
    </p:spTree>
    <p:extLst>
      <p:ext uri="{BB962C8B-B14F-4D97-AF65-F5344CB8AC3E}">
        <p14:creationId xmlns:p14="http://schemas.microsoft.com/office/powerpoint/2010/main" val="3216460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Member Feedback Guides MRES Programs and Services</a:t>
            </a:r>
          </a:p>
          <a:p>
            <a:pPr fontAlgn="t"/>
            <a:r>
              <a:rPr lang="en-US" sz="1200" b="0" i="0" kern="1200" dirty="0">
                <a:solidFill>
                  <a:schemeClr val="tx1"/>
                </a:solidFill>
                <a:effectLst/>
                <a:latin typeface="+mn-lt"/>
                <a:ea typeface="+mn-ea"/>
                <a:cs typeface="+mn-cs"/>
              </a:rPr>
              <a:t>MRES has responded by making Leadership Development, Workforce Development and Community Engagement strategic priorities.</a:t>
            </a:r>
          </a:p>
          <a:p>
            <a:pPr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How These Priorities Support MRES Strategic Goals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Strengthen member utilities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Promote the value of public power</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Demonstrate the value of joint action</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Develop community advocates for local utilities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Ensure municipal utilities remain sustainable and effective for future generations</a:t>
            </a:r>
          </a:p>
          <a:p>
            <a:pPr marL="171450" lvl="0" indent="-171450" fontAlgn="t">
              <a:buFont typeface="Arial" panose="020B0604020202020204" pitchFamily="34" charset="0"/>
              <a:buChar char="•"/>
            </a:pP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Key Message</a:t>
            </a:r>
          </a:p>
          <a:p>
            <a:pPr fontAlgn="t"/>
            <a:r>
              <a:rPr lang="en-US" sz="1200" b="1" i="0" kern="1200" dirty="0">
                <a:solidFill>
                  <a:schemeClr val="tx1"/>
                </a:solidFill>
                <a:effectLst/>
                <a:latin typeface="+mn-lt"/>
                <a:ea typeface="+mn-ea"/>
                <a:cs typeface="+mn-cs"/>
              </a:rPr>
              <a:t>These programs exist because members asked for them and because strong people create strong public power utilities.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059922F-1FF4-4C4D-ABA3-F202AF5811F8}" type="slidenum">
              <a:rPr lang="en-US" smtClean="0"/>
              <a:t>3</a:t>
            </a:fld>
            <a:endParaRPr lang="en-US"/>
          </a:p>
        </p:txBody>
      </p:sp>
    </p:spTree>
    <p:extLst>
      <p:ext uri="{BB962C8B-B14F-4D97-AF65-F5344CB8AC3E}">
        <p14:creationId xmlns:p14="http://schemas.microsoft.com/office/powerpoint/2010/main" val="4172463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Workforce Challenges Facing Public Power</a:t>
            </a:r>
          </a:p>
          <a:p>
            <a:pPr lvl="0" fontAlgn="t"/>
            <a:r>
              <a:rPr lang="en-US" sz="1200" b="0" i="0" kern="1200" dirty="0">
                <a:solidFill>
                  <a:schemeClr val="tx1"/>
                </a:solidFill>
                <a:effectLst/>
                <a:latin typeface="+mn-lt"/>
                <a:ea typeface="+mn-ea"/>
                <a:cs typeface="+mn-cs"/>
              </a:rPr>
              <a:t>Retirements and institutional knowledge loss</a:t>
            </a:r>
          </a:p>
          <a:p>
            <a:pPr lvl="0" fontAlgn="t"/>
            <a:r>
              <a:rPr lang="en-US" sz="1200" b="0" i="0" kern="1200" dirty="0">
                <a:solidFill>
                  <a:schemeClr val="tx1"/>
                </a:solidFill>
                <a:effectLst/>
                <a:latin typeface="+mn-lt"/>
                <a:ea typeface="+mn-ea"/>
                <a:cs typeface="+mn-cs"/>
              </a:rPr>
              <a:t>Increasing complexity of utility operations</a:t>
            </a:r>
          </a:p>
          <a:p>
            <a:pPr lvl="0" fontAlgn="t"/>
            <a:r>
              <a:rPr lang="en-US" sz="1200" b="0" i="0" kern="1200" dirty="0">
                <a:solidFill>
                  <a:schemeClr val="tx1"/>
                </a:solidFill>
                <a:effectLst/>
                <a:latin typeface="+mn-lt"/>
                <a:ea typeface="+mn-ea"/>
                <a:cs typeface="+mn-cs"/>
              </a:rPr>
              <a:t>Need for stronger supervisory and management skills</a:t>
            </a:r>
          </a:p>
          <a:p>
            <a:pPr lvl="0" fontAlgn="t"/>
            <a:r>
              <a:rPr lang="en-US" sz="1200" b="0" i="0" kern="1200" dirty="0">
                <a:solidFill>
                  <a:schemeClr val="tx1"/>
                </a:solidFill>
                <a:effectLst/>
                <a:latin typeface="+mn-lt"/>
                <a:ea typeface="+mn-ea"/>
                <a:cs typeface="+mn-cs"/>
              </a:rPr>
              <a:t>Competition for skilled workers</a:t>
            </a:r>
          </a:p>
          <a:p>
            <a:pPr lvl="0"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MRES Solution</a:t>
            </a:r>
          </a:p>
          <a:p>
            <a:pPr fontAlgn="t"/>
            <a:r>
              <a:rPr lang="en-US" sz="1200" b="0" i="0" kern="1200" dirty="0">
                <a:solidFill>
                  <a:schemeClr val="tx1"/>
                </a:solidFill>
                <a:effectLst/>
                <a:latin typeface="+mn-lt"/>
                <a:ea typeface="+mn-ea"/>
                <a:cs typeface="+mn-cs"/>
              </a:rPr>
              <a:t>A leadership development pathway that serves employees at every stage of their careers.</a:t>
            </a:r>
          </a:p>
        </p:txBody>
      </p:sp>
      <p:sp>
        <p:nvSpPr>
          <p:cNvPr id="4" name="Slide Number Placeholder 3"/>
          <p:cNvSpPr>
            <a:spLocks noGrp="1"/>
          </p:cNvSpPr>
          <p:nvPr>
            <p:ph type="sldNum" sz="quarter" idx="5"/>
          </p:nvPr>
        </p:nvSpPr>
        <p:spPr/>
        <p:txBody>
          <a:bodyPr/>
          <a:lstStyle/>
          <a:p>
            <a:fld id="{A059922F-1FF4-4C4D-ABA3-F202AF5811F8}" type="slidenum">
              <a:rPr lang="en-US" smtClean="0"/>
              <a:t>4</a:t>
            </a:fld>
            <a:endParaRPr lang="en-US"/>
          </a:p>
        </p:txBody>
      </p:sp>
    </p:spTree>
    <p:extLst>
      <p:ext uri="{BB962C8B-B14F-4D97-AF65-F5344CB8AC3E}">
        <p14:creationId xmlns:p14="http://schemas.microsoft.com/office/powerpoint/2010/main" val="3320508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D9BAF-A5CA-B0D0-5684-0128781FF5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BF0711-3437-9C4B-37BC-084F69ACD3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578AB7-277A-7EDB-661D-262D2A9D291C}"/>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One of the first steps in that pathway is our Supervisor Essentials Course, which prepares frontline leaders for success:</a:t>
            </a:r>
          </a:p>
          <a:p>
            <a:pPr fontAlgn="t"/>
            <a:endParaRPr lang="en-US" sz="1200" b="1"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MRES® Supervisor Essentials course emphasizes the tools, knowledge and connections for new leaders to accelerate the transition into a supervisory role.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This four-session, year-long course is geared specifically toward frontline staff either in the field as line crew (electric, water, wastewater, street) or front office in customer service.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It is for supervisors, managers or those aspiring to move up to a position as a crew leader or supervisor.</a:t>
            </a:r>
            <a:endParaRPr lang="en-US" sz="1200" b="1"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Some of the key topics covered are:</a:t>
            </a:r>
            <a:endParaRPr lang="en-US" sz="1200" b="1" i="0" kern="1200" dirty="0">
              <a:solidFill>
                <a:schemeClr val="tx1"/>
              </a:solidFill>
              <a:effectLst/>
              <a:latin typeface="+mn-lt"/>
              <a:ea typeface="+mn-ea"/>
              <a:cs typeface="+mn-cs"/>
            </a:endParaRP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Transitioning to Leadership: Moving from peer to supervisor while establishing trust, credibility, and effective working relationships. </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Communication &amp; Relationships: Understanding communication and personality styles and managing relationships upward, downward, and across the organization. </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Managing People &amp; Performance: Delegating effectively, setting goals, coaching employees, and managing performance. </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Building a Healthy Team Culture: Addressing conflict constructively and developing a positive, productive workplace culture.</a:t>
            </a:r>
          </a:p>
          <a:p>
            <a:pPr lvl="0"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E3BEFD0-FA96-5E15-1429-7C7C26F5F83A}"/>
              </a:ext>
            </a:extLst>
          </p:cNvPr>
          <p:cNvSpPr>
            <a:spLocks noGrp="1"/>
          </p:cNvSpPr>
          <p:nvPr>
            <p:ph type="sldNum" sz="quarter" idx="5"/>
          </p:nvPr>
        </p:nvSpPr>
        <p:spPr/>
        <p:txBody>
          <a:bodyPr/>
          <a:lstStyle/>
          <a:p>
            <a:fld id="{A059922F-1FF4-4C4D-ABA3-F202AF5811F8}" type="slidenum">
              <a:rPr lang="en-US" smtClean="0"/>
              <a:t>5</a:t>
            </a:fld>
            <a:endParaRPr lang="en-US"/>
          </a:p>
        </p:txBody>
      </p:sp>
    </p:spTree>
    <p:extLst>
      <p:ext uri="{BB962C8B-B14F-4D97-AF65-F5344CB8AC3E}">
        <p14:creationId xmlns:p14="http://schemas.microsoft.com/office/powerpoint/2010/main" val="459379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8AB1C-1456-16AE-442E-E8206E989C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A32FD9-72A9-0ADF-B123-57E804D567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60112E-F1EF-A7E1-8A33-328D2CCE9BD3}"/>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Organizational Benefits</a:t>
            </a:r>
          </a:p>
          <a:p>
            <a:pPr lvl="0" fontAlgn="t"/>
            <a:r>
              <a:rPr lang="en-US" sz="1200" b="0" i="0" kern="1200" dirty="0">
                <a:solidFill>
                  <a:schemeClr val="tx1"/>
                </a:solidFill>
                <a:effectLst/>
                <a:latin typeface="+mn-lt"/>
                <a:ea typeface="+mn-ea"/>
                <a:cs typeface="+mn-cs"/>
              </a:rPr>
              <a:t>Improves supervisor effectiveness</a:t>
            </a:r>
          </a:p>
          <a:p>
            <a:pPr lvl="0" fontAlgn="t"/>
            <a:r>
              <a:rPr lang="en-US" sz="1200" b="0" i="0" kern="1200" dirty="0">
                <a:solidFill>
                  <a:schemeClr val="tx1"/>
                </a:solidFill>
                <a:effectLst/>
                <a:latin typeface="+mn-lt"/>
                <a:ea typeface="+mn-ea"/>
                <a:cs typeface="+mn-cs"/>
              </a:rPr>
              <a:t>Increases employee retention</a:t>
            </a:r>
          </a:p>
          <a:p>
            <a:pPr lvl="0" fontAlgn="t"/>
            <a:r>
              <a:rPr lang="en-US" sz="1200" b="0" i="0" kern="1200" dirty="0">
                <a:solidFill>
                  <a:schemeClr val="tx1"/>
                </a:solidFill>
                <a:effectLst/>
                <a:latin typeface="+mn-lt"/>
                <a:ea typeface="+mn-ea"/>
                <a:cs typeface="+mn-cs"/>
              </a:rPr>
              <a:t>Creates stronger teams</a:t>
            </a:r>
          </a:p>
          <a:p>
            <a:pPr lvl="0" fontAlgn="t"/>
            <a:r>
              <a:rPr lang="en-US" sz="1200" b="0" i="0" kern="1200" dirty="0">
                <a:solidFill>
                  <a:schemeClr val="tx1"/>
                </a:solidFill>
                <a:effectLst/>
                <a:latin typeface="+mn-lt"/>
                <a:ea typeface="+mn-ea"/>
                <a:cs typeface="+mn-cs"/>
              </a:rPr>
              <a:t>Reduces workplace conflict</a:t>
            </a:r>
          </a:p>
          <a:p>
            <a:pPr lvl="0" fontAlgn="t"/>
            <a:r>
              <a:rPr lang="en-US" sz="1200" b="0" i="0" kern="1200" dirty="0">
                <a:solidFill>
                  <a:schemeClr val="tx1"/>
                </a:solidFill>
                <a:effectLst/>
                <a:latin typeface="+mn-lt"/>
                <a:ea typeface="+mn-ea"/>
                <a:cs typeface="+mn-cs"/>
              </a:rPr>
              <a:t>Improves productivity and culture</a:t>
            </a:r>
          </a:p>
          <a:p>
            <a:pPr lvl="0"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Bottom line?</a:t>
            </a:r>
          </a:p>
          <a:p>
            <a:pPr fontAlgn="t"/>
            <a:r>
              <a:rPr lang="en-US" sz="1200" b="1" i="0" kern="1200" dirty="0">
                <a:solidFill>
                  <a:schemeClr val="tx1"/>
                </a:solidFill>
                <a:effectLst/>
                <a:latin typeface="+mn-lt"/>
                <a:ea typeface="+mn-ea"/>
                <a:cs typeface="+mn-cs"/>
              </a:rPr>
              <a:t>Great utilities need great front-line leaders. Supervisor Essentials helps members build them.</a:t>
            </a: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9DB8149-DF53-99C3-AEA3-822422A4A2EE}"/>
              </a:ext>
            </a:extLst>
          </p:cNvPr>
          <p:cNvSpPr>
            <a:spLocks noGrp="1"/>
          </p:cNvSpPr>
          <p:nvPr>
            <p:ph type="sldNum" sz="quarter" idx="5"/>
          </p:nvPr>
        </p:nvSpPr>
        <p:spPr/>
        <p:txBody>
          <a:bodyPr/>
          <a:lstStyle/>
          <a:p>
            <a:fld id="{A059922F-1FF4-4C4D-ABA3-F202AF5811F8}" type="slidenum">
              <a:rPr lang="en-US" smtClean="0"/>
              <a:t>6</a:t>
            </a:fld>
            <a:endParaRPr lang="en-US"/>
          </a:p>
        </p:txBody>
      </p:sp>
    </p:spTree>
    <p:extLst>
      <p:ext uri="{BB962C8B-B14F-4D97-AF65-F5344CB8AC3E}">
        <p14:creationId xmlns:p14="http://schemas.microsoft.com/office/powerpoint/2010/main" val="1035935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48F24-B726-AD8A-5570-A951B404B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3521A-5957-95D8-1F15-761B4D5463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B141F9-DD44-DE45-B12A-8FA4C9959726}"/>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Another leadership offering is the LEAD Course. </a:t>
            </a:r>
          </a:p>
          <a:p>
            <a:pPr fontAlgn="t"/>
            <a:endParaRPr lang="en-US" sz="1200" b="1"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L</a:t>
            </a:r>
            <a:r>
              <a:rPr lang="en-US" sz="1200" b="0" i="0" kern="1200" dirty="0">
                <a:solidFill>
                  <a:schemeClr val="tx1"/>
                </a:solidFill>
                <a:effectLst/>
                <a:latin typeface="+mn-lt"/>
                <a:ea typeface="+mn-ea"/>
                <a:cs typeface="+mn-cs"/>
              </a:rPr>
              <a:t>eadership </a:t>
            </a:r>
            <a:r>
              <a:rPr lang="en-US" sz="1200" b="1" i="0" kern="1200" dirty="0">
                <a:solidFill>
                  <a:schemeClr val="tx1"/>
                </a:solidFill>
                <a:effectLst/>
                <a:latin typeface="+mn-lt"/>
                <a:ea typeface="+mn-ea"/>
                <a:cs typeface="+mn-cs"/>
              </a:rPr>
              <a:t>E</a:t>
            </a:r>
            <a:r>
              <a:rPr lang="en-US" sz="1200" b="0" i="0" kern="1200" dirty="0">
                <a:solidFill>
                  <a:schemeClr val="tx1"/>
                </a:solidFill>
                <a:effectLst/>
                <a:latin typeface="+mn-lt"/>
                <a:ea typeface="+mn-ea"/>
                <a:cs typeface="+mn-cs"/>
              </a:rPr>
              <a:t>xcellence </a:t>
            </a:r>
            <a:r>
              <a:rPr lang="en-US" sz="1200" b="1" i="0"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nd </a:t>
            </a:r>
            <a:r>
              <a:rPr lang="en-US" sz="1200" b="1" i="0" kern="1200" dirty="0">
                <a:solidFill>
                  <a:schemeClr val="tx1"/>
                </a:solidFill>
                <a:effectLst/>
                <a:latin typeface="+mn-lt"/>
                <a:ea typeface="+mn-ea"/>
                <a:cs typeface="+mn-cs"/>
              </a:rPr>
              <a:t>D</a:t>
            </a:r>
            <a:r>
              <a:rPr lang="en-US" sz="1200" b="0" i="0" kern="1200" dirty="0">
                <a:solidFill>
                  <a:schemeClr val="tx1"/>
                </a:solidFill>
                <a:effectLst/>
                <a:latin typeface="+mn-lt"/>
                <a:ea typeface="+mn-ea"/>
                <a:cs typeface="+mn-cs"/>
              </a:rPr>
              <a:t>evelopment, or </a:t>
            </a:r>
            <a:r>
              <a:rPr lang="en-US" sz="1200" b="1" i="0" kern="1200" dirty="0">
                <a:solidFill>
                  <a:schemeClr val="tx1"/>
                </a:solidFill>
                <a:effectLst/>
                <a:latin typeface="+mn-lt"/>
                <a:ea typeface="+mn-ea"/>
                <a:cs typeface="+mn-cs"/>
              </a:rPr>
              <a:t>LEAD</a:t>
            </a:r>
            <a:r>
              <a:rPr lang="en-US" sz="1200" b="0" i="0" kern="1200" dirty="0">
                <a:solidFill>
                  <a:schemeClr val="tx1"/>
                </a:solidFill>
                <a:effectLst/>
                <a:latin typeface="+mn-lt"/>
                <a:ea typeface="+mn-ea"/>
                <a:cs typeface="+mn-cs"/>
              </a:rPr>
              <a:t> Course, is designed for utility and/or city staff at all levels who are now, or aspire to become, leaders and influencers in their work.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This one-year, four-session course will provide a wealth of knowledge, awareness, perspective, and skill development that is needed for your utility and city.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Some of the key topics covered are:</a:t>
            </a:r>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April 7-8:</a:t>
            </a:r>
            <a:r>
              <a:rPr lang="en-US" sz="1200" b="0" i="0" kern="1200" dirty="0">
                <a:solidFill>
                  <a:schemeClr val="tx1"/>
                </a:solidFill>
                <a:effectLst/>
                <a:latin typeface="+mn-lt"/>
                <a:ea typeface="+mn-ea"/>
                <a:cs typeface="+mn-cs"/>
              </a:rPr>
              <a:t> Collaboration (Getting the Most Out of Your Team) and Conflict (Working Through Difficult Times)</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June 2-3: </a:t>
            </a:r>
            <a:r>
              <a:rPr lang="en-US" sz="1200" b="0" i="0" kern="1200" dirty="0">
                <a:solidFill>
                  <a:schemeClr val="tx1"/>
                </a:solidFill>
                <a:effectLst/>
                <a:latin typeface="+mn-lt"/>
                <a:ea typeface="+mn-ea"/>
                <a:cs typeface="+mn-cs"/>
              </a:rPr>
              <a:t>Communication (Presence of a Leader) and Character</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(The Mind of a Leader: Lenses)</a:t>
            </a:r>
          </a:p>
          <a:p>
            <a:r>
              <a:rPr lang="en-US" sz="1200" b="1" i="0" kern="1200" dirty="0">
                <a:solidFill>
                  <a:schemeClr val="tx1"/>
                </a:solidFill>
                <a:effectLst/>
                <a:latin typeface="+mn-lt"/>
                <a:ea typeface="+mn-ea"/>
                <a:cs typeface="+mn-cs"/>
              </a:rPr>
              <a:t>Aug. 4-5:</a:t>
            </a:r>
            <a:r>
              <a:rPr lang="en-US" sz="1200" b="0" i="0" kern="1200" dirty="0">
                <a:solidFill>
                  <a:schemeClr val="tx1"/>
                </a:solidFill>
                <a:effectLst/>
                <a:latin typeface="+mn-lt"/>
                <a:ea typeface="+mn-ea"/>
                <a:cs typeface="+mn-cs"/>
              </a:rPr>
              <a:t> Change (How a Leader Navigates Change) and Mastering Accountability (Understanding and Equipping for this Critical Topic)</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Oct. 6-7:</a:t>
            </a:r>
            <a:r>
              <a:rPr lang="en-US" sz="1200" b="0" i="0" kern="1200" dirty="0">
                <a:solidFill>
                  <a:schemeClr val="tx1"/>
                </a:solidFill>
                <a:effectLst/>
                <a:latin typeface="+mn-lt"/>
                <a:ea typeface="+mn-ea"/>
                <a:cs typeface="+mn-cs"/>
              </a:rPr>
              <a:t> Failing Versus Failure (Understanding the Differences Between These Two Terms and How They Create Positive and Negative Change in a Group) and Practicing Leadership</a:t>
            </a:r>
          </a:p>
          <a:p>
            <a:pPr lvl="0"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F0FA334-A5D3-9399-1F5E-0D7E7DAD384E}"/>
              </a:ext>
            </a:extLst>
          </p:cNvPr>
          <p:cNvSpPr>
            <a:spLocks noGrp="1"/>
          </p:cNvSpPr>
          <p:nvPr>
            <p:ph type="sldNum" sz="quarter" idx="5"/>
          </p:nvPr>
        </p:nvSpPr>
        <p:spPr/>
        <p:txBody>
          <a:bodyPr/>
          <a:lstStyle/>
          <a:p>
            <a:fld id="{A059922F-1FF4-4C4D-ABA3-F202AF5811F8}" type="slidenum">
              <a:rPr lang="en-US" smtClean="0"/>
              <a:t>7</a:t>
            </a:fld>
            <a:endParaRPr lang="en-US"/>
          </a:p>
        </p:txBody>
      </p:sp>
    </p:spTree>
    <p:extLst>
      <p:ext uri="{BB962C8B-B14F-4D97-AF65-F5344CB8AC3E}">
        <p14:creationId xmlns:p14="http://schemas.microsoft.com/office/powerpoint/2010/main" val="1212877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530F7-DE10-723B-6C91-FB85CABA0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C8363A-8CAE-EDED-99A6-C0EA62546A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C091CA-C17A-8A12-69ED-CBAC41BB4951}"/>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Organizational Benefits</a:t>
            </a:r>
          </a:p>
          <a:p>
            <a:pPr lvl="0" fontAlgn="t"/>
            <a:r>
              <a:rPr lang="en-US" sz="1200" b="0" i="0" kern="1200" dirty="0">
                <a:solidFill>
                  <a:schemeClr val="tx1"/>
                </a:solidFill>
                <a:effectLst/>
                <a:latin typeface="+mn-lt"/>
                <a:ea typeface="+mn-ea"/>
                <a:cs typeface="+mn-cs"/>
              </a:rPr>
              <a:t>Builds future managers and supervisors</a:t>
            </a:r>
          </a:p>
          <a:p>
            <a:pPr lvl="0" fontAlgn="t"/>
            <a:r>
              <a:rPr lang="en-US" sz="1200" b="0" i="0" kern="1200" dirty="0">
                <a:solidFill>
                  <a:schemeClr val="tx1"/>
                </a:solidFill>
                <a:effectLst/>
                <a:latin typeface="+mn-lt"/>
                <a:ea typeface="+mn-ea"/>
                <a:cs typeface="+mn-cs"/>
              </a:rPr>
              <a:t>Creates succession pipelines</a:t>
            </a:r>
          </a:p>
          <a:p>
            <a:pPr lvl="0" fontAlgn="t"/>
            <a:r>
              <a:rPr lang="en-US" sz="1200" b="0" i="0" kern="1200" dirty="0">
                <a:solidFill>
                  <a:schemeClr val="tx1"/>
                </a:solidFill>
                <a:effectLst/>
                <a:latin typeface="+mn-lt"/>
                <a:ea typeface="+mn-ea"/>
                <a:cs typeface="+mn-cs"/>
              </a:rPr>
              <a:t>Improves employee engagement and retention</a:t>
            </a:r>
          </a:p>
          <a:p>
            <a:pPr lvl="0" fontAlgn="t"/>
            <a:r>
              <a:rPr lang="en-US" sz="1200" b="0" i="0" kern="1200" dirty="0">
                <a:solidFill>
                  <a:schemeClr val="tx1"/>
                </a:solidFill>
                <a:effectLst/>
                <a:latin typeface="+mn-lt"/>
                <a:ea typeface="+mn-ea"/>
                <a:cs typeface="+mn-cs"/>
              </a:rPr>
              <a:t>Develops leadership capacity across the organization</a:t>
            </a:r>
          </a:p>
          <a:p>
            <a:pPr lvl="0"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Presentation Takeaway</a:t>
            </a:r>
          </a:p>
          <a:p>
            <a:pPr fontAlgn="t"/>
            <a:r>
              <a:rPr lang="en-US" sz="1200" b="1" i="0" kern="1200" dirty="0">
                <a:solidFill>
                  <a:schemeClr val="tx1"/>
                </a:solidFill>
                <a:effectLst/>
                <a:latin typeface="+mn-lt"/>
                <a:ea typeface="+mn-ea"/>
                <a:cs typeface="+mn-cs"/>
              </a:rPr>
              <a:t>Leadership is not a position. LEAD helps members cultivate leadership throughout their organizations.</a:t>
            </a: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A3B56F1-5DB6-EC74-4E85-B6DBC48B9EA7}"/>
              </a:ext>
            </a:extLst>
          </p:cNvPr>
          <p:cNvSpPr>
            <a:spLocks noGrp="1"/>
          </p:cNvSpPr>
          <p:nvPr>
            <p:ph type="sldNum" sz="quarter" idx="5"/>
          </p:nvPr>
        </p:nvSpPr>
        <p:spPr/>
        <p:txBody>
          <a:bodyPr/>
          <a:lstStyle/>
          <a:p>
            <a:fld id="{A059922F-1FF4-4C4D-ABA3-F202AF5811F8}" type="slidenum">
              <a:rPr lang="en-US" smtClean="0"/>
              <a:t>8</a:t>
            </a:fld>
            <a:endParaRPr lang="en-US"/>
          </a:p>
        </p:txBody>
      </p:sp>
    </p:spTree>
    <p:extLst>
      <p:ext uri="{BB962C8B-B14F-4D97-AF65-F5344CB8AC3E}">
        <p14:creationId xmlns:p14="http://schemas.microsoft.com/office/powerpoint/2010/main" val="895002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48F24-B726-AD8A-5570-A951B404B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3521A-5957-95D8-1F15-761B4D5463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B141F9-DD44-DE45-B12A-8FA4C9959726}"/>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We’re also excited to announce that starting in 2027 we will be offering the Leadership legacy academy, which is a 201-level course for LEAD Course graduates.  This program addition is in direct response to feedback received from past LEAD Course graduates who are part of an ongoing LEAD On Cohort. </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Tell story of 2026 LEAD On luncheon … 40 hands went up.</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Leadership Legacy Academy is a year-long transformational experience built around four powerful foundations — four S-factors of leadership: Shadow, Safety, Self, and Sustainability.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We believe legacy leadership begins with the courage to examine our shadow — the blind spots, habits, and patterns that shape our influence.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It grows when we create psychological safety where trust can flourish.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It deepens as we lead from a grounded understanding of self — identity, character, and purpose.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And it endures when we build sustainability — systems, culture, and habits that outlast our position. This Academy is not about adding leadership tools; it is about becoming the kind of leader whose impact echoes long after the title changes.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F0FA334-A5D3-9399-1F5E-0D7E7DAD384E}"/>
              </a:ext>
            </a:extLst>
          </p:cNvPr>
          <p:cNvSpPr>
            <a:spLocks noGrp="1"/>
          </p:cNvSpPr>
          <p:nvPr>
            <p:ph type="sldNum" sz="quarter" idx="5"/>
          </p:nvPr>
        </p:nvSpPr>
        <p:spPr/>
        <p:txBody>
          <a:bodyPr/>
          <a:lstStyle/>
          <a:p>
            <a:fld id="{A059922F-1FF4-4C4D-ABA3-F202AF5811F8}" type="slidenum">
              <a:rPr lang="en-US" smtClean="0"/>
              <a:t>9</a:t>
            </a:fld>
            <a:endParaRPr lang="en-US"/>
          </a:p>
        </p:txBody>
      </p:sp>
    </p:spTree>
    <p:extLst>
      <p:ext uri="{BB962C8B-B14F-4D97-AF65-F5344CB8AC3E}">
        <p14:creationId xmlns:p14="http://schemas.microsoft.com/office/powerpoint/2010/main" val="1190078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053FD-C2A3-CC91-A2E2-A8EF7D8E1A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E6BA7D-CBA3-6B8D-FAD8-284D6FD744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5B6F9F-0ED7-04F9-76CB-E1A9BC3D0B5F}"/>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Building Leadership That Lasts</a:t>
            </a:r>
          </a:p>
          <a:p>
            <a:pPr fontAlgn="t"/>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A focused leadership experience designed to help experienced leaders strengthen their leadership impact, create lasting organizational influence and prepare future generations of leaders.</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Some of the academy’s strategic benefits are:</a:t>
            </a:r>
          </a:p>
          <a:p>
            <a:pPr lvl="0" fontAlgn="t"/>
            <a:r>
              <a:rPr lang="en-US" sz="1200" b="0" i="0" kern="1200" dirty="0">
                <a:solidFill>
                  <a:schemeClr val="tx1"/>
                </a:solidFill>
                <a:effectLst/>
                <a:latin typeface="+mn-lt"/>
                <a:ea typeface="+mn-ea"/>
                <a:cs typeface="+mn-cs"/>
              </a:rPr>
              <a:t>Supports succession planning efforts</a:t>
            </a:r>
          </a:p>
          <a:p>
            <a:pPr lvl="0" fontAlgn="t"/>
            <a:r>
              <a:rPr lang="en-US" sz="1200" b="0" i="0" kern="1200" dirty="0">
                <a:solidFill>
                  <a:schemeClr val="tx1"/>
                </a:solidFill>
                <a:effectLst/>
                <a:latin typeface="+mn-lt"/>
                <a:ea typeface="+mn-ea"/>
                <a:cs typeface="+mn-cs"/>
              </a:rPr>
              <a:t>Develops mentoring and coaching skills</a:t>
            </a:r>
          </a:p>
          <a:p>
            <a:pPr lvl="0" fontAlgn="t"/>
            <a:r>
              <a:rPr lang="en-US" sz="1200" b="0" i="0" kern="1200" dirty="0">
                <a:solidFill>
                  <a:schemeClr val="tx1"/>
                </a:solidFill>
                <a:effectLst/>
                <a:latin typeface="+mn-lt"/>
                <a:ea typeface="+mn-ea"/>
                <a:cs typeface="+mn-cs"/>
              </a:rPr>
              <a:t>Encourages long-term organizational thinking</a:t>
            </a:r>
          </a:p>
          <a:p>
            <a:pPr lvl="0" fontAlgn="t"/>
            <a:r>
              <a:rPr lang="en-US" sz="1200" b="0" i="0" kern="1200" dirty="0">
                <a:solidFill>
                  <a:schemeClr val="tx1"/>
                </a:solidFill>
                <a:effectLst/>
                <a:latin typeface="+mn-lt"/>
                <a:ea typeface="+mn-ea"/>
                <a:cs typeface="+mn-cs"/>
              </a:rPr>
              <a:t>Creates sustainable leadership cultures</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Why It Matters</a:t>
            </a:r>
          </a:p>
          <a:p>
            <a:pPr fontAlgn="t"/>
            <a:r>
              <a:rPr lang="en-US" sz="1200" b="0" i="0" kern="1200" dirty="0">
                <a:solidFill>
                  <a:schemeClr val="tx1"/>
                </a:solidFill>
                <a:effectLst/>
                <a:latin typeface="+mn-lt"/>
                <a:ea typeface="+mn-ea"/>
                <a:cs typeface="+mn-cs"/>
              </a:rPr>
              <a:t>As experienced utility leaders retire, organizations need intentional strategies for transferring knowledge, culture and leadership capability. </a:t>
            </a:r>
          </a:p>
          <a:p>
            <a:pPr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Legacy leadership ensures that leadership knowledge remains within the organization long after individuals move on.</a:t>
            </a:r>
          </a:p>
          <a:p>
            <a:pPr fontAlgn="t"/>
            <a:endParaRPr lang="en-US" sz="1200" b="1"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As mentioned, this is also one-year, four-session course, and an invite with course details and registration information will soon be sent to members.</a:t>
            </a:r>
          </a:p>
          <a:p>
            <a:pPr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1114F26-B0EC-9945-B80D-CAC91FC9DC77}"/>
              </a:ext>
            </a:extLst>
          </p:cNvPr>
          <p:cNvSpPr>
            <a:spLocks noGrp="1"/>
          </p:cNvSpPr>
          <p:nvPr>
            <p:ph type="sldNum" sz="quarter" idx="5"/>
          </p:nvPr>
        </p:nvSpPr>
        <p:spPr/>
        <p:txBody>
          <a:bodyPr/>
          <a:lstStyle/>
          <a:p>
            <a:fld id="{A059922F-1FF4-4C4D-ABA3-F202AF5811F8}" type="slidenum">
              <a:rPr lang="en-US" smtClean="0"/>
              <a:t>10</a:t>
            </a:fld>
            <a:endParaRPr lang="en-US"/>
          </a:p>
        </p:txBody>
      </p:sp>
    </p:spTree>
    <p:extLst>
      <p:ext uri="{BB962C8B-B14F-4D97-AF65-F5344CB8AC3E}">
        <p14:creationId xmlns:p14="http://schemas.microsoft.com/office/powerpoint/2010/main" val="224768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215CF-BE94-8C52-5568-F3063FAD8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B477FE-B0C3-931A-A609-5E81F9C715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096EF-0F91-2F81-BAAD-F05EE1535C68}"/>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So, what are the expected outcomes member utilities can expect from MRES leadership and workforce development programs? </a:t>
            </a:r>
          </a:p>
          <a:p>
            <a:pPr fontAlgn="t"/>
            <a:endParaRPr lang="en-US" sz="1200" b="1"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 Stronger leadership pipeline</a:t>
            </a:r>
          </a:p>
          <a:p>
            <a:pPr fontAlgn="t"/>
            <a:r>
              <a:rPr lang="en-US" sz="1200" b="0" i="0" kern="1200" dirty="0">
                <a:solidFill>
                  <a:schemeClr val="tx1"/>
                </a:solidFill>
                <a:effectLst/>
                <a:latin typeface="+mn-lt"/>
                <a:ea typeface="+mn-ea"/>
                <a:cs typeface="+mn-cs"/>
              </a:rPr>
              <a:t>✅ Improved succession planning</a:t>
            </a:r>
          </a:p>
          <a:p>
            <a:pPr fontAlgn="t"/>
            <a:r>
              <a:rPr lang="en-US" sz="1200" b="0" i="0" kern="1200" dirty="0">
                <a:solidFill>
                  <a:schemeClr val="tx1"/>
                </a:solidFill>
                <a:effectLst/>
                <a:latin typeface="+mn-lt"/>
                <a:ea typeface="+mn-ea"/>
                <a:cs typeface="+mn-cs"/>
              </a:rPr>
              <a:t>✅ Better employee retention</a:t>
            </a:r>
          </a:p>
          <a:p>
            <a:pPr fontAlgn="t"/>
            <a:r>
              <a:rPr lang="en-US" sz="1200" b="0" i="0" kern="1200" dirty="0">
                <a:solidFill>
                  <a:schemeClr val="tx1"/>
                </a:solidFill>
                <a:effectLst/>
                <a:latin typeface="+mn-lt"/>
                <a:ea typeface="+mn-ea"/>
                <a:cs typeface="+mn-cs"/>
              </a:rPr>
              <a:t>✅ Increased management effectiveness</a:t>
            </a:r>
          </a:p>
          <a:p>
            <a:pPr fontAlgn="t"/>
            <a:r>
              <a:rPr lang="en-US" sz="1200" b="0" i="0" kern="1200" dirty="0">
                <a:solidFill>
                  <a:schemeClr val="tx1"/>
                </a:solidFill>
                <a:effectLst/>
                <a:latin typeface="+mn-lt"/>
                <a:ea typeface="+mn-ea"/>
                <a:cs typeface="+mn-cs"/>
              </a:rPr>
              <a:t>✅ Enhanced organizational culture</a:t>
            </a:r>
          </a:p>
          <a:p>
            <a:pPr fontAlgn="t"/>
            <a:r>
              <a:rPr lang="en-US" sz="1200" b="0" i="0" kern="1200" dirty="0">
                <a:solidFill>
                  <a:schemeClr val="tx1"/>
                </a:solidFill>
                <a:effectLst/>
                <a:latin typeface="+mn-lt"/>
                <a:ea typeface="+mn-ea"/>
                <a:cs typeface="+mn-cs"/>
              </a:rPr>
              <a:t>✅ Stronger public power knowledge</a:t>
            </a:r>
          </a:p>
          <a:p>
            <a:pPr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Key Message</a:t>
            </a:r>
          </a:p>
          <a:p>
            <a:pPr fontAlgn="t"/>
            <a:r>
              <a:rPr lang="en-US" sz="1200" b="1" i="0" kern="1200" dirty="0">
                <a:solidFill>
                  <a:schemeClr val="tx1"/>
                </a:solidFill>
                <a:effectLst/>
                <a:latin typeface="+mn-lt"/>
                <a:ea typeface="+mn-ea"/>
                <a:cs typeface="+mn-cs"/>
              </a:rPr>
              <a:t>Investing in people is one of the most effective ways to strengthen utility performance.</a:t>
            </a: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108297D-C25C-3EF2-936C-E1696F078400}"/>
              </a:ext>
            </a:extLst>
          </p:cNvPr>
          <p:cNvSpPr>
            <a:spLocks noGrp="1"/>
          </p:cNvSpPr>
          <p:nvPr>
            <p:ph type="sldNum" sz="quarter" idx="5"/>
          </p:nvPr>
        </p:nvSpPr>
        <p:spPr/>
        <p:txBody>
          <a:bodyPr/>
          <a:lstStyle/>
          <a:p>
            <a:fld id="{A059922F-1FF4-4C4D-ABA3-F202AF5811F8}" type="slidenum">
              <a:rPr lang="en-US" smtClean="0"/>
              <a:t>11</a:t>
            </a:fld>
            <a:endParaRPr lang="en-US"/>
          </a:p>
        </p:txBody>
      </p:sp>
    </p:spTree>
    <p:extLst>
      <p:ext uri="{BB962C8B-B14F-4D97-AF65-F5344CB8AC3E}">
        <p14:creationId xmlns:p14="http://schemas.microsoft.com/office/powerpoint/2010/main" val="549231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053FD-C2A3-CC91-A2E2-A8EF7D8E1A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E6BA7D-CBA3-6B8D-FAD8-284D6FD744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5B6F9F-0ED7-04F9-76CB-E1A9BC3D0B5F}"/>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Why Community Engagement Matters</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Primarily, community engagement ensures Public Power's Unique Advantage is valued and understood by not only our members, but also the customers they serve</a:t>
            </a:r>
          </a:p>
          <a:p>
            <a:pPr fontAlgn="t"/>
            <a:endParaRPr lang="en-US" sz="1200" b="1"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Public power utilities succeed when communities understand:</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The value their utility provides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How local decisions impact reliability and affordability</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The benefits of community ownership</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Career opportunities available within the utility industry</a:t>
            </a:r>
          </a:p>
          <a:p>
            <a:pPr marL="171450" lvl="0" indent="-171450" fontAlgn="t">
              <a:buFont typeface="Arial" panose="020B0604020202020204" pitchFamily="34" charset="0"/>
              <a:buChar char="•"/>
            </a:pP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bottom line is community engagement helps promote both:</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The value of public power</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The value of joint action</a:t>
            </a:r>
          </a:p>
          <a:p>
            <a:pPr marL="171450" lvl="0" indent="-171450" fontAlgn="t">
              <a:buFont typeface="Arial" panose="020B0604020202020204" pitchFamily="34" charset="0"/>
              <a:buChar char="•"/>
            </a:pPr>
            <a:endParaRPr lang="en-US" sz="1200" b="0" i="0" kern="1200" dirty="0">
              <a:solidFill>
                <a:schemeClr val="tx1"/>
              </a:solidFill>
              <a:effectLst/>
              <a:latin typeface="+mn-lt"/>
              <a:ea typeface="+mn-ea"/>
              <a:cs typeface="+mn-cs"/>
            </a:endParaRPr>
          </a:p>
          <a:p>
            <a:pPr marL="0" lvl="0" indent="0" fontAlgn="t">
              <a:buFont typeface="Arial" panose="020B0604020202020204" pitchFamily="34" charset="0"/>
              <a:buNone/>
            </a:pPr>
            <a:r>
              <a:rPr lang="en-US" sz="1200" b="1" i="0" kern="1200" dirty="0">
                <a:solidFill>
                  <a:schemeClr val="tx1"/>
                </a:solidFill>
                <a:effectLst/>
                <a:latin typeface="+mn-lt"/>
                <a:ea typeface="+mn-ea"/>
                <a:cs typeface="+mn-cs"/>
              </a:rPr>
              <a:t>Again, these are in alignment with our strategic priorities that are shaped by member feedback.</a:t>
            </a:r>
          </a:p>
        </p:txBody>
      </p:sp>
      <p:sp>
        <p:nvSpPr>
          <p:cNvPr id="4" name="Slide Number Placeholder 3">
            <a:extLst>
              <a:ext uri="{FF2B5EF4-FFF2-40B4-BE49-F238E27FC236}">
                <a16:creationId xmlns:a16="http://schemas.microsoft.com/office/drawing/2014/main" id="{01114F26-B0EC-9945-B80D-CAC91FC9DC77}"/>
              </a:ext>
            </a:extLst>
          </p:cNvPr>
          <p:cNvSpPr>
            <a:spLocks noGrp="1"/>
          </p:cNvSpPr>
          <p:nvPr>
            <p:ph type="sldNum" sz="quarter" idx="5"/>
          </p:nvPr>
        </p:nvSpPr>
        <p:spPr/>
        <p:txBody>
          <a:bodyPr/>
          <a:lstStyle/>
          <a:p>
            <a:fld id="{A059922F-1FF4-4C4D-ABA3-F202AF5811F8}" type="slidenum">
              <a:rPr lang="en-US" smtClean="0"/>
              <a:t>12</a:t>
            </a:fld>
            <a:endParaRPr lang="en-US"/>
          </a:p>
        </p:txBody>
      </p:sp>
    </p:spTree>
    <p:extLst>
      <p:ext uri="{BB962C8B-B14F-4D97-AF65-F5344CB8AC3E}">
        <p14:creationId xmlns:p14="http://schemas.microsoft.com/office/powerpoint/2010/main" val="2524968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dirty="0">
                <a:solidFill>
                  <a:srgbClr val="221F1F"/>
                </a:solidFill>
                <a:effectLst/>
                <a:latin typeface="Open Sans" panose="020B0606030504020204" pitchFamily="34" charset="0"/>
              </a:rPr>
              <a:t>The MRES Municipal Power Advantage</a:t>
            </a:r>
            <a:r>
              <a:rPr lang="en-US" b="1" i="0" dirty="0">
                <a:solidFill>
                  <a:srgbClr val="221F1F"/>
                </a:solidFill>
                <a:effectLst/>
                <a:latin typeface="Open Sans" panose="020B0606030504020204" pitchFamily="34" charset="0"/>
              </a:rPr>
              <a:t>®</a:t>
            </a:r>
            <a:r>
              <a:rPr lang="en-US" b="0" i="0" dirty="0">
                <a:solidFill>
                  <a:srgbClr val="221F1F"/>
                </a:solidFill>
                <a:effectLst/>
                <a:latin typeface="Open Sans" panose="020B0606030504020204" pitchFamily="34" charset="0"/>
              </a:rPr>
              <a:t> (MPA) program helps our members communicate the economic value of all the benefits the local electric utility provides to the community. </a:t>
            </a:r>
          </a:p>
          <a:p>
            <a:pPr algn="l">
              <a:buNone/>
            </a:pPr>
            <a:endParaRPr lang="en-US" b="0" i="0" dirty="0">
              <a:solidFill>
                <a:srgbClr val="221F1F"/>
              </a:solidFill>
              <a:effectLst/>
              <a:latin typeface="Open Sans" panose="020B0606030504020204" pitchFamily="34" charset="0"/>
            </a:endParaRPr>
          </a:p>
          <a:p>
            <a:pPr algn="l">
              <a:buNone/>
            </a:pPr>
            <a:r>
              <a:rPr lang="en-US" b="0" i="0" dirty="0">
                <a:solidFill>
                  <a:srgbClr val="221F1F"/>
                </a:solidFill>
                <a:effectLst/>
                <a:latin typeface="Open Sans" panose="020B0606030504020204" pitchFamily="34" charset="0"/>
              </a:rPr>
              <a:t>MPA reports also educates policy makers, utility staff and customers about the utility’s value and increases the public's awareness and perception of the municipally owned electric utility.</a:t>
            </a:r>
            <a:br>
              <a:rPr lang="en-US" b="0" i="0" dirty="0">
                <a:solidFill>
                  <a:srgbClr val="221F1F"/>
                </a:solidFill>
                <a:effectLst/>
                <a:latin typeface="Open Sans" panose="020B0606030504020204" pitchFamily="34" charset="0"/>
              </a:rPr>
            </a:br>
            <a:endParaRPr lang="en-US" dirty="0"/>
          </a:p>
          <a:p>
            <a:pPr fontAlgn="t"/>
            <a:r>
              <a:rPr lang="en-US" sz="1200" b="1" i="0" kern="1200" dirty="0">
                <a:solidFill>
                  <a:schemeClr val="tx1"/>
                </a:solidFill>
                <a:effectLst/>
                <a:latin typeface="+mn-lt"/>
                <a:ea typeface="+mn-ea"/>
                <a:cs typeface="+mn-cs"/>
              </a:rPr>
              <a:t>Key Benefits Highlighted by MPA reports: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Provides an overview of our members’ power supply, including their WAPA allocation and the supplemental power provided by MRES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Affordability</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Reliability</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Local Control and Service</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The economic and community impact the utility has within the community</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Outlines the partnership the member has with MRES, along with the long list of programs and services MRES provides</a:t>
            </a:r>
          </a:p>
          <a:p>
            <a:pPr lvl="0" fontAlgn="t"/>
            <a:endParaRPr lang="en-US" sz="1200" b="0" i="0" u="none" strike="noStrike" kern="1200" dirty="0">
              <a:solidFill>
                <a:schemeClr val="tx1"/>
              </a:solidFill>
              <a:effectLst/>
              <a:latin typeface="+mn-lt"/>
              <a:ea typeface="+mn-ea"/>
              <a:cs typeface="+mn-cs"/>
            </a:endParaRPr>
          </a:p>
          <a:p>
            <a:pPr lvl="0" fontAlgn="t"/>
            <a:r>
              <a:rPr lang="en-US" sz="1200" b="1" i="0" kern="1200" dirty="0">
                <a:solidFill>
                  <a:schemeClr val="tx1"/>
                </a:solidFill>
                <a:effectLst/>
                <a:latin typeface="+mn-lt"/>
                <a:ea typeface="+mn-ea"/>
                <a:cs typeface="+mn-cs"/>
              </a:rPr>
              <a:t>Member Benefits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Strengthens community support</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Educates policy makers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Improves public understanding</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Reinforces the value of municipal ownership</a:t>
            </a:r>
          </a:p>
          <a:p>
            <a:pPr marL="171450" lvl="0" indent="-171450" fontAlgn="t">
              <a:buFont typeface="Arial" panose="020B0604020202020204" pitchFamily="34" charset="0"/>
              <a:buChar char="•"/>
            </a:pPr>
            <a:endParaRPr lang="en-US" sz="1200" b="0" i="0" kern="1200" dirty="0">
              <a:solidFill>
                <a:schemeClr val="tx1"/>
              </a:solidFill>
              <a:effectLst/>
              <a:latin typeface="+mn-lt"/>
              <a:ea typeface="+mn-ea"/>
              <a:cs typeface="+mn-cs"/>
            </a:endParaRPr>
          </a:p>
          <a:p>
            <a:pPr marL="0" lvl="0" indent="0" fontAlgn="t">
              <a:buFont typeface="Arial" panose="020B0604020202020204" pitchFamily="34" charset="0"/>
              <a:buNone/>
            </a:pPr>
            <a:r>
              <a:rPr lang="en-US" sz="1200" b="1" i="0" kern="1200" dirty="0">
                <a:solidFill>
                  <a:schemeClr val="tx1"/>
                </a:solidFill>
                <a:effectLst/>
                <a:latin typeface="+mn-lt"/>
                <a:ea typeface="+mn-ea"/>
                <a:cs typeface="+mn-cs"/>
              </a:rPr>
              <a:t>What’s included:</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50 printed copies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50 at a glance summaries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social media package</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digital link to a flip book</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digital PDF </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MPA helps utilities say the quite pard out loud and tell their story using facts, data and specific examples of local impact the member utility has on the community.</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059922F-1FF4-4C4D-ABA3-F202AF5811F8}" type="slidenum">
              <a:rPr lang="en-US" smtClean="0"/>
              <a:t>13</a:t>
            </a:fld>
            <a:endParaRPr lang="en-US"/>
          </a:p>
        </p:txBody>
      </p:sp>
    </p:spTree>
    <p:extLst>
      <p:ext uri="{BB962C8B-B14F-4D97-AF65-F5344CB8AC3E}">
        <p14:creationId xmlns:p14="http://schemas.microsoft.com/office/powerpoint/2010/main" val="561009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Purpose</a:t>
            </a:r>
          </a:p>
          <a:p>
            <a:pPr fontAlgn="t"/>
            <a:r>
              <a:rPr lang="en-US" sz="1200" b="0" i="0" kern="1200" dirty="0">
                <a:solidFill>
                  <a:schemeClr val="tx1"/>
                </a:solidFill>
                <a:effectLst/>
                <a:latin typeface="+mn-lt"/>
                <a:ea typeface="+mn-ea"/>
                <a:cs typeface="+mn-cs"/>
              </a:rPr>
              <a:t>Develop trusted local champions who help raise awareness of public power and the value of MRES membership within their communities.</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Key Message</a:t>
            </a:r>
          </a:p>
          <a:p>
            <a:pPr fontAlgn="t"/>
            <a:endParaRPr lang="en-US" sz="1200" b="1"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program was started in 2022 as a community engagement initiative that extends the reach of local utilities and MRES through trusted relationships and grassroots advocacy. </a:t>
            </a:r>
          </a:p>
          <a:p>
            <a:pPr fontAlgn="t"/>
            <a:r>
              <a:rPr lang="en-US" sz="1200" b="0" i="0" kern="1200" dirty="0">
                <a:solidFill>
                  <a:schemeClr val="tx1"/>
                </a:solidFill>
                <a:effectLst/>
                <a:latin typeface="+mn-lt"/>
                <a:ea typeface="+mn-ea"/>
                <a:cs typeface="+mn-cs"/>
              </a:rPr>
              <a:t> </a:t>
            </a:r>
          </a:p>
          <a:p>
            <a:pPr fontAlgn="t"/>
            <a:r>
              <a:rPr lang="en-US" sz="1200" b="0" i="0" kern="1200" dirty="0">
                <a:solidFill>
                  <a:schemeClr val="tx1"/>
                </a:solidFill>
                <a:effectLst/>
                <a:latin typeface="+mn-lt"/>
                <a:ea typeface="+mn-ea"/>
                <a:cs typeface="+mn-cs"/>
              </a:rPr>
              <a:t>The MRES Ambassador Program helps build community understanding and support for:</a:t>
            </a:r>
          </a:p>
          <a:p>
            <a:pPr lvl="0" fontAlgn="t"/>
            <a:r>
              <a:rPr lang="en-US" sz="1200" b="0" i="0" kern="1200" dirty="0">
                <a:solidFill>
                  <a:schemeClr val="tx1"/>
                </a:solidFill>
                <a:effectLst/>
                <a:latin typeface="+mn-lt"/>
                <a:ea typeface="+mn-ea"/>
                <a:cs typeface="+mn-cs"/>
              </a:rPr>
              <a:t>The value of public power – Primarily the benefits of local ownership and control</a:t>
            </a:r>
          </a:p>
          <a:p>
            <a:pPr lvl="0" fontAlgn="t"/>
            <a:r>
              <a:rPr lang="en-US" sz="1200" b="0" i="0" kern="1200" dirty="0">
                <a:solidFill>
                  <a:schemeClr val="tx1"/>
                </a:solidFill>
                <a:effectLst/>
                <a:latin typeface="+mn-lt"/>
                <a:ea typeface="+mn-ea"/>
                <a:cs typeface="+mn-cs"/>
              </a:rPr>
              <a:t>The value of MRES membership and joint action – in other words, 61 member utilities working for the common good</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Why it matters: </a:t>
            </a:r>
            <a:r>
              <a:rPr lang="en-US" sz="1200" b="0" i="0" kern="1200" dirty="0">
                <a:solidFill>
                  <a:schemeClr val="tx1"/>
                </a:solidFill>
                <a:effectLst/>
                <a:latin typeface="+mn-lt"/>
                <a:ea typeface="+mn-ea"/>
                <a:cs typeface="+mn-cs"/>
              </a:rPr>
              <a:t>Strong local advocates help strengthen community trust, public understanding, and policymaker support. </a:t>
            </a:r>
          </a:p>
          <a:p>
            <a:endParaRPr lang="en-US" dirty="0"/>
          </a:p>
        </p:txBody>
      </p:sp>
      <p:sp>
        <p:nvSpPr>
          <p:cNvPr id="4" name="Slide Number Placeholder 3"/>
          <p:cNvSpPr>
            <a:spLocks noGrp="1"/>
          </p:cNvSpPr>
          <p:nvPr>
            <p:ph type="sldNum" sz="quarter" idx="5"/>
          </p:nvPr>
        </p:nvSpPr>
        <p:spPr/>
        <p:txBody>
          <a:bodyPr/>
          <a:lstStyle/>
          <a:p>
            <a:fld id="{A059922F-1FF4-4C4D-ABA3-F202AF5811F8}" type="slidenum">
              <a:rPr lang="en-US" smtClean="0"/>
              <a:t>14</a:t>
            </a:fld>
            <a:endParaRPr lang="en-US"/>
          </a:p>
        </p:txBody>
      </p:sp>
    </p:spTree>
    <p:extLst>
      <p:ext uri="{BB962C8B-B14F-4D97-AF65-F5344CB8AC3E}">
        <p14:creationId xmlns:p14="http://schemas.microsoft.com/office/powerpoint/2010/main" val="671774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Every successful city and utility, regardless of size, establishes long-term plans, strategies and guidelines on which to base budgets and priorities. Our guided strategic planning process helps utility managers, city administrators and governing officials chart a course for the city and utility that translates the vision into strategic priorities with measurable goals.</a:t>
            </a:r>
          </a:p>
          <a:p>
            <a:br>
              <a:rPr lang="en-US" sz="1200" kern="1200" dirty="0">
                <a:solidFill>
                  <a:schemeClr val="tx1"/>
                </a:solidFill>
                <a:effectLst/>
                <a:latin typeface="+mn-lt"/>
                <a:ea typeface="+mn-ea"/>
                <a:cs typeface="+mn-cs"/>
              </a:rPr>
            </a:br>
            <a:r>
              <a:rPr lang="en-US" dirty="0"/>
              <a:t>Strategic Planning is a core member service we offer to our members:</a:t>
            </a:r>
          </a:p>
          <a:p>
            <a:endParaRPr lang="en-US" dirty="0"/>
          </a:p>
          <a:p>
            <a:pPr fontAlgn="t"/>
            <a:r>
              <a:rPr lang="en-US" sz="1200" b="1" i="0" kern="1200" dirty="0">
                <a:solidFill>
                  <a:schemeClr val="tx1"/>
                </a:solidFill>
                <a:effectLst/>
                <a:latin typeface="+mn-lt"/>
                <a:ea typeface="+mn-ea"/>
                <a:cs typeface="+mn-cs"/>
              </a:rPr>
              <a:t>How MRES Helps</a:t>
            </a:r>
          </a:p>
          <a:p>
            <a:pPr fontAlgn="t"/>
            <a:r>
              <a:rPr lang="en-US" sz="1200" b="0" i="0" kern="1200" dirty="0">
                <a:solidFill>
                  <a:schemeClr val="tx1"/>
                </a:solidFill>
                <a:effectLst/>
                <a:latin typeface="+mn-lt"/>
                <a:ea typeface="+mn-ea"/>
                <a:cs typeface="+mn-cs"/>
              </a:rPr>
              <a:t>MRES facilitates strategic planning processes that help members: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Identify long-term organizational goals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Assess workforce and leadership risks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Prioritize community and utility initiatives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Develop succession strategies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Create actionable implementation plans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Align utility and city leadership around a common vision</a:t>
            </a:r>
          </a:p>
          <a:p>
            <a:endParaRPr lang="en-US" dirty="0"/>
          </a:p>
          <a:p>
            <a:endParaRPr lang="en-US" dirty="0"/>
          </a:p>
          <a:p>
            <a:r>
              <a:rPr lang="en-US" dirty="0"/>
              <a:t>Works best in one 6-hr or two 3-hr sessions</a:t>
            </a:r>
          </a:p>
          <a:p>
            <a:r>
              <a:rPr lang="en-US" dirty="0"/>
              <a:t>Typically we recommend a full session every 3-5 years unless there has been a significant event or major change in the community</a:t>
            </a:r>
          </a:p>
          <a:p>
            <a:endParaRPr lang="en-US" dirty="0"/>
          </a:p>
          <a:p>
            <a:r>
              <a:rPr lang="en-US" dirty="0"/>
              <a:t>We also recommend an annual 2-hr session to review progress and update the timeline</a:t>
            </a:r>
          </a:p>
          <a:p>
            <a:endParaRPr lang="en-US" dirty="0"/>
          </a:p>
          <a:p>
            <a:r>
              <a:rPr lang="en-US" dirty="0"/>
              <a:t>$1,000 flat fee for members – covers up to two sessions if they’re on consecutive days</a:t>
            </a:r>
          </a:p>
          <a:p>
            <a:endParaRPr lang="en-US" dirty="0"/>
          </a:p>
          <a:p>
            <a:r>
              <a:rPr lang="en-US" dirty="0"/>
              <a:t>Each facilitation will be customized to the member’s needs </a:t>
            </a:r>
          </a:p>
          <a:p>
            <a:r>
              <a:rPr lang="en-US" dirty="0"/>
              <a:t>We will talk with the manager and the facilitator to determine their needs, and we will discuss ideas and options that could work for them</a:t>
            </a:r>
          </a:p>
          <a:p>
            <a:pPr marL="171450" indent="-171450">
              <a:buFont typeface="Arial" panose="020B0604020202020204" pitchFamily="34" charset="0"/>
              <a:buChar char="•"/>
            </a:pPr>
            <a:r>
              <a:rPr lang="en-US" dirty="0"/>
              <a:t>Determine who will be participating and their representing interests </a:t>
            </a:r>
          </a:p>
          <a:p>
            <a:pPr marL="171450" indent="-171450">
              <a:buFont typeface="Arial" panose="020B0604020202020204" pitchFamily="34" charset="0"/>
              <a:buChar char="•"/>
            </a:pPr>
            <a:r>
              <a:rPr lang="en-US" dirty="0"/>
              <a:t>Coordinating schedules to what works best for the member</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The key takeaway here is that strategic planning establishes a roadmap members can use to create and and implement an actionable plan that can address critical issues the utility is facing today and well into the future.</a:t>
            </a:r>
            <a:endParaRPr lang="en-US" sz="1200" b="0" i="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A059922F-1FF4-4C4D-ABA3-F202AF5811F8}" type="slidenum">
              <a:rPr lang="en-US" smtClean="0"/>
              <a:t>15</a:t>
            </a:fld>
            <a:endParaRPr lang="en-US"/>
          </a:p>
        </p:txBody>
      </p:sp>
    </p:spTree>
    <p:extLst>
      <p:ext uri="{BB962C8B-B14F-4D97-AF65-F5344CB8AC3E}">
        <p14:creationId xmlns:p14="http://schemas.microsoft.com/office/powerpoint/2010/main" val="4198219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E4876-48FD-2BB0-8C63-FE047659B4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17E3E8-7510-0039-1721-E6AD0A78D5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9C42D-7F65-04CA-248A-23FE35A3D202}"/>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Creating the Future Workforce</a:t>
            </a:r>
          </a:p>
          <a:p>
            <a:pPr fontAlgn="t"/>
            <a:endParaRPr lang="en-US" sz="1200" b="1"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MRES awards scholarships for students pursuing careers related to the electric industry. </a:t>
            </a:r>
            <a:r>
              <a:rPr lang="en-US" sz="1200" b="0" i="0" u="none" strike="noStrike" kern="1200" dirty="0">
                <a:solidFill>
                  <a:schemeClr val="tx1"/>
                </a:solidFill>
                <a:effectLst/>
                <a:latin typeface="+mn-lt"/>
                <a:ea typeface="+mn-ea"/>
                <a:cs typeface="+mn-cs"/>
                <a:hlinkClick r:id="rId3"/>
              </a:rPr>
              <a:t>[mrenergy.com]</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Program Highlights</a:t>
            </a:r>
          </a:p>
          <a:p>
            <a:pPr lvl="0" fontAlgn="t"/>
            <a:r>
              <a:rPr lang="en-US" sz="1200" b="0" i="0" kern="1200" dirty="0">
                <a:solidFill>
                  <a:schemeClr val="tx1"/>
                </a:solidFill>
                <a:effectLst/>
                <a:latin typeface="+mn-lt"/>
                <a:ea typeface="+mn-ea"/>
                <a:cs typeface="+mn-cs"/>
              </a:rPr>
              <a:t>Up to 12 scholarships awarded annually</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Five $1,000 college/undergrad scholarships</a:t>
            </a:r>
          </a:p>
          <a:p>
            <a:pPr marL="628650" lvl="1" indent="-171450" fontAlgn="t">
              <a:buFont typeface="Arial" panose="020B0604020202020204" pitchFamily="34" charset="0"/>
              <a:buChar char="•"/>
            </a:pPr>
            <a:r>
              <a:rPr lang="en-US" sz="1200" b="0" i="0" kern="1200" dirty="0">
                <a:solidFill>
                  <a:schemeClr val="tx1"/>
                </a:solidFill>
                <a:effectLst/>
                <a:latin typeface="+mn-lt"/>
                <a:ea typeface="+mn-ea"/>
                <a:cs typeface="+mn-cs"/>
              </a:rPr>
              <a:t>Awarded to students pursuing careers related to the energy industry</a:t>
            </a:r>
          </a:p>
          <a:p>
            <a:pPr marL="628650" lvl="1" indent="-171450" fontAlgn="t">
              <a:buFont typeface="Arial" panose="020B0604020202020204" pitchFamily="34" charset="0"/>
              <a:buChar char="•"/>
            </a:pPr>
            <a:r>
              <a:rPr lang="en-US" sz="1200" b="0" i="0" kern="1200" dirty="0">
                <a:solidFill>
                  <a:schemeClr val="tx1"/>
                </a:solidFill>
                <a:effectLst/>
                <a:latin typeface="+mn-lt"/>
                <a:ea typeface="+mn-ea"/>
                <a:cs typeface="+mn-cs"/>
              </a:rPr>
              <a:t>Eligibility requirements: Students must live in a household receiving power from an MRES member utility</a:t>
            </a:r>
          </a:p>
          <a:p>
            <a:pPr marL="628650" lvl="1" indent="-171450" fontAlgn="t">
              <a:buFont typeface="Arial" panose="020B0604020202020204" pitchFamily="34" charset="0"/>
              <a:buChar char="•"/>
            </a:pPr>
            <a:r>
              <a:rPr lang="en-US" sz="1200" b="0" i="0" kern="1200" dirty="0">
                <a:solidFill>
                  <a:schemeClr val="tx1"/>
                </a:solidFill>
                <a:effectLst/>
                <a:latin typeface="+mn-lt"/>
                <a:ea typeface="+mn-ea"/>
                <a:cs typeface="+mn-cs"/>
              </a:rPr>
              <a:t>Renewable … making them worth up to $4,000</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Seven $2,000 lineworker/powerline program scholarships </a:t>
            </a:r>
          </a:p>
          <a:p>
            <a:pPr marL="628650" lvl="1" indent="-171450" fontAlgn="t">
              <a:buFont typeface="Arial" panose="020B0604020202020204" pitchFamily="34" charset="0"/>
              <a:buChar char="•"/>
            </a:pPr>
            <a:r>
              <a:rPr lang="en-US" sz="1200" b="0" i="0" kern="1200" dirty="0">
                <a:solidFill>
                  <a:schemeClr val="tx1"/>
                </a:solidFill>
                <a:effectLst/>
                <a:latin typeface="+mn-lt"/>
                <a:ea typeface="+mn-ea"/>
                <a:cs typeface="+mn-cs"/>
              </a:rPr>
              <a:t>Open to anyone enrolling in a powerline/lineworker program at one of seven tech schools located in the MRES membership footprint</a:t>
            </a:r>
          </a:p>
          <a:p>
            <a:pPr marL="1085850" lvl="2" indent="-171450" fontAlgn="t">
              <a:buFont typeface="Arial" panose="020B0604020202020204" pitchFamily="34" charset="0"/>
              <a:buChar char="•"/>
            </a:pPr>
            <a:r>
              <a:rPr lang="en-US" sz="1200" b="0" i="0" kern="1200" dirty="0">
                <a:solidFill>
                  <a:schemeClr val="tx1"/>
                </a:solidFill>
                <a:effectLst/>
                <a:latin typeface="+mn-lt"/>
                <a:ea typeface="+mn-ea"/>
                <a:cs typeface="+mn-cs"/>
              </a:rPr>
              <a:t>one-time only</a:t>
            </a:r>
          </a:p>
          <a:p>
            <a:pPr fontAlgn="t"/>
            <a:r>
              <a:rPr lang="en-US" sz="1200" b="1" i="0" kern="1200" dirty="0">
                <a:solidFill>
                  <a:schemeClr val="tx1"/>
                </a:solidFill>
                <a:effectLst/>
                <a:latin typeface="+mn-lt"/>
                <a:ea typeface="+mn-ea"/>
                <a:cs typeface="+mn-cs"/>
              </a:rPr>
              <a:t>Workforce Benefits</a:t>
            </a:r>
          </a:p>
          <a:p>
            <a:pPr lvl="0" fontAlgn="t"/>
            <a:r>
              <a:rPr lang="en-US" sz="1200" b="0" i="0" kern="1200" dirty="0">
                <a:solidFill>
                  <a:schemeClr val="tx1"/>
                </a:solidFill>
                <a:effectLst/>
                <a:latin typeface="+mn-lt"/>
                <a:ea typeface="+mn-ea"/>
                <a:cs typeface="+mn-cs"/>
              </a:rPr>
              <a:t>Builds future talent pipelines</a:t>
            </a:r>
          </a:p>
          <a:p>
            <a:pPr lvl="0" fontAlgn="t"/>
            <a:r>
              <a:rPr lang="en-US" sz="1200" b="0" i="0" kern="1200" dirty="0">
                <a:solidFill>
                  <a:schemeClr val="tx1"/>
                </a:solidFill>
                <a:effectLst/>
                <a:latin typeface="+mn-lt"/>
                <a:ea typeface="+mn-ea"/>
                <a:cs typeface="+mn-cs"/>
              </a:rPr>
              <a:t>Encourages careers in public power</a:t>
            </a:r>
          </a:p>
          <a:p>
            <a:pPr lvl="0" fontAlgn="t"/>
            <a:r>
              <a:rPr lang="en-US" sz="1200" b="0" i="0" kern="1200" dirty="0">
                <a:solidFill>
                  <a:schemeClr val="tx1"/>
                </a:solidFill>
                <a:effectLst/>
                <a:latin typeface="+mn-lt"/>
                <a:ea typeface="+mn-ea"/>
                <a:cs typeface="+mn-cs"/>
              </a:rPr>
              <a:t>Supports local students</a:t>
            </a:r>
          </a:p>
          <a:p>
            <a:pPr lvl="0" fontAlgn="t"/>
            <a:r>
              <a:rPr lang="en-US" sz="1200" b="0" i="0" kern="1200" dirty="0">
                <a:solidFill>
                  <a:schemeClr val="tx1"/>
                </a:solidFill>
                <a:effectLst/>
                <a:latin typeface="+mn-lt"/>
                <a:ea typeface="+mn-ea"/>
                <a:cs typeface="+mn-cs"/>
              </a:rPr>
              <a:t>Addresses industry workforce shortages</a:t>
            </a:r>
          </a:p>
          <a:p>
            <a:pPr lvl="0" fontAlgn="t"/>
            <a:endParaRPr lang="en-US" sz="1200" b="0" i="0" kern="1200" dirty="0">
              <a:solidFill>
                <a:schemeClr val="tx1"/>
              </a:solidFill>
              <a:effectLst/>
              <a:latin typeface="+mn-lt"/>
              <a:ea typeface="+mn-ea"/>
              <a:cs typeface="+mn-cs"/>
            </a:endParaRPr>
          </a:p>
          <a:p>
            <a:pPr lvl="0" fontAlgn="t"/>
            <a:r>
              <a:rPr lang="en-US" sz="1200" b="0" i="0" kern="1200" dirty="0">
                <a:solidFill>
                  <a:schemeClr val="tx1"/>
                </a:solidFill>
                <a:effectLst/>
                <a:latin typeface="+mn-lt"/>
                <a:ea typeface="+mn-ea"/>
                <a:cs typeface="+mn-cs"/>
              </a:rPr>
              <a:t>Annually the application process kicks off Dec. 1 and closes mid-march. Awards are announced early enough now so that utilities can present the awards to local students at scholarship award nights at area high schools.</a:t>
            </a:r>
          </a:p>
          <a:p>
            <a:pPr lvl="0"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Key Takeaway</a:t>
            </a:r>
          </a:p>
          <a:p>
            <a:pPr fontAlgn="t"/>
            <a:r>
              <a:rPr lang="en-US" sz="1200" b="1" i="0" kern="1200" dirty="0">
                <a:solidFill>
                  <a:schemeClr val="tx1"/>
                </a:solidFill>
                <a:effectLst/>
                <a:latin typeface="+mn-lt"/>
                <a:ea typeface="+mn-ea"/>
                <a:cs typeface="+mn-cs"/>
              </a:rPr>
              <a:t>Scholarships create a bridge between today's students and tomorrow's utility workforce.</a:t>
            </a: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09643D9-88E4-723A-F5ED-724E78737AA8}"/>
              </a:ext>
            </a:extLst>
          </p:cNvPr>
          <p:cNvSpPr>
            <a:spLocks noGrp="1"/>
          </p:cNvSpPr>
          <p:nvPr>
            <p:ph type="sldNum" sz="quarter" idx="5"/>
          </p:nvPr>
        </p:nvSpPr>
        <p:spPr/>
        <p:txBody>
          <a:bodyPr/>
          <a:lstStyle/>
          <a:p>
            <a:fld id="{A059922F-1FF4-4C4D-ABA3-F202AF5811F8}" type="slidenum">
              <a:rPr lang="en-US" smtClean="0"/>
              <a:t>16</a:t>
            </a:fld>
            <a:endParaRPr lang="en-US"/>
          </a:p>
        </p:txBody>
      </p:sp>
    </p:spTree>
    <p:extLst>
      <p:ext uri="{BB962C8B-B14F-4D97-AF65-F5344CB8AC3E}">
        <p14:creationId xmlns:p14="http://schemas.microsoft.com/office/powerpoint/2010/main" val="779613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Creating the Future Workforce</a:t>
            </a:r>
          </a:p>
          <a:p>
            <a:pPr fontAlgn="t"/>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Designed for fifth graders, this program is the perfect opportunity to provide local students with invaluable knowledge for the future, and they will be taught the importance of energy efficiency, sources of electricity and renewable energy in a fun and interactive way.</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Smart Energy Squad is a turnkey program that will offer digital tools, content customization, student kits, and kit production and delivery. In addition, online teacher, parent and student portals are available and will be co-branded with your utility's logo and the MRES logo.</a:t>
            </a:r>
          </a:p>
          <a:p>
            <a:pPr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Program Features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Turnkey classroom experience</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Interactive student kits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Teacher, parent and student portals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Co-branded utility materials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Local school engagement opportunities </a:t>
            </a:r>
            <a:endParaRPr lang="en-US" sz="1200" b="0" i="0" u="none" strike="noStrike" kern="1200" dirty="0">
              <a:solidFill>
                <a:schemeClr val="tx1"/>
              </a:solidFill>
              <a:effectLst/>
              <a:latin typeface="+mn-lt"/>
              <a:ea typeface="+mn-ea"/>
              <a:cs typeface="+mn-cs"/>
            </a:endParaRPr>
          </a:p>
          <a:p>
            <a:pPr lvl="0" fontAlgn="t"/>
            <a:endParaRPr lang="en-US" sz="1200" b="0" i="0" u="none" strike="noStrike" kern="1200" dirty="0">
              <a:solidFill>
                <a:schemeClr val="tx1"/>
              </a:solidFill>
              <a:effectLst/>
              <a:latin typeface="+mn-lt"/>
              <a:ea typeface="+mn-ea"/>
              <a:cs typeface="+mn-cs"/>
            </a:endParaRPr>
          </a:p>
          <a:p>
            <a:pPr lvl="0" fontAlgn="t"/>
            <a:r>
              <a:rPr lang="en-US" sz="1200" b="1" i="0" kern="1200" dirty="0">
                <a:solidFill>
                  <a:schemeClr val="tx1"/>
                </a:solidFill>
                <a:effectLst/>
                <a:latin typeface="+mn-lt"/>
                <a:ea typeface="+mn-ea"/>
                <a:cs typeface="+mn-cs"/>
              </a:rPr>
              <a:t>Community Benefits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Builds positive utility relationships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Educates future customers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Creates community visibility</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Connects utilities with schools and families</a:t>
            </a:r>
          </a:p>
          <a:p>
            <a:pPr marL="171450" lvl="0" indent="-171450" fontAlgn="t">
              <a:buFont typeface="Arial" panose="020B0604020202020204" pitchFamily="34" charset="0"/>
              <a:buChar char="•"/>
            </a:pPr>
            <a:endParaRPr lang="en-US" sz="1200" b="0" i="0" kern="1200" dirty="0">
              <a:solidFill>
                <a:schemeClr val="tx1"/>
              </a:solidFill>
              <a:effectLst/>
              <a:latin typeface="+mn-lt"/>
              <a:ea typeface="+mn-ea"/>
              <a:cs typeface="+mn-cs"/>
            </a:endParaRPr>
          </a:p>
          <a:p>
            <a:pPr marL="0" lvl="0" indent="0" fontAlgn="t">
              <a:buFont typeface="Arial" panose="020B0604020202020204" pitchFamily="34" charset="0"/>
              <a:buNone/>
            </a:pPr>
            <a:r>
              <a:rPr lang="en-US" sz="1200" b="0" i="0" kern="1200" dirty="0">
                <a:solidFill>
                  <a:schemeClr val="tx1"/>
                </a:solidFill>
                <a:effectLst/>
                <a:latin typeface="+mn-lt"/>
                <a:ea typeface="+mn-ea"/>
                <a:cs typeface="+mn-cs"/>
              </a:rPr>
              <a:t>Last year was a record-setting year, as we had </a:t>
            </a:r>
          </a:p>
          <a:p>
            <a:pPr lvl="0"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Smart Energy Squad helps utilities build awareness, trust and community connections early.</a:t>
            </a: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059922F-1FF4-4C4D-ABA3-F202AF5811F8}" type="slidenum">
              <a:rPr lang="en-US" smtClean="0"/>
              <a:t>17</a:t>
            </a:fld>
            <a:endParaRPr lang="en-US"/>
          </a:p>
        </p:txBody>
      </p:sp>
    </p:spTree>
    <p:extLst>
      <p:ext uri="{BB962C8B-B14F-4D97-AF65-F5344CB8AC3E}">
        <p14:creationId xmlns:p14="http://schemas.microsoft.com/office/powerpoint/2010/main" val="1005394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15176-297D-3FD6-F495-07728B362D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9F754-EAC4-0887-176B-030CB9155E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072CDE-546C-E4FF-C9D1-F8A801AD4AD7}"/>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Supporting Communities While Promoting Public Power</a:t>
            </a:r>
          </a:p>
          <a:p>
            <a:pPr fontAlgn="t"/>
            <a:endParaRPr lang="en-US" sz="1200" b="1" i="0" kern="1200" dirty="0">
              <a:solidFill>
                <a:schemeClr val="tx1"/>
              </a:solidFill>
              <a:effectLst/>
              <a:latin typeface="+mn-lt"/>
              <a:ea typeface="+mn-ea"/>
              <a:cs typeface="+mn-cs"/>
            </a:endParaRPr>
          </a:p>
          <a:p>
            <a:pPr lvl="0" fontAlgn="t"/>
            <a:r>
              <a:rPr lang="en-US" sz="1200" b="0" i="0" kern="1200" dirty="0">
                <a:solidFill>
                  <a:schemeClr val="tx1"/>
                </a:solidFill>
                <a:effectLst/>
                <a:latin typeface="+mn-lt"/>
                <a:ea typeface="+mn-ea"/>
                <a:cs typeface="+mn-cs"/>
              </a:rPr>
              <a:t>Since 2018, MRES has focused on communicating the </a:t>
            </a:r>
            <a:r>
              <a:rPr lang="en-US" sz="1200" b="1" i="0" kern="1200" dirty="0">
                <a:solidFill>
                  <a:schemeClr val="tx1"/>
                </a:solidFill>
                <a:effectLst/>
                <a:latin typeface="+mn-lt"/>
                <a:ea typeface="+mn-ea"/>
                <a:cs typeface="+mn-cs"/>
              </a:rPr>
              <a:t>Value of Public Power</a:t>
            </a:r>
            <a:r>
              <a:rPr lang="en-US" sz="1200" b="0" i="0" kern="1200" dirty="0">
                <a:solidFill>
                  <a:schemeClr val="tx1"/>
                </a:solidFill>
                <a:effectLst/>
                <a:latin typeface="+mn-lt"/>
                <a:ea typeface="+mn-ea"/>
                <a:cs typeface="+mn-cs"/>
              </a:rPr>
              <a:t> to customers and communities.</a:t>
            </a:r>
          </a:p>
          <a:p>
            <a:pPr lvl="0" fontAlgn="t"/>
            <a:r>
              <a:rPr lang="en-US" sz="1200" b="0" i="0" kern="1200" dirty="0">
                <a:solidFill>
                  <a:schemeClr val="tx1"/>
                </a:solidFill>
                <a:effectLst/>
                <a:latin typeface="+mn-lt"/>
                <a:ea typeface="+mn-ea"/>
                <a:cs typeface="+mn-cs"/>
              </a:rPr>
              <a:t>In 2021, the MRES Board expanded this effort to include communicating the </a:t>
            </a:r>
            <a:r>
              <a:rPr lang="en-US" sz="1200" b="1" i="0" kern="1200" dirty="0">
                <a:solidFill>
                  <a:schemeClr val="tx1"/>
                </a:solidFill>
                <a:effectLst/>
                <a:latin typeface="+mn-lt"/>
                <a:ea typeface="+mn-ea"/>
                <a:cs typeface="+mn-cs"/>
              </a:rPr>
              <a:t>Value of Joint Action through MRES</a:t>
            </a:r>
            <a:r>
              <a:rPr lang="en-US" sz="1200" b="0" i="0" kern="1200" dirty="0">
                <a:solidFill>
                  <a:schemeClr val="tx1"/>
                </a:solidFill>
                <a:effectLst/>
                <a:latin typeface="+mn-lt"/>
                <a:ea typeface="+mn-ea"/>
                <a:cs typeface="+mn-cs"/>
              </a:rPr>
              <a:t>.</a:t>
            </a:r>
          </a:p>
          <a:p>
            <a:pPr lvl="0" fontAlgn="t"/>
            <a:r>
              <a:rPr lang="en-US" sz="1200" b="0" i="0" kern="1200" dirty="0">
                <a:solidFill>
                  <a:schemeClr val="tx1"/>
                </a:solidFill>
                <a:effectLst/>
                <a:latin typeface="+mn-lt"/>
                <a:ea typeface="+mn-ea"/>
                <a:cs typeface="+mn-cs"/>
              </a:rPr>
              <a:t>The Community Co-Sponsorship Program was revitalized as a way to accomplish both objectives.</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Purpose</a:t>
            </a:r>
          </a:p>
          <a:p>
            <a:pPr fontAlgn="t"/>
            <a:r>
              <a:rPr lang="en-US" sz="1200" b="0" i="0" kern="1200" dirty="0">
                <a:solidFill>
                  <a:schemeClr val="tx1"/>
                </a:solidFill>
                <a:effectLst/>
                <a:latin typeface="+mn-lt"/>
                <a:ea typeface="+mn-ea"/>
                <a:cs typeface="+mn-cs"/>
              </a:rPr>
              <a:t>The MRES Community Co-Sponsorship Program helps member utilities strengthen community connections while increasing awareness of both the local utility and the value of joint action through MRES.</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How the Program Works</a:t>
            </a:r>
          </a:p>
          <a:p>
            <a:pPr fontAlgn="t"/>
            <a:r>
              <a:rPr lang="en-US" sz="1200" b="0" i="0" kern="1200" dirty="0">
                <a:solidFill>
                  <a:schemeClr val="tx1"/>
                </a:solidFill>
                <a:effectLst/>
                <a:latin typeface="+mn-lt"/>
                <a:ea typeface="+mn-ea"/>
                <a:cs typeface="+mn-cs"/>
              </a:rPr>
              <a:t>MRES helps fund community events that include:</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Recognition of the local utility as an event sponsor</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Recognition of MRES as a sponsoring partner</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Public education or awareness opportunities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Messaging about public power and community ownership</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Examples of Eligible Activities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Community celebrations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Local festivals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Town anniversaries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Customer appreciation events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Educational outreach activities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Community service initiatives</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Benefits for Member Utilities</a:t>
            </a:r>
          </a:p>
          <a:p>
            <a:pPr fontAlgn="t"/>
            <a:r>
              <a:rPr lang="en-US" sz="1200" b="0" i="0" kern="1200" dirty="0">
                <a:solidFill>
                  <a:schemeClr val="tx1"/>
                </a:solidFill>
                <a:effectLst/>
                <a:latin typeface="+mn-lt"/>
                <a:ea typeface="+mn-ea"/>
                <a:cs typeface="+mn-cs"/>
              </a:rPr>
              <a:t>✅ Enhances visibility of the local utility</a:t>
            </a:r>
          </a:p>
          <a:p>
            <a:pPr fontAlgn="t"/>
            <a:r>
              <a:rPr lang="en-US" sz="1200" b="0" i="0" kern="1200" dirty="0">
                <a:solidFill>
                  <a:schemeClr val="tx1"/>
                </a:solidFill>
                <a:effectLst/>
                <a:latin typeface="+mn-lt"/>
                <a:ea typeface="+mn-ea"/>
                <a:cs typeface="+mn-cs"/>
              </a:rPr>
              <a:t>✅ Demonstrates community investment</a:t>
            </a:r>
          </a:p>
          <a:p>
            <a:pPr fontAlgn="t"/>
            <a:r>
              <a:rPr lang="en-US" sz="1200" b="0" i="0" kern="1200" dirty="0">
                <a:solidFill>
                  <a:schemeClr val="tx1"/>
                </a:solidFill>
                <a:effectLst/>
                <a:latin typeface="+mn-lt"/>
                <a:ea typeface="+mn-ea"/>
                <a:cs typeface="+mn-cs"/>
              </a:rPr>
              <a:t>✅ Strengthens customer relationships</a:t>
            </a:r>
          </a:p>
          <a:p>
            <a:pPr fontAlgn="t"/>
            <a:r>
              <a:rPr lang="en-US" sz="1200" b="0" i="0" kern="1200" dirty="0">
                <a:solidFill>
                  <a:schemeClr val="tx1"/>
                </a:solidFill>
                <a:effectLst/>
                <a:latin typeface="+mn-lt"/>
                <a:ea typeface="+mn-ea"/>
                <a:cs typeface="+mn-cs"/>
              </a:rPr>
              <a:t>✅ Builds awareness of public power benefits</a:t>
            </a:r>
          </a:p>
          <a:p>
            <a:pPr fontAlgn="t"/>
            <a:r>
              <a:rPr lang="en-US" sz="1200" b="0" i="0" kern="1200" dirty="0">
                <a:solidFill>
                  <a:schemeClr val="tx1"/>
                </a:solidFill>
                <a:effectLst/>
                <a:latin typeface="+mn-lt"/>
                <a:ea typeface="+mn-ea"/>
                <a:cs typeface="+mn-cs"/>
              </a:rPr>
              <a:t>✅ Highlights the value of joint action through MRES</a:t>
            </a:r>
          </a:p>
          <a:p>
            <a:pPr fontAlgn="t"/>
            <a:r>
              <a:rPr lang="en-US" sz="1200" b="0" i="0" kern="1200" dirty="0">
                <a:solidFill>
                  <a:schemeClr val="tx1"/>
                </a:solidFill>
                <a:effectLst/>
                <a:latin typeface="+mn-lt"/>
                <a:ea typeface="+mn-ea"/>
                <a:cs typeface="+mn-cs"/>
              </a:rPr>
              <a:t>✅ Supports events that bring the community together</a:t>
            </a:r>
          </a:p>
          <a:p>
            <a:pPr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Key Takeaway</a:t>
            </a:r>
          </a:p>
          <a:p>
            <a:pPr fontAlgn="t"/>
            <a:r>
              <a:rPr lang="en-US" sz="1200" b="1" i="0" kern="1200" dirty="0">
                <a:solidFill>
                  <a:schemeClr val="tx1"/>
                </a:solidFill>
                <a:effectLst/>
                <a:latin typeface="+mn-lt"/>
                <a:ea typeface="+mn-ea"/>
                <a:cs typeface="+mn-cs"/>
              </a:rPr>
              <a:t>The Community Co-Sponsorship Program allows utilities to invest in their communities while telling the public power story and demonstrating the value of the MRES partnership.</a:t>
            </a: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C934D0D-FB30-AA47-4937-4ACD8EA80CBC}"/>
              </a:ext>
            </a:extLst>
          </p:cNvPr>
          <p:cNvSpPr>
            <a:spLocks noGrp="1"/>
          </p:cNvSpPr>
          <p:nvPr>
            <p:ph type="sldNum" sz="quarter" idx="5"/>
          </p:nvPr>
        </p:nvSpPr>
        <p:spPr/>
        <p:txBody>
          <a:bodyPr/>
          <a:lstStyle/>
          <a:p>
            <a:fld id="{A059922F-1FF4-4C4D-ABA3-F202AF5811F8}" type="slidenum">
              <a:rPr lang="en-US" smtClean="0"/>
              <a:t>18</a:t>
            </a:fld>
            <a:endParaRPr lang="en-US"/>
          </a:p>
        </p:txBody>
      </p:sp>
    </p:spTree>
    <p:extLst>
      <p:ext uri="{BB962C8B-B14F-4D97-AF65-F5344CB8AC3E}">
        <p14:creationId xmlns:p14="http://schemas.microsoft.com/office/powerpoint/2010/main" val="864731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1A669-CF53-BF9F-1AAC-AF23ECB265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E45984-C268-3076-0B5B-2971E34F4A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99C089-2E62-860E-900C-0F4FCD565956}"/>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Results for Member Communities</a:t>
            </a:r>
          </a:p>
          <a:p>
            <a:pPr marL="468313" indent="-227013" fontAlgn="t">
              <a:spcAft>
                <a:spcPts val="1800"/>
              </a:spcAft>
            </a:pPr>
            <a:r>
              <a:rPr lang="en-US" sz="1200" b="0" dirty="0"/>
              <a:t>✅  Increased public awareness</a:t>
            </a:r>
          </a:p>
          <a:p>
            <a:pPr marL="468313" indent="-227013" fontAlgn="t">
              <a:spcAft>
                <a:spcPts val="1800"/>
              </a:spcAft>
            </a:pPr>
            <a:r>
              <a:rPr lang="en-US" sz="1200" b="0" dirty="0"/>
              <a:t>✅  Builds trust and credibility</a:t>
            </a:r>
          </a:p>
          <a:p>
            <a:pPr marL="468313" indent="-227013" fontAlgn="t">
              <a:spcAft>
                <a:spcPts val="1800"/>
              </a:spcAft>
            </a:pPr>
            <a:r>
              <a:rPr lang="en-US" sz="1200" b="0" dirty="0"/>
              <a:t>✅  Creates a better understanding of public power benefits and improves support for major decisions</a:t>
            </a:r>
          </a:p>
          <a:p>
            <a:pPr marL="468313" indent="-227013" fontAlgn="t">
              <a:spcAft>
                <a:spcPts val="1800"/>
              </a:spcAft>
            </a:pPr>
            <a:r>
              <a:rPr lang="en-US" sz="1200" b="0" dirty="0"/>
              <a:t>✅  Builds stronger community relationships and partnerships</a:t>
            </a:r>
          </a:p>
          <a:p>
            <a:pPr marL="468313" indent="-227013" fontAlgn="t">
              <a:spcAft>
                <a:spcPts val="1800"/>
              </a:spcAft>
            </a:pPr>
            <a:r>
              <a:rPr lang="en-US" sz="1200" b="0" dirty="0"/>
              <a:t>✅  Greater appreciation for the local utility</a:t>
            </a:r>
          </a:p>
          <a:p>
            <a:pPr fontAlgn="t"/>
            <a:endParaRPr lang="en-US" sz="1200" b="0" i="0" kern="1200" dirty="0">
              <a:solidFill>
                <a:schemeClr val="tx1"/>
              </a:solidFill>
              <a:effectLst/>
              <a:latin typeface="+mn-lt"/>
              <a:ea typeface="+mn-ea"/>
              <a:cs typeface="+mn-cs"/>
            </a:endParaRPr>
          </a:p>
          <a:p>
            <a:r>
              <a:rPr lang="en-US" b="1" dirty="0"/>
              <a:t>The bigger picture</a:t>
            </a:r>
          </a:p>
          <a:p>
            <a:r>
              <a:rPr lang="en-US" dirty="0"/>
              <a:t>For a municipal utility, </a:t>
            </a:r>
            <a:r>
              <a:rPr lang="en-US" b="1" dirty="0"/>
              <a:t>community engagement is ultimately an investment in the relationship between the utility and the community it serves.</a:t>
            </a:r>
            <a:r>
              <a:rPr lang="en-US" dirty="0"/>
              <a:t> The stronger that relationship is, the easier it becomes to build trust, navigate change, respond to community needs, and demonstrate why local public power matters.</a:t>
            </a:r>
          </a:p>
          <a:p>
            <a:endParaRPr lang="en-US" b="1" dirty="0"/>
          </a:p>
          <a:p>
            <a:r>
              <a:rPr lang="en-US" b="1" dirty="0"/>
              <a:t>Community engagement turns a municipal utility from a service provider into a trusted community partner.</a:t>
            </a:r>
            <a:endParaRPr lang="en-US" dirty="0"/>
          </a:p>
        </p:txBody>
      </p:sp>
      <p:sp>
        <p:nvSpPr>
          <p:cNvPr id="4" name="Slide Number Placeholder 3">
            <a:extLst>
              <a:ext uri="{FF2B5EF4-FFF2-40B4-BE49-F238E27FC236}">
                <a16:creationId xmlns:a16="http://schemas.microsoft.com/office/drawing/2014/main" id="{1E97729A-67F1-2E5D-5B22-621C5FE9B2CC}"/>
              </a:ext>
            </a:extLst>
          </p:cNvPr>
          <p:cNvSpPr>
            <a:spLocks noGrp="1"/>
          </p:cNvSpPr>
          <p:nvPr>
            <p:ph type="sldNum" sz="quarter" idx="5"/>
          </p:nvPr>
        </p:nvSpPr>
        <p:spPr/>
        <p:txBody>
          <a:bodyPr/>
          <a:lstStyle/>
          <a:p>
            <a:fld id="{A059922F-1FF4-4C4D-ABA3-F202AF5811F8}" type="slidenum">
              <a:rPr lang="en-US" smtClean="0"/>
              <a:t>19</a:t>
            </a:fld>
            <a:endParaRPr lang="en-US"/>
          </a:p>
        </p:txBody>
      </p:sp>
    </p:spTree>
    <p:extLst>
      <p:ext uri="{BB962C8B-B14F-4D97-AF65-F5344CB8AC3E}">
        <p14:creationId xmlns:p14="http://schemas.microsoft.com/office/powerpoint/2010/main" val="3720100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81459-E0A2-6A1B-DB40-6B51D8537F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BF537B-A9D4-CF80-9E54-EB9D10C91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804450-1EA9-ECF8-BEF1-5F3C3F8528F8}"/>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Why These Programs Matter</a:t>
            </a:r>
          </a:p>
          <a:p>
            <a:pPr fontAlgn="t"/>
            <a:endParaRPr lang="en-US" sz="1200" b="1"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MRES provides these opportunities because members have consistently identified workforce development, leadership succession and employee retention as significant challenges.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By investing in people, future leaders and community engagement, MRES helps members: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Build stronger organizations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Strengthen the public power model</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Develop future utility professionals</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Increase community support</a:t>
            </a:r>
          </a:p>
          <a:p>
            <a:pPr marL="171450" lvl="0" indent="-171450" fontAlgn="t">
              <a:buFont typeface="Arial" panose="020B0604020202020204" pitchFamily="34" charset="0"/>
              <a:buChar char="•"/>
            </a:pPr>
            <a:r>
              <a:rPr lang="en-US" sz="1200" b="0" i="0" kern="1200" dirty="0">
                <a:solidFill>
                  <a:schemeClr val="tx1"/>
                </a:solidFill>
                <a:effectLst/>
                <a:latin typeface="+mn-lt"/>
                <a:ea typeface="+mn-ea"/>
                <a:cs typeface="+mn-cs"/>
              </a:rPr>
              <a:t>Demonstrate the value of joint action</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Final Takeaway</a:t>
            </a:r>
          </a:p>
          <a:p>
            <a:pPr fontAlgn="t"/>
            <a:r>
              <a:rPr lang="en-US" sz="1200" b="1" i="0" kern="1200" dirty="0">
                <a:solidFill>
                  <a:schemeClr val="tx1"/>
                </a:solidFill>
                <a:effectLst/>
                <a:latin typeface="+mn-lt"/>
                <a:ea typeface="+mn-ea"/>
                <a:cs typeface="+mn-cs"/>
              </a:rPr>
              <a:t>Strong utilities begin with strong people, and strong people develop through intentional investment. Plus, MRES is also intentional about helping members build stronger relationships with the communities they serve.</a:t>
            </a: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B8405CA-32DE-57DD-86FC-51C5FFFE5482}"/>
              </a:ext>
            </a:extLst>
          </p:cNvPr>
          <p:cNvSpPr>
            <a:spLocks noGrp="1"/>
          </p:cNvSpPr>
          <p:nvPr>
            <p:ph type="sldNum" sz="quarter" idx="5"/>
          </p:nvPr>
        </p:nvSpPr>
        <p:spPr/>
        <p:txBody>
          <a:bodyPr/>
          <a:lstStyle/>
          <a:p>
            <a:fld id="{A059922F-1FF4-4C4D-ABA3-F202AF5811F8}" type="slidenum">
              <a:rPr lang="en-US" smtClean="0"/>
              <a:t>20</a:t>
            </a:fld>
            <a:endParaRPr lang="en-US"/>
          </a:p>
        </p:txBody>
      </p:sp>
    </p:spTree>
    <p:extLst>
      <p:ext uri="{BB962C8B-B14F-4D97-AF65-F5344CB8AC3E}">
        <p14:creationId xmlns:p14="http://schemas.microsoft.com/office/powerpoint/2010/main" val="4024846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9922F-1FF4-4C4D-ABA3-F202AF5811F8}" type="slidenum">
              <a:rPr lang="en-US" smtClean="0"/>
              <a:t>21</a:t>
            </a:fld>
            <a:endParaRPr lang="en-US"/>
          </a:p>
        </p:txBody>
      </p:sp>
    </p:spTree>
    <p:extLst>
      <p:ext uri="{BB962C8B-B14F-4D97-AF65-F5344CB8AC3E}">
        <p14:creationId xmlns:p14="http://schemas.microsoft.com/office/powerpoint/2010/main" val="20767215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F6ADB9-20B7-010E-50D7-D10C7B2BFAC3}"/>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C8E19E-91B6-4EEB-E755-02358E39FBC2}"/>
              </a:ext>
            </a:extLst>
          </p:cNvPr>
          <p:cNvSpPr>
            <a:spLocks noGrp="1"/>
          </p:cNvSpPr>
          <p:nvPr>
            <p:ph type="ctrTitle" hasCustomPrompt="1"/>
          </p:nvPr>
        </p:nvSpPr>
        <p:spPr>
          <a:xfrm>
            <a:off x="1462331" y="218399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a:t>Presentation Title </a:t>
            </a:r>
            <a:br>
              <a:rPr lang="en-US" dirty="0"/>
            </a:br>
            <a:r>
              <a:rPr lang="en-US" dirty="0"/>
              <a:t>Goes Here</a:t>
            </a:r>
          </a:p>
        </p:txBody>
      </p:sp>
      <p:sp>
        <p:nvSpPr>
          <p:cNvPr id="3" name="Subtitle 2">
            <a:extLst>
              <a:ext uri="{FF2B5EF4-FFF2-40B4-BE49-F238E27FC236}">
                <a16:creationId xmlns:a16="http://schemas.microsoft.com/office/drawing/2014/main" id="{2EE456DB-AF40-2367-14FF-2B9F8529AFCF}"/>
              </a:ext>
            </a:extLst>
          </p:cNvPr>
          <p:cNvSpPr>
            <a:spLocks noGrp="1"/>
          </p:cNvSpPr>
          <p:nvPr>
            <p:ph type="subTitle" idx="1" hasCustomPrompt="1"/>
          </p:nvPr>
        </p:nvSpPr>
        <p:spPr>
          <a:xfrm>
            <a:off x="1829170" y="4944589"/>
            <a:ext cx="8410322" cy="877283"/>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a:p>
            <a:r>
              <a:rPr lang="en-US" dirty="0"/>
              <a:t>Title:</a:t>
            </a:r>
          </a:p>
        </p:txBody>
      </p:sp>
    </p:spTree>
    <p:extLst>
      <p:ext uri="{BB962C8B-B14F-4D97-AF65-F5344CB8AC3E}">
        <p14:creationId xmlns:p14="http://schemas.microsoft.com/office/powerpoint/2010/main" val="599695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73D15B-3F5F-53B4-84EF-B5EBB06BFA50}"/>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FA456F-ABC1-D73B-5FA9-BAAAAAF8B7C6}"/>
              </a:ext>
            </a:extLst>
          </p:cNvPr>
          <p:cNvSpPr>
            <a:spLocks noGrp="1"/>
          </p:cNvSpPr>
          <p:nvPr>
            <p:ph type="title" hasCustomPrompt="1"/>
          </p:nvPr>
        </p:nvSpPr>
        <p:spPr/>
        <p:txBody>
          <a:bodyPr/>
          <a:lstStyle/>
          <a:p>
            <a:r>
              <a:rPr lang="en-US" dirty="0"/>
              <a:t>Click to Edit Title</a:t>
            </a:r>
          </a:p>
        </p:txBody>
      </p:sp>
      <p:sp>
        <p:nvSpPr>
          <p:cNvPr id="7" name="Content Placeholder 2">
            <a:extLst>
              <a:ext uri="{FF2B5EF4-FFF2-40B4-BE49-F238E27FC236}">
                <a16:creationId xmlns:a16="http://schemas.microsoft.com/office/drawing/2014/main" id="{AC560FD1-438A-4898-4C42-9C36B5AC92C2}"/>
              </a:ext>
            </a:extLst>
          </p:cNvPr>
          <p:cNvSpPr>
            <a:spLocks noGrp="1"/>
          </p:cNvSpPr>
          <p:nvPr>
            <p:ph sz="half" idx="1" hasCustomPrompt="1"/>
          </p:nvPr>
        </p:nvSpPr>
        <p:spPr>
          <a:xfrm>
            <a:off x="838200" y="1825625"/>
            <a:ext cx="10515600" cy="3806054"/>
          </a:xfrm>
        </p:spPr>
        <p:txBody>
          <a:bodyPr/>
          <a:lstStyle>
            <a:lvl1pPr marL="7938" indent="-7938">
              <a:spcBef>
                <a:spcPts val="0"/>
              </a:spcBef>
              <a:spcAft>
                <a:spcPts val="600"/>
              </a:spcAft>
              <a:buNone/>
              <a:tabLst/>
              <a:defRPr b="1" i="0">
                <a:latin typeface="Arial" panose="020B0604020202020204" pitchFamily="34" charset="0"/>
                <a:cs typeface="Arial" panose="020B0604020202020204" pitchFamily="34" charset="0"/>
              </a:defRPr>
            </a:lvl1pPr>
            <a:lvl2pPr marL="463550" indent="-227013">
              <a:spcBef>
                <a:spcPts val="0"/>
              </a:spcBef>
              <a:spcAft>
                <a:spcPts val="600"/>
              </a:spcAft>
              <a:tabLst/>
              <a:defRPr/>
            </a:lvl2pPr>
            <a:lvl3pPr marL="742950" indent="-227013">
              <a:spcBef>
                <a:spcPts val="0"/>
              </a:spcBef>
              <a:spcAft>
                <a:spcPts val="600"/>
              </a:spcAft>
              <a:tabLst/>
              <a:defRPr/>
            </a:lvl3pPr>
          </a:lstStyle>
          <a:p>
            <a:pPr lvl="0"/>
            <a:r>
              <a:rPr lang="en-US" dirty="0"/>
              <a:t>Text Only Slide</a:t>
            </a:r>
          </a:p>
          <a:p>
            <a:pPr lvl="1"/>
            <a:r>
              <a:rPr lang="en-US" dirty="0"/>
              <a:t>Second level</a:t>
            </a:r>
          </a:p>
          <a:p>
            <a:pPr lvl="1"/>
            <a:r>
              <a:rPr lang="en-US" dirty="0"/>
              <a:t>Second level</a:t>
            </a:r>
          </a:p>
          <a:p>
            <a:pPr lvl="2"/>
            <a:r>
              <a:rPr lang="en-US" dirty="0"/>
              <a:t>Third level</a:t>
            </a:r>
          </a:p>
          <a:p>
            <a:pPr lvl="2"/>
            <a:endParaRPr lang="en-US" dirty="0"/>
          </a:p>
          <a:p>
            <a:pPr lvl="2"/>
            <a:endParaRPr lang="en-US" dirty="0"/>
          </a:p>
        </p:txBody>
      </p:sp>
      <p:cxnSp>
        <p:nvCxnSpPr>
          <p:cNvPr id="17" name="Straight Connector 16">
            <a:extLst>
              <a:ext uri="{FF2B5EF4-FFF2-40B4-BE49-F238E27FC236}">
                <a16:creationId xmlns:a16="http://schemas.microsoft.com/office/drawing/2014/main" id="{C5844285-2D67-C1CE-B393-B744039F4474}"/>
              </a:ext>
            </a:extLst>
          </p:cNvPr>
          <p:cNvCxnSpPr>
            <a:cxnSpLocks/>
          </p:cNvCxnSpPr>
          <p:nvPr userDrawn="1"/>
        </p:nvCxnSpPr>
        <p:spPr>
          <a:xfrm flipH="1">
            <a:off x="972796" y="1446699"/>
            <a:ext cx="10381004" cy="0"/>
          </a:xfrm>
          <a:prstGeom prst="line">
            <a:avLst/>
          </a:prstGeom>
          <a:ln>
            <a:gradFill>
              <a:gsLst>
                <a:gs pos="17000">
                  <a:schemeClr val="accent1">
                    <a:lumMod val="5000"/>
                    <a:lumOff val="95000"/>
                  </a:schemeClr>
                </a:gs>
                <a:gs pos="59000">
                  <a:schemeClr val="accent1">
                    <a:lumMod val="45000"/>
                    <a:lumOff val="55000"/>
                  </a:schemeClr>
                </a:gs>
                <a:gs pos="100000">
                  <a:schemeClr val="accent1">
                    <a:lumMod val="45000"/>
                    <a:lumOff val="55000"/>
                  </a:schemeClr>
                </a:gs>
                <a:gs pos="100000">
                  <a:schemeClr val="accent1">
                    <a:lumMod val="30000"/>
                    <a:lumOff val="70000"/>
                  </a:schemeClr>
                </a:gs>
              </a:gsLst>
              <a:lin ang="0" scaled="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67099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3BEFDF-B2BD-4054-B722-C63B5FEDD13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FA456F-ABC1-D73B-5FA9-BAAAAAF8B7C6}"/>
              </a:ext>
            </a:extLst>
          </p:cNvPr>
          <p:cNvSpPr>
            <a:spLocks noGrp="1"/>
          </p:cNvSpPr>
          <p:nvPr>
            <p:ph type="title" hasCustomPrompt="1"/>
          </p:nvPr>
        </p:nvSpPr>
        <p:spPr>
          <a:xfrm>
            <a:off x="838200" y="1155167"/>
            <a:ext cx="10515600" cy="1325563"/>
          </a:xfrm>
        </p:spPr>
        <p:txBody>
          <a:bodyPr/>
          <a:lstStyle/>
          <a:p>
            <a:r>
              <a:rPr lang="en-US" dirty="0"/>
              <a:t>Click to Edit Title</a:t>
            </a:r>
          </a:p>
        </p:txBody>
      </p:sp>
      <p:sp>
        <p:nvSpPr>
          <p:cNvPr id="7" name="Content Placeholder 2">
            <a:extLst>
              <a:ext uri="{FF2B5EF4-FFF2-40B4-BE49-F238E27FC236}">
                <a16:creationId xmlns:a16="http://schemas.microsoft.com/office/drawing/2014/main" id="{AC560FD1-438A-4898-4C42-9C36B5AC92C2}"/>
              </a:ext>
            </a:extLst>
          </p:cNvPr>
          <p:cNvSpPr>
            <a:spLocks noGrp="1"/>
          </p:cNvSpPr>
          <p:nvPr>
            <p:ph sz="half" idx="1" hasCustomPrompt="1"/>
          </p:nvPr>
        </p:nvSpPr>
        <p:spPr>
          <a:xfrm>
            <a:off x="838200" y="2539923"/>
            <a:ext cx="10515600" cy="3078211"/>
          </a:xfrm>
        </p:spPr>
        <p:txBody>
          <a:bodyPr/>
          <a:lstStyle>
            <a:lvl1pPr marL="7938" indent="-7938">
              <a:spcBef>
                <a:spcPts val="0"/>
              </a:spcBef>
              <a:spcAft>
                <a:spcPts val="600"/>
              </a:spcAft>
              <a:buNone/>
              <a:tabLst/>
              <a:defRPr b="1"/>
            </a:lvl1pPr>
            <a:lvl2pPr marL="463550" indent="-227013">
              <a:spcBef>
                <a:spcPts val="0"/>
              </a:spcBef>
              <a:spcAft>
                <a:spcPts val="600"/>
              </a:spcAft>
              <a:tabLst/>
              <a:defRPr/>
            </a:lvl2pPr>
            <a:lvl3pPr marL="742950" indent="-227013">
              <a:spcBef>
                <a:spcPts val="0"/>
              </a:spcBef>
              <a:spcAft>
                <a:spcPts val="600"/>
              </a:spcAft>
              <a:tabLst/>
              <a:defRPr/>
            </a:lvl3pPr>
          </a:lstStyle>
          <a:p>
            <a:pPr lvl="0"/>
            <a:r>
              <a:rPr lang="en-US" dirty="0"/>
              <a:t>Text-Only Slide</a:t>
            </a:r>
          </a:p>
          <a:p>
            <a:pPr lvl="1"/>
            <a:r>
              <a:rPr lang="en-US" dirty="0"/>
              <a:t>Second level</a:t>
            </a:r>
          </a:p>
          <a:p>
            <a:pPr lvl="1"/>
            <a:r>
              <a:rPr lang="en-US" dirty="0"/>
              <a:t>Second level</a:t>
            </a:r>
          </a:p>
          <a:p>
            <a:pPr lvl="2"/>
            <a:r>
              <a:rPr lang="en-US" dirty="0"/>
              <a:t>Third level</a:t>
            </a:r>
          </a:p>
          <a:p>
            <a:pPr lvl="2"/>
            <a:endParaRPr lang="en-US" dirty="0"/>
          </a:p>
          <a:p>
            <a:pPr lvl="2"/>
            <a:endParaRPr lang="en-US" dirty="0"/>
          </a:p>
        </p:txBody>
      </p:sp>
      <p:cxnSp>
        <p:nvCxnSpPr>
          <p:cNvPr id="10" name="Straight Connector 9">
            <a:extLst>
              <a:ext uri="{FF2B5EF4-FFF2-40B4-BE49-F238E27FC236}">
                <a16:creationId xmlns:a16="http://schemas.microsoft.com/office/drawing/2014/main" id="{3FA51CC5-597F-494A-F0DD-3C8B523DC327}"/>
              </a:ext>
            </a:extLst>
          </p:cNvPr>
          <p:cNvCxnSpPr>
            <a:cxnSpLocks/>
          </p:cNvCxnSpPr>
          <p:nvPr userDrawn="1"/>
        </p:nvCxnSpPr>
        <p:spPr>
          <a:xfrm flipH="1">
            <a:off x="972796" y="2170904"/>
            <a:ext cx="10381004" cy="0"/>
          </a:xfrm>
          <a:prstGeom prst="line">
            <a:avLst/>
          </a:prstGeom>
          <a:ln>
            <a:gradFill>
              <a:gsLst>
                <a:gs pos="17000">
                  <a:schemeClr val="accent1">
                    <a:lumMod val="5000"/>
                    <a:lumOff val="95000"/>
                  </a:schemeClr>
                </a:gs>
                <a:gs pos="59000">
                  <a:schemeClr val="accent1">
                    <a:lumMod val="45000"/>
                    <a:lumOff val="55000"/>
                  </a:schemeClr>
                </a:gs>
                <a:gs pos="100000">
                  <a:schemeClr val="accent1">
                    <a:lumMod val="45000"/>
                    <a:lumOff val="55000"/>
                  </a:schemeClr>
                </a:gs>
                <a:gs pos="100000">
                  <a:schemeClr val="accent1">
                    <a:lumMod val="30000"/>
                    <a:lumOff val="70000"/>
                  </a:schemeClr>
                </a:gs>
              </a:gsLst>
              <a:lin ang="0" scaled="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8778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Text and Graphic/Pictur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294413-39B6-AD57-1F77-E037775198A8}"/>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06B09C3F-B0F6-71EF-969E-F83C18ABEE93}"/>
              </a:ext>
            </a:extLst>
          </p:cNvPr>
          <p:cNvSpPr>
            <a:spLocks noGrp="1"/>
          </p:cNvSpPr>
          <p:nvPr>
            <p:ph sz="half" idx="1" hasCustomPrompt="1"/>
          </p:nvPr>
        </p:nvSpPr>
        <p:spPr>
          <a:xfrm>
            <a:off x="838200" y="1825625"/>
            <a:ext cx="4075632" cy="3788962"/>
          </a:xfrm>
        </p:spPr>
        <p:txBody>
          <a:bodyPr/>
          <a:lstStyle>
            <a:lvl1pPr marL="7938" indent="-7938">
              <a:spcBef>
                <a:spcPts val="0"/>
              </a:spcBef>
              <a:spcAft>
                <a:spcPts val="600"/>
              </a:spcAft>
              <a:buNone/>
              <a:tabLst/>
              <a:defRPr b="1"/>
            </a:lvl1pPr>
            <a:lvl2pPr marL="463550" indent="-227013">
              <a:spcBef>
                <a:spcPts val="0"/>
              </a:spcBef>
              <a:spcAft>
                <a:spcPts val="600"/>
              </a:spcAft>
              <a:tabLst/>
              <a:defRPr/>
            </a:lvl2pPr>
            <a:lvl3pPr marL="742950" indent="-227013">
              <a:spcBef>
                <a:spcPts val="0"/>
              </a:spcBef>
              <a:spcAft>
                <a:spcPts val="600"/>
              </a:spcAft>
              <a:tabLst/>
              <a:defRPr/>
            </a:lvl3pPr>
          </a:lstStyle>
          <a:p>
            <a:pPr lvl="0"/>
            <a:r>
              <a:rPr lang="en-US" dirty="0"/>
              <a:t>Text + Graphic/Picture Slide</a:t>
            </a:r>
          </a:p>
          <a:p>
            <a:pPr lvl="1"/>
            <a:r>
              <a:rPr lang="en-US" dirty="0"/>
              <a:t>Second level</a:t>
            </a:r>
          </a:p>
          <a:p>
            <a:pPr lvl="1"/>
            <a:r>
              <a:rPr lang="en-US" dirty="0"/>
              <a:t>Second level</a:t>
            </a:r>
          </a:p>
          <a:p>
            <a:pPr lvl="2"/>
            <a:r>
              <a:rPr lang="en-US" dirty="0"/>
              <a:t>Third level</a:t>
            </a:r>
          </a:p>
          <a:p>
            <a:pPr lvl="2"/>
            <a:endParaRPr lang="en-US" dirty="0"/>
          </a:p>
          <a:p>
            <a:pPr lvl="2"/>
            <a:endParaRPr lang="en-US" dirty="0"/>
          </a:p>
        </p:txBody>
      </p:sp>
      <p:sp>
        <p:nvSpPr>
          <p:cNvPr id="11" name="Picture Placeholder 10">
            <a:extLst>
              <a:ext uri="{FF2B5EF4-FFF2-40B4-BE49-F238E27FC236}">
                <a16:creationId xmlns:a16="http://schemas.microsoft.com/office/drawing/2014/main" id="{39056707-39AE-28FD-102F-168DB407D1BC}"/>
              </a:ext>
            </a:extLst>
          </p:cNvPr>
          <p:cNvSpPr>
            <a:spLocks noGrp="1"/>
          </p:cNvSpPr>
          <p:nvPr>
            <p:ph type="pic" sz="quarter" idx="13"/>
          </p:nvPr>
        </p:nvSpPr>
        <p:spPr>
          <a:xfrm>
            <a:off x="5136023" y="1825625"/>
            <a:ext cx="6217778" cy="3788962"/>
          </a:xfrm>
        </p:spPr>
        <p:txBody>
          <a:bodyPr/>
          <a:lstStyle/>
          <a:p>
            <a:r>
              <a:rPr lang="en-US"/>
              <a:t>Click icon to add picture</a:t>
            </a:r>
          </a:p>
        </p:txBody>
      </p:sp>
      <p:sp>
        <p:nvSpPr>
          <p:cNvPr id="2" name="Title 1">
            <a:extLst>
              <a:ext uri="{FF2B5EF4-FFF2-40B4-BE49-F238E27FC236}">
                <a16:creationId xmlns:a16="http://schemas.microsoft.com/office/drawing/2014/main" id="{DA0C2930-559F-D2FC-2F18-B17B90881245}"/>
              </a:ext>
            </a:extLst>
          </p:cNvPr>
          <p:cNvSpPr>
            <a:spLocks noGrp="1"/>
          </p:cNvSpPr>
          <p:nvPr>
            <p:ph type="title" hasCustomPrompt="1"/>
          </p:nvPr>
        </p:nvSpPr>
        <p:spPr/>
        <p:txBody>
          <a:bodyPr/>
          <a:lstStyle/>
          <a:p>
            <a:r>
              <a:rPr lang="en-US" dirty="0"/>
              <a:t>Click to Edit Title</a:t>
            </a:r>
          </a:p>
        </p:txBody>
      </p:sp>
      <p:cxnSp>
        <p:nvCxnSpPr>
          <p:cNvPr id="19" name="Straight Connector 18">
            <a:extLst>
              <a:ext uri="{FF2B5EF4-FFF2-40B4-BE49-F238E27FC236}">
                <a16:creationId xmlns:a16="http://schemas.microsoft.com/office/drawing/2014/main" id="{B8E3943E-994B-E66B-AF3D-AF8C18962BDD}"/>
              </a:ext>
            </a:extLst>
          </p:cNvPr>
          <p:cNvCxnSpPr>
            <a:cxnSpLocks/>
          </p:cNvCxnSpPr>
          <p:nvPr userDrawn="1"/>
        </p:nvCxnSpPr>
        <p:spPr>
          <a:xfrm flipH="1">
            <a:off x="972796" y="1446699"/>
            <a:ext cx="10381004" cy="0"/>
          </a:xfrm>
          <a:prstGeom prst="line">
            <a:avLst/>
          </a:prstGeom>
          <a:ln>
            <a:gradFill>
              <a:gsLst>
                <a:gs pos="17000">
                  <a:schemeClr val="accent1">
                    <a:lumMod val="5000"/>
                    <a:lumOff val="95000"/>
                  </a:schemeClr>
                </a:gs>
                <a:gs pos="59000">
                  <a:schemeClr val="accent1">
                    <a:lumMod val="45000"/>
                    <a:lumOff val="55000"/>
                  </a:schemeClr>
                </a:gs>
                <a:gs pos="100000">
                  <a:schemeClr val="accent1">
                    <a:lumMod val="45000"/>
                    <a:lumOff val="55000"/>
                  </a:schemeClr>
                </a:gs>
                <a:gs pos="100000">
                  <a:schemeClr val="accent1">
                    <a:lumMod val="30000"/>
                    <a:lumOff val="70000"/>
                  </a:schemeClr>
                </a:gs>
              </a:gsLst>
              <a:lin ang="0" scaled="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4583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6DD92C-31AA-3128-AFAC-1DB92821267E}"/>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DDDFC56-2CF4-B068-927D-66D8B07CC0C5}"/>
              </a:ext>
            </a:extLst>
          </p:cNvPr>
          <p:cNvSpPr>
            <a:spLocks noGrp="1"/>
          </p:cNvSpPr>
          <p:nvPr>
            <p:ph type="title" hasCustomPrompt="1"/>
          </p:nvPr>
        </p:nvSpPr>
        <p:spPr>
          <a:xfrm>
            <a:off x="839788" y="1106530"/>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76A4164-4665-F9FE-8C54-2712C01756A5}"/>
              </a:ext>
            </a:extLst>
          </p:cNvPr>
          <p:cNvSpPr>
            <a:spLocks noGrp="1"/>
          </p:cNvSpPr>
          <p:nvPr>
            <p:ph type="body" idx="1"/>
          </p:nvPr>
        </p:nvSpPr>
        <p:spPr>
          <a:xfrm>
            <a:off x="839788" y="2422568"/>
            <a:ext cx="5157787" cy="823912"/>
          </a:xfrm>
        </p:spPr>
        <p:txBody>
          <a:bodyPr anchor="b">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8B854B-CD35-4F69-7B99-B8CA744C79D9}"/>
              </a:ext>
            </a:extLst>
          </p:cNvPr>
          <p:cNvSpPr>
            <a:spLocks noGrp="1"/>
          </p:cNvSpPr>
          <p:nvPr>
            <p:ph sz="half" idx="2"/>
          </p:nvPr>
        </p:nvSpPr>
        <p:spPr>
          <a:xfrm>
            <a:off x="839788" y="3424784"/>
            <a:ext cx="5157787" cy="3376762"/>
          </a:xfrm>
        </p:spPr>
        <p:txBody>
          <a:bodyPr/>
          <a:lstStyle>
            <a:lvl1pPr>
              <a:spcAft>
                <a:spcPts val="600"/>
              </a:spcAft>
              <a:defRPr sz="2400"/>
            </a:lvl1pPr>
            <a:lvl2pPr>
              <a:spcAft>
                <a:spcPts val="600"/>
              </a:spcAft>
              <a:defRPr/>
            </a:lvl2pPr>
            <a:lvl3pPr>
              <a:spcAft>
                <a:spcPts val="600"/>
              </a:spcAft>
              <a:defRPr/>
            </a:lvl3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D3D1BE61-8BF2-4AFE-283A-D54F4433AC7A}"/>
              </a:ext>
            </a:extLst>
          </p:cNvPr>
          <p:cNvSpPr>
            <a:spLocks noGrp="1"/>
          </p:cNvSpPr>
          <p:nvPr>
            <p:ph type="body" sz="quarter" idx="3"/>
          </p:nvPr>
        </p:nvSpPr>
        <p:spPr>
          <a:xfrm>
            <a:off x="6172200" y="2422568"/>
            <a:ext cx="5183188" cy="823912"/>
          </a:xfrm>
        </p:spPr>
        <p:txBody>
          <a:bodyPr anchor="b">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D59B7AB0-95EC-DFA4-3E2B-591E81069A08}"/>
              </a:ext>
            </a:extLst>
          </p:cNvPr>
          <p:cNvSpPr>
            <a:spLocks noGrp="1"/>
          </p:cNvSpPr>
          <p:nvPr>
            <p:ph sz="half" idx="13"/>
          </p:nvPr>
        </p:nvSpPr>
        <p:spPr>
          <a:xfrm>
            <a:off x="6163818" y="3424784"/>
            <a:ext cx="5157787" cy="3376762"/>
          </a:xfrm>
        </p:spPr>
        <p:txBody>
          <a:bodyPr/>
          <a:lstStyle>
            <a:lvl1pPr>
              <a:spcAft>
                <a:spcPts val="600"/>
              </a:spcAft>
              <a:defRPr sz="2400"/>
            </a:lvl1pPr>
            <a:lvl2pPr>
              <a:spcAft>
                <a:spcPts val="600"/>
              </a:spcAft>
              <a:defRPr/>
            </a:lvl2pPr>
            <a:lvl3pPr>
              <a:spcAft>
                <a:spcPts val="600"/>
              </a:spcAft>
              <a:defRPr/>
            </a:lvl3pPr>
          </a:lstStyle>
          <a:p>
            <a:pPr lvl="0"/>
            <a:r>
              <a:rPr lang="en-US"/>
              <a:t>Click to edit Master text styles</a:t>
            </a:r>
          </a:p>
          <a:p>
            <a:pPr lvl="1"/>
            <a:r>
              <a:rPr lang="en-US"/>
              <a:t>Second level</a:t>
            </a:r>
          </a:p>
          <a:p>
            <a:pPr lvl="2"/>
            <a:r>
              <a:rPr lang="en-US"/>
              <a:t>Third level</a:t>
            </a:r>
          </a:p>
        </p:txBody>
      </p:sp>
      <p:cxnSp>
        <p:nvCxnSpPr>
          <p:cNvPr id="12" name="Straight Connector 11">
            <a:extLst>
              <a:ext uri="{FF2B5EF4-FFF2-40B4-BE49-F238E27FC236}">
                <a16:creationId xmlns:a16="http://schemas.microsoft.com/office/drawing/2014/main" id="{080B8905-AF2A-3221-F304-B2F63B15F67D}"/>
              </a:ext>
            </a:extLst>
          </p:cNvPr>
          <p:cNvCxnSpPr>
            <a:cxnSpLocks/>
          </p:cNvCxnSpPr>
          <p:nvPr userDrawn="1"/>
        </p:nvCxnSpPr>
        <p:spPr>
          <a:xfrm flipH="1">
            <a:off x="972796" y="2188104"/>
            <a:ext cx="10381004" cy="0"/>
          </a:xfrm>
          <a:prstGeom prst="line">
            <a:avLst/>
          </a:prstGeom>
          <a:ln>
            <a:gradFill>
              <a:gsLst>
                <a:gs pos="17000">
                  <a:schemeClr val="accent1">
                    <a:lumMod val="5000"/>
                    <a:lumOff val="95000"/>
                  </a:schemeClr>
                </a:gs>
                <a:gs pos="59000">
                  <a:schemeClr val="accent1">
                    <a:lumMod val="45000"/>
                    <a:lumOff val="55000"/>
                  </a:schemeClr>
                </a:gs>
                <a:gs pos="100000">
                  <a:schemeClr val="accent1">
                    <a:lumMod val="45000"/>
                    <a:lumOff val="55000"/>
                  </a:schemeClr>
                </a:gs>
                <a:gs pos="100000">
                  <a:schemeClr val="accent1">
                    <a:lumMod val="30000"/>
                    <a:lumOff val="70000"/>
                  </a:schemeClr>
                </a:gs>
              </a:gsLst>
              <a:lin ang="0" scaled="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9413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EB45988-F16D-1134-64FB-6E3982AC182C}"/>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D0EE4DC-CB19-D2E8-FE36-B2F897989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72258F34-53B1-28A4-551F-BFAF1598F91F}"/>
              </a:ext>
            </a:extLst>
          </p:cNvPr>
          <p:cNvSpPr>
            <a:spLocks noGrp="1"/>
          </p:cNvSpPr>
          <p:nvPr>
            <p:ph type="body" sz="half" idx="2"/>
          </p:nvPr>
        </p:nvSpPr>
        <p:spPr>
          <a:xfrm>
            <a:off x="839788" y="2347957"/>
            <a:ext cx="3932237" cy="3033247"/>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Picture Placeholder 8">
            <a:extLst>
              <a:ext uri="{FF2B5EF4-FFF2-40B4-BE49-F238E27FC236}">
                <a16:creationId xmlns:a16="http://schemas.microsoft.com/office/drawing/2014/main" id="{120E1CAA-E89B-D164-6DEC-6FF65610E19C}"/>
              </a:ext>
            </a:extLst>
          </p:cNvPr>
          <p:cNvSpPr>
            <a:spLocks noGrp="1"/>
          </p:cNvSpPr>
          <p:nvPr>
            <p:ph type="pic" sz="quarter" idx="10"/>
          </p:nvPr>
        </p:nvSpPr>
        <p:spPr>
          <a:xfrm>
            <a:off x="5076825" y="457200"/>
            <a:ext cx="6580188" cy="5585012"/>
          </a:xfrm>
        </p:spPr>
        <p:txBody>
          <a:bodyPr/>
          <a:lstStyle/>
          <a:p>
            <a:r>
              <a:rPr lang="en-US"/>
              <a:t>Click icon to add picture</a:t>
            </a:r>
          </a:p>
        </p:txBody>
      </p:sp>
    </p:spTree>
    <p:extLst>
      <p:ext uri="{BB962C8B-B14F-4D97-AF65-F5344CB8AC3E}">
        <p14:creationId xmlns:p14="http://schemas.microsoft.com/office/powerpoint/2010/main" val="1166547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CF8511-924A-1C1A-A3D4-534AB36925A7}"/>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9" name="Picture Placeholder 8">
            <a:extLst>
              <a:ext uri="{FF2B5EF4-FFF2-40B4-BE49-F238E27FC236}">
                <a16:creationId xmlns:a16="http://schemas.microsoft.com/office/drawing/2014/main" id="{120E1CAA-E89B-D164-6DEC-6FF65610E19C}"/>
              </a:ext>
            </a:extLst>
          </p:cNvPr>
          <p:cNvSpPr>
            <a:spLocks noGrp="1"/>
          </p:cNvSpPr>
          <p:nvPr>
            <p:ph type="pic" sz="quarter" idx="10"/>
          </p:nvPr>
        </p:nvSpPr>
        <p:spPr>
          <a:xfrm>
            <a:off x="5583290" y="587394"/>
            <a:ext cx="5964722" cy="4875707"/>
          </a:xfrm>
          <a:ln>
            <a:solidFill>
              <a:schemeClr val="bg1"/>
            </a:solidFill>
          </a:ln>
          <a:effectLst>
            <a:outerShdw sx="1000" sy="1000" algn="tl" rotWithShape="0">
              <a:prstClr val="black"/>
            </a:outerShdw>
          </a:effectLst>
        </p:spPr>
        <p:txBody>
          <a:bodyPr/>
          <a:lstStyle/>
          <a:p>
            <a:r>
              <a:rPr lang="en-US"/>
              <a:t>Click icon to add picture</a:t>
            </a:r>
          </a:p>
        </p:txBody>
      </p:sp>
      <p:sp>
        <p:nvSpPr>
          <p:cNvPr id="5" name="Text Placeholder 4">
            <a:extLst>
              <a:ext uri="{FF2B5EF4-FFF2-40B4-BE49-F238E27FC236}">
                <a16:creationId xmlns:a16="http://schemas.microsoft.com/office/drawing/2014/main" id="{37898826-29FE-6E09-CBD2-C9B92EFB75B7}"/>
              </a:ext>
            </a:extLst>
          </p:cNvPr>
          <p:cNvSpPr>
            <a:spLocks noGrp="1"/>
          </p:cNvSpPr>
          <p:nvPr>
            <p:ph type="body" sz="quarter" idx="11"/>
          </p:nvPr>
        </p:nvSpPr>
        <p:spPr>
          <a:xfrm>
            <a:off x="468375" y="669032"/>
            <a:ext cx="4848225" cy="3607207"/>
          </a:xfrm>
          <a:noFill/>
          <a:ln w="19050">
            <a:noFill/>
          </a:ln>
        </p:spPr>
        <p:txBody>
          <a:bodyPr lIns="182880" tIns="182880" rIns="182880" bIns="182880"/>
          <a:lstStyle>
            <a:lvl1pPr marL="7938" indent="-7938">
              <a:buNone/>
              <a:tabLst/>
              <a:defRPr>
                <a:solidFill>
                  <a:schemeClr val="tx2"/>
                </a:solidFill>
              </a:defRPr>
            </a:lvl1pPr>
            <a:lvl2pPr marL="457200" indent="-257175">
              <a:tabLst/>
              <a:defRPr/>
            </a:lvl2pPr>
            <a:lvl3pPr marL="690563" indent="-233363">
              <a:tabLst/>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43879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Question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7DE092-826D-B2EB-7EB3-E04687826475}"/>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C8E19E-91B6-4EEB-E755-02358E39FBC2}"/>
              </a:ext>
            </a:extLst>
          </p:cNvPr>
          <p:cNvSpPr>
            <a:spLocks noGrp="1"/>
          </p:cNvSpPr>
          <p:nvPr>
            <p:ph type="ctrTitle" hasCustomPrompt="1"/>
          </p:nvPr>
        </p:nvSpPr>
        <p:spPr>
          <a:xfrm>
            <a:off x="1520853" y="2639310"/>
            <a:ext cx="9144000" cy="963563"/>
          </a:xfrm>
        </p:spPr>
        <p:txBody>
          <a:bodyPr anchor="b"/>
          <a:lstStyle>
            <a:lvl1pPr algn="ctr">
              <a:defRPr sz="6000">
                <a:latin typeface="Arial" panose="020B0604020202020204" pitchFamily="34" charset="0"/>
                <a:cs typeface="Arial" panose="020B0604020202020204" pitchFamily="34" charset="0"/>
              </a:defRPr>
            </a:lvl1pPr>
          </a:lstStyle>
          <a:p>
            <a:r>
              <a:rPr lang="en-US" dirty="0"/>
              <a:t>Questions?</a:t>
            </a:r>
          </a:p>
        </p:txBody>
      </p:sp>
      <p:sp>
        <p:nvSpPr>
          <p:cNvPr id="3" name="Subtitle 2">
            <a:extLst>
              <a:ext uri="{FF2B5EF4-FFF2-40B4-BE49-F238E27FC236}">
                <a16:creationId xmlns:a16="http://schemas.microsoft.com/office/drawing/2014/main" id="{2EE456DB-AF40-2367-14FF-2B9F8529AFCF}"/>
              </a:ext>
            </a:extLst>
          </p:cNvPr>
          <p:cNvSpPr>
            <a:spLocks noGrp="1"/>
          </p:cNvSpPr>
          <p:nvPr>
            <p:ph type="subTitle" idx="1" hasCustomPrompt="1"/>
          </p:nvPr>
        </p:nvSpPr>
        <p:spPr>
          <a:xfrm>
            <a:off x="1887804" y="3795033"/>
            <a:ext cx="8410322" cy="345554"/>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a:p>
            <a:r>
              <a:rPr lang="en-US" dirty="0"/>
              <a:t>Title</a:t>
            </a:r>
          </a:p>
          <a:p>
            <a:r>
              <a:rPr lang="en-US" dirty="0"/>
              <a:t>Email</a:t>
            </a:r>
          </a:p>
          <a:p>
            <a:r>
              <a:rPr lang="en-US" dirty="0"/>
              <a:t>Phone</a:t>
            </a:r>
          </a:p>
        </p:txBody>
      </p:sp>
    </p:spTree>
    <p:extLst>
      <p:ext uri="{BB962C8B-B14F-4D97-AF65-F5344CB8AC3E}">
        <p14:creationId xmlns:p14="http://schemas.microsoft.com/office/powerpoint/2010/main" val="11702995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5A1B6-3B9D-E732-43BE-ABE18F0DB7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352E1A-5B83-9C06-F557-02A415187E19}"/>
              </a:ext>
            </a:extLst>
          </p:cNvPr>
          <p:cNvSpPr>
            <a:spLocks noGrp="1"/>
          </p:cNvSpPr>
          <p:nvPr>
            <p:ph type="body" idx="1"/>
          </p:nvPr>
        </p:nvSpPr>
        <p:spPr>
          <a:xfrm>
            <a:off x="838200" y="1825625"/>
            <a:ext cx="10515600" cy="39100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2578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2" r:id="rId4"/>
    <p:sldLayoutId id="2147483653" r:id="rId5"/>
    <p:sldLayoutId id="2147483656" r:id="rId6"/>
    <p:sldLayoutId id="2147483663" r:id="rId7"/>
    <p:sldLayoutId id="2147483662" r:id="rId8"/>
  </p:sldLayoutIdLst>
  <p:txStyles>
    <p:title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CC4A4-2AAE-D338-66C4-BE285D1ADD0B}"/>
              </a:ext>
            </a:extLst>
          </p:cNvPr>
          <p:cNvSpPr>
            <a:spLocks noGrp="1"/>
          </p:cNvSpPr>
          <p:nvPr>
            <p:ph type="ctrTitle"/>
          </p:nvPr>
        </p:nvSpPr>
        <p:spPr>
          <a:xfrm>
            <a:off x="0" y="2043682"/>
            <a:ext cx="12191999" cy="2131711"/>
          </a:xfrm>
        </p:spPr>
        <p:txBody>
          <a:bodyPr>
            <a:noAutofit/>
          </a:bodyPr>
          <a:lstStyle/>
          <a:p>
            <a:r>
              <a:rPr lang="en-US" sz="5400" dirty="0"/>
              <a:t>Leadership, Workforce &amp; Community Development</a:t>
            </a:r>
          </a:p>
        </p:txBody>
      </p:sp>
      <p:sp>
        <p:nvSpPr>
          <p:cNvPr id="3" name="Subtitle 2">
            <a:extLst>
              <a:ext uri="{FF2B5EF4-FFF2-40B4-BE49-F238E27FC236}">
                <a16:creationId xmlns:a16="http://schemas.microsoft.com/office/drawing/2014/main" id="{3449FE72-4CBE-FE92-642F-3812E1163277}"/>
              </a:ext>
            </a:extLst>
          </p:cNvPr>
          <p:cNvSpPr>
            <a:spLocks noGrp="1"/>
          </p:cNvSpPr>
          <p:nvPr>
            <p:ph type="subTitle" idx="1"/>
          </p:nvPr>
        </p:nvSpPr>
        <p:spPr>
          <a:xfrm>
            <a:off x="1890839" y="4578424"/>
            <a:ext cx="8410322" cy="1237786"/>
          </a:xfrm>
        </p:spPr>
        <p:txBody>
          <a:bodyPr>
            <a:noAutofit/>
          </a:bodyPr>
          <a:lstStyle/>
          <a:p>
            <a:r>
              <a:rPr lang="en-US" sz="3200" b="1" dirty="0"/>
              <a:t>Andrew Johnson</a:t>
            </a:r>
          </a:p>
          <a:p>
            <a:r>
              <a:rPr lang="en-US" dirty="0"/>
              <a:t>Director of Member Strategy &amp; Services</a:t>
            </a:r>
          </a:p>
        </p:txBody>
      </p:sp>
    </p:spTree>
    <p:extLst>
      <p:ext uri="{BB962C8B-B14F-4D97-AF65-F5344CB8AC3E}">
        <p14:creationId xmlns:p14="http://schemas.microsoft.com/office/powerpoint/2010/main" val="220784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574204-0AC6-6BFF-F4D0-2A3818C8C93C}"/>
              </a:ext>
            </a:extLst>
          </p:cNvPr>
          <p:cNvPicPr>
            <a:picLocks noChangeAspect="1"/>
          </p:cNvPicPr>
          <p:nvPr/>
        </p:nvPicPr>
        <p:blipFill>
          <a:blip r:embed="rId3"/>
          <a:srcRect l="21210" r="7071"/>
          <a:stretch>
            <a:fillRect/>
          </a:stretch>
        </p:blipFill>
        <p:spPr>
          <a:xfrm>
            <a:off x="5455920" y="-26939"/>
            <a:ext cx="6736079" cy="6261369"/>
          </a:xfrm>
          <a:prstGeom prst="rect">
            <a:avLst/>
          </a:prstGeom>
          <a:solidFill>
            <a:schemeClr val="bg1">
              <a:alpha val="27000"/>
            </a:schemeClr>
          </a:solidFill>
        </p:spPr>
      </p:pic>
      <p:sp>
        <p:nvSpPr>
          <p:cNvPr id="5" name="Rectangle 4">
            <a:extLst>
              <a:ext uri="{FF2B5EF4-FFF2-40B4-BE49-F238E27FC236}">
                <a16:creationId xmlns:a16="http://schemas.microsoft.com/office/drawing/2014/main" id="{1B64771F-BB00-6BE6-B70F-D68094D58EE6}"/>
              </a:ext>
            </a:extLst>
          </p:cNvPr>
          <p:cNvSpPr/>
          <p:nvPr/>
        </p:nvSpPr>
        <p:spPr>
          <a:xfrm>
            <a:off x="5349241" y="-228600"/>
            <a:ext cx="6842760" cy="6463030"/>
          </a:xfrm>
          <a:prstGeom prst="rect">
            <a:avLst/>
          </a:prstGeom>
          <a:gradFill flip="none" rotWithShape="1">
            <a:gsLst>
              <a:gs pos="40000">
                <a:srgbClr val="D1ECF8">
                  <a:alpha val="52000"/>
                </a:srgbClr>
              </a:gs>
              <a:gs pos="0">
                <a:schemeClr val="bg1"/>
              </a:gs>
              <a:gs pos="87000">
                <a:schemeClr val="accent1">
                  <a:lumMod val="30000"/>
                  <a:lumOff val="70000"/>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8635B4-0072-009A-1B74-DE70771395DF}"/>
              </a:ext>
            </a:extLst>
          </p:cNvPr>
          <p:cNvSpPr>
            <a:spLocks noGrp="1"/>
          </p:cNvSpPr>
          <p:nvPr>
            <p:ph type="title"/>
          </p:nvPr>
        </p:nvSpPr>
        <p:spPr/>
        <p:txBody>
          <a:bodyPr/>
          <a:lstStyle/>
          <a:p>
            <a:r>
              <a:rPr lang="en-US" dirty="0"/>
              <a:t>Let’s Talk About the ‘Why’</a:t>
            </a:r>
          </a:p>
        </p:txBody>
      </p:sp>
      <p:sp>
        <p:nvSpPr>
          <p:cNvPr id="3" name="Content Placeholder 2">
            <a:extLst>
              <a:ext uri="{FF2B5EF4-FFF2-40B4-BE49-F238E27FC236}">
                <a16:creationId xmlns:a16="http://schemas.microsoft.com/office/drawing/2014/main" id="{281F09CE-714E-C58B-C537-DC2440782B81}"/>
              </a:ext>
            </a:extLst>
          </p:cNvPr>
          <p:cNvSpPr>
            <a:spLocks noGrp="1"/>
          </p:cNvSpPr>
          <p:nvPr>
            <p:ph sz="half" idx="1"/>
          </p:nvPr>
        </p:nvSpPr>
        <p:spPr>
          <a:xfrm>
            <a:off x="838198" y="1748106"/>
            <a:ext cx="6583682" cy="3806054"/>
          </a:xfrm>
        </p:spPr>
        <p:txBody>
          <a:bodyPr>
            <a:noAutofit/>
          </a:bodyPr>
          <a:lstStyle/>
          <a:p>
            <a:pPr marL="7938" marR="0" lvl="0" indent="-7938" algn="l"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MRES members continue to identify several ongoing challenges:</a:t>
            </a:r>
          </a:p>
          <a:p>
            <a:pPr marL="463550" marR="0" lvl="1" indent="-227013"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Developing future leaders and </a:t>
            </a:r>
            <a:b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succession planning</a:t>
            </a:r>
          </a:p>
          <a:p>
            <a:pPr marL="463550" marR="0" lvl="1" indent="-227013"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Workforce recruitment and retention</a:t>
            </a:r>
          </a:p>
          <a:p>
            <a:pPr marL="463550" marR="0" lvl="1" indent="-227013"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Knowledge transfer from experienced staff</a:t>
            </a:r>
          </a:p>
          <a:p>
            <a:pPr marL="463550" marR="0" lvl="1" indent="-227013"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Building a strong talent pipeline</a:t>
            </a:r>
          </a:p>
          <a:p>
            <a:pPr marL="463550" marR="0" lvl="1" indent="-227013"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Building trust and credibility in the communities they serve</a:t>
            </a:r>
          </a:p>
          <a:p>
            <a:pPr marL="742950" marR="0" lvl="2" indent="-227013"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10362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9B36-64F8-2DF0-9A0B-84C55E22699E}"/>
              </a:ext>
            </a:extLst>
          </p:cNvPr>
          <p:cNvSpPr>
            <a:spLocks noGrp="1"/>
          </p:cNvSpPr>
          <p:nvPr>
            <p:ph type="title"/>
          </p:nvPr>
        </p:nvSpPr>
        <p:spPr/>
        <p:txBody>
          <a:bodyPr/>
          <a:lstStyle/>
          <a:p>
            <a:r>
              <a:rPr lang="en-US" dirty="0"/>
              <a:t>From Feedback to Action</a:t>
            </a:r>
          </a:p>
        </p:txBody>
      </p:sp>
      <p:sp>
        <p:nvSpPr>
          <p:cNvPr id="3" name="Content Placeholder 2">
            <a:extLst>
              <a:ext uri="{FF2B5EF4-FFF2-40B4-BE49-F238E27FC236}">
                <a16:creationId xmlns:a16="http://schemas.microsoft.com/office/drawing/2014/main" id="{A89C2BFA-64E8-7EA6-C6A8-C0A76394C78B}"/>
              </a:ext>
            </a:extLst>
          </p:cNvPr>
          <p:cNvSpPr>
            <a:spLocks noGrp="1"/>
          </p:cNvSpPr>
          <p:nvPr>
            <p:ph sz="half" idx="1"/>
          </p:nvPr>
        </p:nvSpPr>
        <p:spPr>
          <a:xfrm>
            <a:off x="838200" y="2431206"/>
            <a:ext cx="9702800" cy="3892130"/>
          </a:xfrm>
        </p:spPr>
        <p:txBody>
          <a:bodyPr>
            <a:noAutofit/>
          </a:bodyPr>
          <a:lstStyle/>
          <a:p>
            <a:pPr lvl="0"/>
            <a:r>
              <a:rPr lang="en-US" dirty="0"/>
              <a:t>How these programs and services support MRES strategic goals:</a:t>
            </a:r>
          </a:p>
          <a:p>
            <a:pPr lvl="1">
              <a:spcAft>
                <a:spcPts val="1800"/>
              </a:spcAft>
            </a:pPr>
            <a:r>
              <a:rPr lang="en-US" dirty="0"/>
              <a:t>Strengthen member utilities</a:t>
            </a:r>
          </a:p>
          <a:p>
            <a:pPr lvl="1">
              <a:spcAft>
                <a:spcPts val="1800"/>
              </a:spcAft>
            </a:pPr>
            <a:r>
              <a:rPr lang="en-US" dirty="0"/>
              <a:t>Promote the value of public power and joint action</a:t>
            </a:r>
          </a:p>
          <a:p>
            <a:pPr lvl="1">
              <a:spcAft>
                <a:spcPts val="1800"/>
              </a:spcAft>
            </a:pPr>
            <a:r>
              <a:rPr lang="en-US" dirty="0"/>
              <a:t>Develop community advocates for local utilities</a:t>
            </a:r>
          </a:p>
          <a:p>
            <a:pPr lvl="1">
              <a:spcAft>
                <a:spcPts val="1800"/>
              </a:spcAft>
            </a:pPr>
            <a:r>
              <a:rPr lang="en-US" dirty="0"/>
              <a:t>Ensure municipal utilities remain sustainable and effective for future generations</a:t>
            </a:r>
          </a:p>
        </p:txBody>
      </p:sp>
    </p:spTree>
    <p:extLst>
      <p:ext uri="{BB962C8B-B14F-4D97-AF65-F5344CB8AC3E}">
        <p14:creationId xmlns:p14="http://schemas.microsoft.com/office/powerpoint/2010/main" val="3811200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E5003AD-1391-B605-C10D-93DDDA242186}"/>
              </a:ext>
            </a:extLst>
          </p:cNvPr>
          <p:cNvPicPr>
            <a:picLocks noChangeAspect="1"/>
          </p:cNvPicPr>
          <p:nvPr/>
        </p:nvPicPr>
        <p:blipFill>
          <a:blip r:embed="rId3"/>
          <a:srcRect l="18351"/>
          <a:stretch>
            <a:fillRect/>
          </a:stretch>
        </p:blipFill>
        <p:spPr>
          <a:xfrm>
            <a:off x="6250726" y="1690688"/>
            <a:ext cx="5138207" cy="4191952"/>
          </a:xfrm>
          <a:prstGeom prst="rect">
            <a:avLst/>
          </a:prstGeom>
        </p:spPr>
      </p:pic>
      <p:sp>
        <p:nvSpPr>
          <p:cNvPr id="2" name="Content Placeholder 1">
            <a:extLst>
              <a:ext uri="{FF2B5EF4-FFF2-40B4-BE49-F238E27FC236}">
                <a16:creationId xmlns:a16="http://schemas.microsoft.com/office/drawing/2014/main" id="{6EBBB12B-BA33-7CDC-0D27-26A116477DD7}"/>
              </a:ext>
            </a:extLst>
          </p:cNvPr>
          <p:cNvSpPr>
            <a:spLocks noGrp="1"/>
          </p:cNvSpPr>
          <p:nvPr>
            <p:ph sz="half" idx="1"/>
          </p:nvPr>
        </p:nvSpPr>
        <p:spPr>
          <a:xfrm>
            <a:off x="838200" y="1873568"/>
            <a:ext cx="5120641" cy="3788962"/>
          </a:xfrm>
        </p:spPr>
        <p:txBody>
          <a:bodyPr>
            <a:noAutofit/>
          </a:bodyPr>
          <a:lstStyle/>
          <a:p>
            <a:pPr lvl="0"/>
            <a:r>
              <a:rPr lang="en-US" dirty="0"/>
              <a:t>Workforce challenges facing public power:</a:t>
            </a:r>
          </a:p>
          <a:p>
            <a:pPr lvl="1">
              <a:spcAft>
                <a:spcPts val="1800"/>
              </a:spcAft>
            </a:pPr>
            <a:r>
              <a:rPr lang="en-US" dirty="0"/>
              <a:t>Retirements and loss of institutional knowledge</a:t>
            </a:r>
          </a:p>
          <a:p>
            <a:pPr lvl="1">
              <a:spcAft>
                <a:spcPts val="1800"/>
              </a:spcAft>
            </a:pPr>
            <a:r>
              <a:rPr lang="en-US" dirty="0"/>
              <a:t>Increasing complexity of utility operations</a:t>
            </a:r>
          </a:p>
          <a:p>
            <a:pPr lvl="1">
              <a:spcAft>
                <a:spcPts val="1800"/>
              </a:spcAft>
            </a:pPr>
            <a:r>
              <a:rPr lang="en-US" dirty="0"/>
              <a:t>Need for stronger supervisory and management skills</a:t>
            </a:r>
          </a:p>
          <a:p>
            <a:pPr lvl="1"/>
            <a:r>
              <a:rPr lang="en-US" dirty="0"/>
              <a:t>Competition for skilled workers</a:t>
            </a:r>
          </a:p>
        </p:txBody>
      </p:sp>
      <p:sp>
        <p:nvSpPr>
          <p:cNvPr id="4" name="Title 3">
            <a:extLst>
              <a:ext uri="{FF2B5EF4-FFF2-40B4-BE49-F238E27FC236}">
                <a16:creationId xmlns:a16="http://schemas.microsoft.com/office/drawing/2014/main" id="{53BD0393-D5EE-D2D9-E874-3138BEA987DA}"/>
              </a:ext>
            </a:extLst>
          </p:cNvPr>
          <p:cNvSpPr>
            <a:spLocks noGrp="1"/>
          </p:cNvSpPr>
          <p:nvPr>
            <p:ph type="title"/>
          </p:nvPr>
        </p:nvSpPr>
        <p:spPr/>
        <p:txBody>
          <a:bodyPr/>
          <a:lstStyle/>
          <a:p>
            <a:r>
              <a:rPr lang="en-US" dirty="0"/>
              <a:t>Developing Tomorrow’s Leaders</a:t>
            </a:r>
          </a:p>
        </p:txBody>
      </p:sp>
    </p:spTree>
    <p:extLst>
      <p:ext uri="{BB962C8B-B14F-4D97-AF65-F5344CB8AC3E}">
        <p14:creationId xmlns:p14="http://schemas.microsoft.com/office/powerpoint/2010/main" val="830118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5C1D0-5A54-7947-0FE4-54C071276CA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ABAE7D-5BA8-8AF4-4B8D-25C0F6A6BC8C}"/>
              </a:ext>
            </a:extLst>
          </p:cNvPr>
          <p:cNvSpPr>
            <a:spLocks noGrp="1"/>
          </p:cNvSpPr>
          <p:nvPr>
            <p:ph sz="half" idx="1"/>
          </p:nvPr>
        </p:nvSpPr>
        <p:spPr>
          <a:xfrm>
            <a:off x="838200" y="2071052"/>
            <a:ext cx="5699760" cy="2792095"/>
          </a:xfrm>
        </p:spPr>
        <p:txBody>
          <a:bodyPr>
            <a:noAutofit/>
          </a:bodyPr>
          <a:lstStyle/>
          <a:p>
            <a:pPr lvl="0"/>
            <a:r>
              <a:rPr lang="en-US" dirty="0"/>
              <a:t>Key topics of the course:</a:t>
            </a:r>
          </a:p>
          <a:p>
            <a:pPr lvl="1">
              <a:spcAft>
                <a:spcPts val="1800"/>
              </a:spcAft>
            </a:pPr>
            <a:r>
              <a:rPr lang="en-US" dirty="0"/>
              <a:t>Transitioning to leadership </a:t>
            </a:r>
          </a:p>
          <a:p>
            <a:pPr lvl="1">
              <a:spcAft>
                <a:spcPts val="1800"/>
              </a:spcAft>
            </a:pPr>
            <a:r>
              <a:rPr lang="en-US" dirty="0"/>
              <a:t>Communication &amp; relationships </a:t>
            </a:r>
          </a:p>
          <a:p>
            <a:pPr lvl="1">
              <a:spcAft>
                <a:spcPts val="1800"/>
              </a:spcAft>
            </a:pPr>
            <a:r>
              <a:rPr lang="en-US" dirty="0"/>
              <a:t>Managing people &amp; performance </a:t>
            </a:r>
          </a:p>
          <a:p>
            <a:pPr lvl="1">
              <a:spcAft>
                <a:spcPts val="1800"/>
              </a:spcAft>
            </a:pPr>
            <a:r>
              <a:rPr lang="en-US" dirty="0"/>
              <a:t>Building a healthy team culture</a:t>
            </a:r>
          </a:p>
          <a:p>
            <a:pPr lvl="1"/>
            <a:endParaRPr lang="en-US" dirty="0"/>
          </a:p>
          <a:p>
            <a:pPr lvl="1"/>
            <a:endParaRPr lang="en-US" dirty="0"/>
          </a:p>
        </p:txBody>
      </p:sp>
      <p:sp>
        <p:nvSpPr>
          <p:cNvPr id="4" name="Title 3">
            <a:extLst>
              <a:ext uri="{FF2B5EF4-FFF2-40B4-BE49-F238E27FC236}">
                <a16:creationId xmlns:a16="http://schemas.microsoft.com/office/drawing/2014/main" id="{408EB559-6EBC-B6C4-87F0-C0866F025AA6}"/>
              </a:ext>
            </a:extLst>
          </p:cNvPr>
          <p:cNvSpPr>
            <a:spLocks noGrp="1"/>
          </p:cNvSpPr>
          <p:nvPr>
            <p:ph type="title"/>
          </p:nvPr>
        </p:nvSpPr>
        <p:spPr/>
        <p:txBody>
          <a:bodyPr/>
          <a:lstStyle/>
          <a:p>
            <a:r>
              <a:rPr lang="en-US" dirty="0"/>
              <a:t>Supervisor Essentials</a:t>
            </a:r>
          </a:p>
        </p:txBody>
      </p:sp>
      <p:pic>
        <p:nvPicPr>
          <p:cNvPr id="5" name="Picture 4">
            <a:extLst>
              <a:ext uri="{FF2B5EF4-FFF2-40B4-BE49-F238E27FC236}">
                <a16:creationId xmlns:a16="http://schemas.microsoft.com/office/drawing/2014/main" id="{25B68B10-5990-C22D-43C5-0114444DDE1E}"/>
              </a:ext>
            </a:extLst>
          </p:cNvPr>
          <p:cNvPicPr>
            <a:picLocks noChangeAspect="1"/>
          </p:cNvPicPr>
          <p:nvPr/>
        </p:nvPicPr>
        <p:blipFill>
          <a:blip r:embed="rId3"/>
          <a:srcRect l="342" t="710" r="-342" b="49343"/>
          <a:stretch>
            <a:fillRect/>
          </a:stretch>
        </p:blipFill>
        <p:spPr>
          <a:xfrm>
            <a:off x="7399419" y="1511300"/>
            <a:ext cx="3547519" cy="4429760"/>
          </a:xfrm>
          <a:prstGeom prst="rect">
            <a:avLst/>
          </a:prstGeom>
        </p:spPr>
      </p:pic>
    </p:spTree>
    <p:extLst>
      <p:ext uri="{BB962C8B-B14F-4D97-AF65-F5344CB8AC3E}">
        <p14:creationId xmlns:p14="http://schemas.microsoft.com/office/powerpoint/2010/main" val="1362759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D42B5-6909-33D2-557D-362E152B442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DE0D6FF-085D-727C-339B-9142493EA60E}"/>
              </a:ext>
            </a:extLst>
          </p:cNvPr>
          <p:cNvPicPr>
            <a:picLocks noChangeAspect="1"/>
          </p:cNvPicPr>
          <p:nvPr/>
        </p:nvPicPr>
        <p:blipFill>
          <a:blip r:embed="rId3"/>
          <a:srcRect l="342" t="710" r="-342" b="49343"/>
          <a:stretch>
            <a:fillRect/>
          </a:stretch>
        </p:blipFill>
        <p:spPr>
          <a:xfrm>
            <a:off x="7399419" y="1511300"/>
            <a:ext cx="3547519" cy="4429760"/>
          </a:xfrm>
          <a:prstGeom prst="rect">
            <a:avLst/>
          </a:prstGeom>
        </p:spPr>
      </p:pic>
      <p:sp>
        <p:nvSpPr>
          <p:cNvPr id="2" name="Content Placeholder 1">
            <a:extLst>
              <a:ext uri="{FF2B5EF4-FFF2-40B4-BE49-F238E27FC236}">
                <a16:creationId xmlns:a16="http://schemas.microsoft.com/office/drawing/2014/main" id="{576DCD4D-9615-2D07-D3C1-75C86AD7DB3B}"/>
              </a:ext>
            </a:extLst>
          </p:cNvPr>
          <p:cNvSpPr>
            <a:spLocks noGrp="1"/>
          </p:cNvSpPr>
          <p:nvPr>
            <p:ph sz="half" idx="1"/>
          </p:nvPr>
        </p:nvSpPr>
        <p:spPr>
          <a:xfrm>
            <a:off x="838200" y="1690688"/>
            <a:ext cx="5699760" cy="2792095"/>
          </a:xfrm>
        </p:spPr>
        <p:txBody>
          <a:bodyPr>
            <a:noAutofit/>
          </a:bodyPr>
          <a:lstStyle/>
          <a:p>
            <a:pPr lvl="0"/>
            <a:r>
              <a:rPr lang="en-US" dirty="0"/>
              <a:t>Organizational benefits:</a:t>
            </a:r>
          </a:p>
          <a:p>
            <a:pPr lvl="1">
              <a:spcAft>
                <a:spcPts val="1800"/>
              </a:spcAft>
            </a:pPr>
            <a:r>
              <a:rPr lang="en-US" dirty="0"/>
              <a:t>Improves supervisor effectiveness</a:t>
            </a:r>
          </a:p>
          <a:p>
            <a:pPr lvl="1">
              <a:spcAft>
                <a:spcPts val="1800"/>
              </a:spcAft>
            </a:pPr>
            <a:r>
              <a:rPr lang="en-US" dirty="0"/>
              <a:t>Increases employee retention</a:t>
            </a:r>
          </a:p>
          <a:p>
            <a:pPr lvl="1">
              <a:spcAft>
                <a:spcPts val="1800"/>
              </a:spcAft>
            </a:pPr>
            <a:r>
              <a:rPr lang="en-US" dirty="0"/>
              <a:t>Creates stronger teams</a:t>
            </a:r>
          </a:p>
          <a:p>
            <a:pPr lvl="1">
              <a:spcAft>
                <a:spcPts val="1800"/>
              </a:spcAft>
            </a:pPr>
            <a:r>
              <a:rPr lang="en-US" dirty="0"/>
              <a:t>Reduces workplace conflict</a:t>
            </a:r>
          </a:p>
          <a:p>
            <a:pPr lvl="1">
              <a:spcAft>
                <a:spcPts val="1800"/>
              </a:spcAft>
            </a:pPr>
            <a:r>
              <a:rPr lang="en-US" dirty="0"/>
              <a:t>Improves productivity and culture</a:t>
            </a:r>
          </a:p>
          <a:p>
            <a:pPr marL="14288" lvl="1" indent="0" algn="ctr">
              <a:buNone/>
            </a:pPr>
            <a:r>
              <a:rPr lang="en-US" sz="2800" b="1" i="1" dirty="0">
                <a:solidFill>
                  <a:schemeClr val="tx2"/>
                </a:solidFill>
              </a:rPr>
              <a:t>Registration for the 2027 course is </a:t>
            </a:r>
            <a:r>
              <a:rPr lang="en-US" sz="2800" b="1" i="1" dirty="0" err="1">
                <a:solidFill>
                  <a:schemeClr val="tx2"/>
                </a:solidFill>
              </a:rPr>
              <a:t>open</a:t>
            </a:r>
            <a:r>
              <a:rPr lang="en-US" sz="2800" b="1" i="1" dirty="0" err="1">
                <a:solidFill>
                  <a:schemeClr val="tx2"/>
                </a:solidFill>
                <a:latin typeface="Wingdings 3" pitchFamily="2" charset="2"/>
              </a:rPr>
              <a:t>g</a:t>
            </a:r>
            <a:r>
              <a:rPr lang="en-US" sz="2800" b="1" i="1" dirty="0">
                <a:solidFill>
                  <a:schemeClr val="tx2"/>
                </a:solidFill>
              </a:rPr>
              <a:t> </a:t>
            </a:r>
            <a:r>
              <a:rPr lang="en-US" sz="2800" b="1" i="1" dirty="0" err="1">
                <a:solidFill>
                  <a:schemeClr val="tx2"/>
                </a:solidFill>
              </a:rPr>
              <a:t>mrenergy.com</a:t>
            </a:r>
            <a:r>
              <a:rPr lang="en-US" sz="2800" b="1" i="1" dirty="0">
                <a:solidFill>
                  <a:schemeClr val="tx2"/>
                </a:solidFill>
                <a:latin typeface="Wingdings 3" pitchFamily="2" charset="2"/>
              </a:rPr>
              <a:t> </a:t>
            </a:r>
            <a:endParaRPr lang="en-US" sz="2800" b="1" i="1" dirty="0">
              <a:solidFill>
                <a:schemeClr val="tx2"/>
              </a:solidFill>
            </a:endParaRPr>
          </a:p>
        </p:txBody>
      </p:sp>
      <p:sp>
        <p:nvSpPr>
          <p:cNvPr id="4" name="Title 3">
            <a:extLst>
              <a:ext uri="{FF2B5EF4-FFF2-40B4-BE49-F238E27FC236}">
                <a16:creationId xmlns:a16="http://schemas.microsoft.com/office/drawing/2014/main" id="{C42422CA-3A91-B97F-F922-143173B7D364}"/>
              </a:ext>
            </a:extLst>
          </p:cNvPr>
          <p:cNvSpPr>
            <a:spLocks noGrp="1"/>
          </p:cNvSpPr>
          <p:nvPr>
            <p:ph type="title"/>
          </p:nvPr>
        </p:nvSpPr>
        <p:spPr/>
        <p:txBody>
          <a:bodyPr/>
          <a:lstStyle/>
          <a:p>
            <a:r>
              <a:rPr lang="en-US" dirty="0"/>
              <a:t>Supervisor Essentials</a:t>
            </a:r>
          </a:p>
        </p:txBody>
      </p:sp>
    </p:spTree>
    <p:extLst>
      <p:ext uri="{BB962C8B-B14F-4D97-AF65-F5344CB8AC3E}">
        <p14:creationId xmlns:p14="http://schemas.microsoft.com/office/powerpoint/2010/main" val="3975342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674FA-A606-5CDE-8EEC-471D576AC69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DBAA42E-F58A-9B43-C31A-5551EC4D6DB9}"/>
              </a:ext>
            </a:extLst>
          </p:cNvPr>
          <p:cNvPicPr>
            <a:picLocks noChangeAspect="1"/>
          </p:cNvPicPr>
          <p:nvPr/>
        </p:nvPicPr>
        <p:blipFill>
          <a:blip r:embed="rId3"/>
          <a:srcRect t="90" b="69461"/>
          <a:stretch>
            <a:fillRect/>
          </a:stretch>
        </p:blipFill>
        <p:spPr>
          <a:xfrm>
            <a:off x="7086601" y="1690688"/>
            <a:ext cx="4391448" cy="4176976"/>
          </a:xfrm>
          <a:prstGeom prst="rect">
            <a:avLst/>
          </a:prstGeom>
        </p:spPr>
      </p:pic>
      <p:sp>
        <p:nvSpPr>
          <p:cNvPr id="2" name="Content Placeholder 1">
            <a:extLst>
              <a:ext uri="{FF2B5EF4-FFF2-40B4-BE49-F238E27FC236}">
                <a16:creationId xmlns:a16="http://schemas.microsoft.com/office/drawing/2014/main" id="{299293C9-06ED-49FB-8A23-5342DAA0670E}"/>
              </a:ext>
            </a:extLst>
          </p:cNvPr>
          <p:cNvSpPr>
            <a:spLocks noGrp="1"/>
          </p:cNvSpPr>
          <p:nvPr>
            <p:ph sz="half" idx="1"/>
          </p:nvPr>
        </p:nvSpPr>
        <p:spPr>
          <a:xfrm>
            <a:off x="838200" y="2185352"/>
            <a:ext cx="5699760" cy="2792095"/>
          </a:xfrm>
        </p:spPr>
        <p:txBody>
          <a:bodyPr>
            <a:noAutofit/>
          </a:bodyPr>
          <a:lstStyle/>
          <a:p>
            <a:pPr lvl="0"/>
            <a:r>
              <a:rPr lang="en-US" dirty="0"/>
              <a:t>Key topics of the course:</a:t>
            </a:r>
          </a:p>
          <a:p>
            <a:pPr lvl="1">
              <a:spcAft>
                <a:spcPts val="1800"/>
              </a:spcAft>
            </a:pPr>
            <a:r>
              <a:rPr lang="en-US" dirty="0"/>
              <a:t>Collaboration</a:t>
            </a:r>
          </a:p>
          <a:p>
            <a:pPr lvl="1">
              <a:spcAft>
                <a:spcPts val="1800"/>
              </a:spcAft>
            </a:pPr>
            <a:r>
              <a:rPr lang="en-US" dirty="0"/>
              <a:t>Communication</a:t>
            </a:r>
          </a:p>
          <a:p>
            <a:pPr lvl="1">
              <a:spcAft>
                <a:spcPts val="1800"/>
              </a:spcAft>
            </a:pPr>
            <a:r>
              <a:rPr lang="en-US" dirty="0"/>
              <a:t>Change and mastering accountability</a:t>
            </a:r>
          </a:p>
          <a:p>
            <a:pPr lvl="1">
              <a:spcAft>
                <a:spcPts val="1800"/>
              </a:spcAft>
            </a:pPr>
            <a:r>
              <a:rPr lang="en-US" dirty="0"/>
              <a:t>Failing vs. failure</a:t>
            </a:r>
          </a:p>
          <a:p>
            <a:pPr lvl="1"/>
            <a:endParaRPr lang="en-US" dirty="0"/>
          </a:p>
          <a:p>
            <a:pPr lvl="1"/>
            <a:endParaRPr lang="en-US" dirty="0"/>
          </a:p>
        </p:txBody>
      </p:sp>
      <p:sp>
        <p:nvSpPr>
          <p:cNvPr id="4" name="Title 3">
            <a:extLst>
              <a:ext uri="{FF2B5EF4-FFF2-40B4-BE49-F238E27FC236}">
                <a16:creationId xmlns:a16="http://schemas.microsoft.com/office/drawing/2014/main" id="{C4CBCFFA-92BF-C1ED-DB4B-6B61AB53EB8B}"/>
              </a:ext>
            </a:extLst>
          </p:cNvPr>
          <p:cNvSpPr>
            <a:spLocks noGrp="1"/>
          </p:cNvSpPr>
          <p:nvPr>
            <p:ph type="title"/>
          </p:nvPr>
        </p:nvSpPr>
        <p:spPr/>
        <p:txBody>
          <a:bodyPr/>
          <a:lstStyle/>
          <a:p>
            <a:r>
              <a:rPr lang="en-US" dirty="0"/>
              <a:t>The LEAD Course</a:t>
            </a:r>
          </a:p>
        </p:txBody>
      </p:sp>
    </p:spTree>
    <p:extLst>
      <p:ext uri="{BB962C8B-B14F-4D97-AF65-F5344CB8AC3E}">
        <p14:creationId xmlns:p14="http://schemas.microsoft.com/office/powerpoint/2010/main" val="1388518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51176-596A-F4CC-81A6-69EB3C96B0D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E2FEC7-3FC7-9F54-0674-54D87BBB7AF8}"/>
              </a:ext>
            </a:extLst>
          </p:cNvPr>
          <p:cNvSpPr>
            <a:spLocks noGrp="1"/>
          </p:cNvSpPr>
          <p:nvPr>
            <p:ph sz="half" idx="1"/>
          </p:nvPr>
        </p:nvSpPr>
        <p:spPr>
          <a:xfrm>
            <a:off x="838200" y="1690688"/>
            <a:ext cx="6124152" cy="2792095"/>
          </a:xfrm>
        </p:spPr>
        <p:txBody>
          <a:bodyPr>
            <a:noAutofit/>
          </a:bodyPr>
          <a:lstStyle/>
          <a:p>
            <a:pPr lvl="0"/>
            <a:r>
              <a:rPr lang="en-US" dirty="0"/>
              <a:t>Organizational benefits:</a:t>
            </a:r>
          </a:p>
          <a:p>
            <a:pPr lvl="1">
              <a:spcAft>
                <a:spcPts val="1800"/>
              </a:spcAft>
            </a:pPr>
            <a:r>
              <a:rPr lang="en-US" dirty="0"/>
              <a:t>Builds future managers and supervisors</a:t>
            </a:r>
          </a:p>
          <a:p>
            <a:pPr lvl="1">
              <a:spcAft>
                <a:spcPts val="1800"/>
              </a:spcAft>
            </a:pPr>
            <a:r>
              <a:rPr lang="en-US" dirty="0"/>
              <a:t>Creates succession pipelines</a:t>
            </a:r>
          </a:p>
          <a:p>
            <a:pPr lvl="1">
              <a:spcAft>
                <a:spcPts val="1800"/>
              </a:spcAft>
            </a:pPr>
            <a:r>
              <a:rPr lang="en-US" dirty="0"/>
              <a:t>Improves employee engagement and retention</a:t>
            </a:r>
          </a:p>
          <a:p>
            <a:pPr lvl="1">
              <a:spcAft>
                <a:spcPts val="1800"/>
              </a:spcAft>
            </a:pPr>
            <a:r>
              <a:rPr lang="en-US" dirty="0"/>
              <a:t>Develops leadership capacity across the organization</a:t>
            </a:r>
          </a:p>
          <a:p>
            <a:pPr marL="14288" lvl="1" indent="0" algn="ctr">
              <a:buNone/>
            </a:pPr>
            <a:r>
              <a:rPr lang="en-US" sz="2800" b="1" i="1" dirty="0">
                <a:solidFill>
                  <a:schemeClr val="tx2"/>
                </a:solidFill>
              </a:rPr>
              <a:t>Registration for the 2027 course is </a:t>
            </a:r>
            <a:r>
              <a:rPr lang="en-US" sz="2800" b="1" i="1" dirty="0" err="1">
                <a:solidFill>
                  <a:schemeClr val="tx2"/>
                </a:solidFill>
              </a:rPr>
              <a:t>open</a:t>
            </a:r>
            <a:r>
              <a:rPr lang="en-US" sz="2800" b="1" i="1" dirty="0" err="1">
                <a:solidFill>
                  <a:schemeClr val="tx2"/>
                </a:solidFill>
                <a:latin typeface="Wingdings 3" pitchFamily="2" charset="2"/>
              </a:rPr>
              <a:t>g</a:t>
            </a:r>
            <a:r>
              <a:rPr lang="en-US" sz="2800" b="1" i="1" dirty="0">
                <a:solidFill>
                  <a:schemeClr val="tx2"/>
                </a:solidFill>
              </a:rPr>
              <a:t> </a:t>
            </a:r>
            <a:r>
              <a:rPr lang="en-US" sz="2800" b="1" i="1" dirty="0" err="1">
                <a:solidFill>
                  <a:schemeClr val="tx2"/>
                </a:solidFill>
              </a:rPr>
              <a:t>mrenergy.com</a:t>
            </a:r>
            <a:r>
              <a:rPr lang="en-US" sz="2800" b="1" i="1" dirty="0">
                <a:solidFill>
                  <a:schemeClr val="tx2"/>
                </a:solidFill>
                <a:latin typeface="Wingdings 3" pitchFamily="2" charset="2"/>
              </a:rPr>
              <a:t> </a:t>
            </a:r>
            <a:endParaRPr lang="en-US" sz="2800" b="1" i="1" dirty="0">
              <a:solidFill>
                <a:schemeClr val="tx2"/>
              </a:solidFill>
            </a:endParaRPr>
          </a:p>
        </p:txBody>
      </p:sp>
      <p:sp>
        <p:nvSpPr>
          <p:cNvPr id="4" name="Title 3">
            <a:extLst>
              <a:ext uri="{FF2B5EF4-FFF2-40B4-BE49-F238E27FC236}">
                <a16:creationId xmlns:a16="http://schemas.microsoft.com/office/drawing/2014/main" id="{3A069F0F-BEF5-4CBA-E1B7-F7834A2D027B}"/>
              </a:ext>
            </a:extLst>
          </p:cNvPr>
          <p:cNvSpPr>
            <a:spLocks noGrp="1"/>
          </p:cNvSpPr>
          <p:nvPr>
            <p:ph type="title"/>
          </p:nvPr>
        </p:nvSpPr>
        <p:spPr/>
        <p:txBody>
          <a:bodyPr/>
          <a:lstStyle/>
          <a:p>
            <a:r>
              <a:rPr lang="en-US" dirty="0"/>
              <a:t>The LEAD Course</a:t>
            </a:r>
          </a:p>
        </p:txBody>
      </p:sp>
      <p:pic>
        <p:nvPicPr>
          <p:cNvPr id="3" name="Picture 2">
            <a:extLst>
              <a:ext uri="{FF2B5EF4-FFF2-40B4-BE49-F238E27FC236}">
                <a16:creationId xmlns:a16="http://schemas.microsoft.com/office/drawing/2014/main" id="{9AC660FB-306E-236A-FC5C-91059B998F9A}"/>
              </a:ext>
            </a:extLst>
          </p:cNvPr>
          <p:cNvPicPr>
            <a:picLocks noChangeAspect="1"/>
          </p:cNvPicPr>
          <p:nvPr/>
        </p:nvPicPr>
        <p:blipFill>
          <a:blip r:embed="rId3"/>
          <a:srcRect t="90" b="69461"/>
          <a:stretch>
            <a:fillRect/>
          </a:stretch>
        </p:blipFill>
        <p:spPr>
          <a:xfrm>
            <a:off x="7086601" y="1690688"/>
            <a:ext cx="4391448" cy="4176976"/>
          </a:xfrm>
          <a:prstGeom prst="rect">
            <a:avLst/>
          </a:prstGeom>
        </p:spPr>
      </p:pic>
    </p:spTree>
    <p:extLst>
      <p:ext uri="{BB962C8B-B14F-4D97-AF65-F5344CB8AC3E}">
        <p14:creationId xmlns:p14="http://schemas.microsoft.com/office/powerpoint/2010/main" val="3625238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674FA-A606-5CDE-8EEC-471D576AC69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DBAA42E-F58A-9B43-C31A-5551EC4D6DB9}"/>
              </a:ext>
            </a:extLst>
          </p:cNvPr>
          <p:cNvPicPr>
            <a:picLocks noChangeAspect="1"/>
          </p:cNvPicPr>
          <p:nvPr/>
        </p:nvPicPr>
        <p:blipFill>
          <a:blip r:embed="rId3"/>
          <a:srcRect t="6179" b="2348"/>
          <a:stretch>
            <a:fillRect/>
          </a:stretch>
        </p:blipFill>
        <p:spPr>
          <a:xfrm>
            <a:off x="7086601" y="1690688"/>
            <a:ext cx="4391448" cy="4359592"/>
          </a:xfrm>
          <a:prstGeom prst="rect">
            <a:avLst/>
          </a:prstGeom>
        </p:spPr>
      </p:pic>
      <p:sp>
        <p:nvSpPr>
          <p:cNvPr id="2" name="Content Placeholder 1">
            <a:extLst>
              <a:ext uri="{FF2B5EF4-FFF2-40B4-BE49-F238E27FC236}">
                <a16:creationId xmlns:a16="http://schemas.microsoft.com/office/drawing/2014/main" id="{299293C9-06ED-49FB-8A23-5342DAA0670E}"/>
              </a:ext>
            </a:extLst>
          </p:cNvPr>
          <p:cNvSpPr>
            <a:spLocks noGrp="1"/>
          </p:cNvSpPr>
          <p:nvPr>
            <p:ph sz="half" idx="1"/>
          </p:nvPr>
        </p:nvSpPr>
        <p:spPr>
          <a:xfrm>
            <a:off x="838200" y="1690688"/>
            <a:ext cx="5699760" cy="3286759"/>
          </a:xfrm>
        </p:spPr>
        <p:txBody>
          <a:bodyPr>
            <a:noAutofit/>
          </a:bodyPr>
          <a:lstStyle/>
          <a:p>
            <a:pPr lvl="0" algn="ctr">
              <a:spcAft>
                <a:spcPts val="2400"/>
              </a:spcAft>
            </a:pPr>
            <a:r>
              <a:rPr lang="en-US" sz="3600" i="1" dirty="0">
                <a:solidFill>
                  <a:schemeClr val="tx2"/>
                </a:solidFill>
              </a:rPr>
              <a:t>New for this year!</a:t>
            </a:r>
          </a:p>
          <a:p>
            <a:pPr lvl="0"/>
            <a:r>
              <a:rPr lang="en-US" dirty="0"/>
              <a:t>Key topics of the course:</a:t>
            </a:r>
          </a:p>
          <a:p>
            <a:pPr lvl="1">
              <a:spcAft>
                <a:spcPts val="1800"/>
              </a:spcAft>
            </a:pPr>
            <a:r>
              <a:rPr lang="en-US" dirty="0"/>
              <a:t>Shadow</a:t>
            </a:r>
          </a:p>
          <a:p>
            <a:pPr lvl="1">
              <a:spcAft>
                <a:spcPts val="1800"/>
              </a:spcAft>
            </a:pPr>
            <a:r>
              <a:rPr lang="en-US" dirty="0"/>
              <a:t>Safety (psychological safety)</a:t>
            </a:r>
          </a:p>
          <a:p>
            <a:pPr lvl="1">
              <a:spcAft>
                <a:spcPts val="1800"/>
              </a:spcAft>
            </a:pPr>
            <a:r>
              <a:rPr lang="en-US" dirty="0"/>
              <a:t>Self</a:t>
            </a:r>
          </a:p>
          <a:p>
            <a:pPr lvl="1">
              <a:spcAft>
                <a:spcPts val="1800"/>
              </a:spcAft>
            </a:pPr>
            <a:r>
              <a:rPr lang="en-US" dirty="0"/>
              <a:t>Sustainability</a:t>
            </a:r>
          </a:p>
          <a:p>
            <a:pPr marL="236537" lvl="1" indent="0">
              <a:buNone/>
            </a:pPr>
            <a:endParaRPr lang="en-US" dirty="0"/>
          </a:p>
          <a:p>
            <a:pPr lvl="1"/>
            <a:endParaRPr lang="en-US" dirty="0"/>
          </a:p>
        </p:txBody>
      </p:sp>
      <p:sp>
        <p:nvSpPr>
          <p:cNvPr id="4" name="Title 3">
            <a:extLst>
              <a:ext uri="{FF2B5EF4-FFF2-40B4-BE49-F238E27FC236}">
                <a16:creationId xmlns:a16="http://schemas.microsoft.com/office/drawing/2014/main" id="{C4CBCFFA-92BF-C1ED-DB4B-6B61AB53EB8B}"/>
              </a:ext>
            </a:extLst>
          </p:cNvPr>
          <p:cNvSpPr>
            <a:spLocks noGrp="1"/>
          </p:cNvSpPr>
          <p:nvPr>
            <p:ph type="title"/>
          </p:nvPr>
        </p:nvSpPr>
        <p:spPr/>
        <p:txBody>
          <a:bodyPr/>
          <a:lstStyle/>
          <a:p>
            <a:r>
              <a:rPr lang="en-US" dirty="0"/>
              <a:t>Leadership Legacy Academy</a:t>
            </a:r>
          </a:p>
        </p:txBody>
      </p:sp>
    </p:spTree>
    <p:extLst>
      <p:ext uri="{BB962C8B-B14F-4D97-AF65-F5344CB8AC3E}">
        <p14:creationId xmlns:p14="http://schemas.microsoft.com/office/powerpoint/2010/main" val="2124978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1A457-FDD5-A727-B53E-4DC736D7413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8B85ECD-962C-BC38-AB8F-D1123233C761}"/>
              </a:ext>
            </a:extLst>
          </p:cNvPr>
          <p:cNvPicPr>
            <a:picLocks noChangeAspect="1"/>
          </p:cNvPicPr>
          <p:nvPr/>
        </p:nvPicPr>
        <p:blipFill>
          <a:blip r:embed="rId3"/>
          <a:srcRect t="6179" b="2348"/>
          <a:stretch>
            <a:fillRect/>
          </a:stretch>
        </p:blipFill>
        <p:spPr>
          <a:xfrm>
            <a:off x="7086601" y="1690688"/>
            <a:ext cx="4391448" cy="4359592"/>
          </a:xfrm>
          <a:prstGeom prst="rect">
            <a:avLst/>
          </a:prstGeom>
        </p:spPr>
      </p:pic>
      <p:sp>
        <p:nvSpPr>
          <p:cNvPr id="2" name="Content Placeholder 1">
            <a:extLst>
              <a:ext uri="{FF2B5EF4-FFF2-40B4-BE49-F238E27FC236}">
                <a16:creationId xmlns:a16="http://schemas.microsoft.com/office/drawing/2014/main" id="{91248C57-1418-6CA0-F06A-68AF4349C243}"/>
              </a:ext>
            </a:extLst>
          </p:cNvPr>
          <p:cNvSpPr>
            <a:spLocks noGrp="1"/>
          </p:cNvSpPr>
          <p:nvPr>
            <p:ph sz="half" idx="1"/>
          </p:nvPr>
        </p:nvSpPr>
        <p:spPr>
          <a:xfrm>
            <a:off x="838200" y="1690688"/>
            <a:ext cx="6124152" cy="3286759"/>
          </a:xfrm>
        </p:spPr>
        <p:txBody>
          <a:bodyPr>
            <a:noAutofit/>
          </a:bodyPr>
          <a:lstStyle/>
          <a:p>
            <a:pPr lvl="0"/>
            <a:r>
              <a:rPr lang="en-US" dirty="0"/>
              <a:t>Strategic benefits:</a:t>
            </a:r>
          </a:p>
          <a:p>
            <a:pPr lvl="1">
              <a:spcAft>
                <a:spcPts val="1800"/>
              </a:spcAft>
            </a:pPr>
            <a:r>
              <a:rPr lang="en-US" dirty="0"/>
              <a:t>Supports succession planning efforts</a:t>
            </a:r>
          </a:p>
          <a:p>
            <a:pPr lvl="1">
              <a:spcAft>
                <a:spcPts val="1800"/>
              </a:spcAft>
            </a:pPr>
            <a:r>
              <a:rPr lang="en-US" dirty="0"/>
              <a:t>Develops mentoring and coaching skills</a:t>
            </a:r>
          </a:p>
          <a:p>
            <a:pPr lvl="1">
              <a:spcAft>
                <a:spcPts val="1800"/>
              </a:spcAft>
            </a:pPr>
            <a:r>
              <a:rPr lang="en-US" dirty="0"/>
              <a:t>Encourages long-term organizational thinking</a:t>
            </a:r>
          </a:p>
          <a:p>
            <a:pPr lvl="1">
              <a:spcAft>
                <a:spcPts val="1800"/>
              </a:spcAft>
            </a:pPr>
            <a:r>
              <a:rPr lang="en-US" dirty="0"/>
              <a:t>Creates sustainable leadership cultures</a:t>
            </a:r>
          </a:p>
          <a:p>
            <a:pPr marL="14288" lvl="1" indent="0" algn="ctr">
              <a:spcAft>
                <a:spcPts val="1800"/>
              </a:spcAft>
              <a:buNone/>
            </a:pPr>
            <a:r>
              <a:rPr kumimoji="0" lang="en-US" sz="2800" b="1" i="1" u="none" strike="noStrike" kern="1200" cap="none" spc="0" normalizeH="0" baseline="0" noProof="0" dirty="0">
                <a:ln>
                  <a:noFill/>
                </a:ln>
                <a:solidFill>
                  <a:srgbClr val="143B67"/>
                </a:solidFill>
                <a:effectLst/>
                <a:uLnTx/>
                <a:uFillTx/>
                <a:latin typeface="Arial" panose="020B0604020202020204" pitchFamily="34" charset="0"/>
                <a:ea typeface="+mn-ea"/>
                <a:cs typeface="Arial" panose="020B0604020202020204" pitchFamily="34" charset="0"/>
              </a:rPr>
              <a:t>More details and registration info coming soon!</a:t>
            </a:r>
            <a:endParaRPr lang="en-US" dirty="0"/>
          </a:p>
          <a:p>
            <a:pPr marL="236537" lvl="1" indent="0">
              <a:buNone/>
            </a:pPr>
            <a:endParaRPr lang="en-US" dirty="0"/>
          </a:p>
          <a:p>
            <a:pPr lvl="1"/>
            <a:endParaRPr lang="en-US" dirty="0"/>
          </a:p>
        </p:txBody>
      </p:sp>
      <p:sp>
        <p:nvSpPr>
          <p:cNvPr id="4" name="Title 3">
            <a:extLst>
              <a:ext uri="{FF2B5EF4-FFF2-40B4-BE49-F238E27FC236}">
                <a16:creationId xmlns:a16="http://schemas.microsoft.com/office/drawing/2014/main" id="{4043F887-31F0-B01D-D7A5-59F51CECCBFB}"/>
              </a:ext>
            </a:extLst>
          </p:cNvPr>
          <p:cNvSpPr>
            <a:spLocks noGrp="1"/>
          </p:cNvSpPr>
          <p:nvPr>
            <p:ph type="title"/>
          </p:nvPr>
        </p:nvSpPr>
        <p:spPr/>
        <p:txBody>
          <a:bodyPr/>
          <a:lstStyle/>
          <a:p>
            <a:r>
              <a:rPr lang="en-US" dirty="0"/>
              <a:t>Leadership Legacy Academy</a:t>
            </a:r>
          </a:p>
        </p:txBody>
      </p:sp>
    </p:spTree>
    <p:extLst>
      <p:ext uri="{BB962C8B-B14F-4D97-AF65-F5344CB8AC3E}">
        <p14:creationId xmlns:p14="http://schemas.microsoft.com/office/powerpoint/2010/main" val="755120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225BB-5DFD-8EFD-4770-E386FDFEAB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FF8768-71E2-E458-FA7A-39A687D119AE}"/>
              </a:ext>
            </a:extLst>
          </p:cNvPr>
          <p:cNvSpPr>
            <a:spLocks noGrp="1"/>
          </p:cNvSpPr>
          <p:nvPr>
            <p:ph type="title"/>
          </p:nvPr>
        </p:nvSpPr>
        <p:spPr/>
        <p:txBody>
          <a:bodyPr/>
          <a:lstStyle/>
          <a:p>
            <a:r>
              <a:rPr lang="en-US" dirty="0"/>
              <a:t>Outcomes for Member Utilities</a:t>
            </a:r>
          </a:p>
        </p:txBody>
      </p:sp>
      <p:sp>
        <p:nvSpPr>
          <p:cNvPr id="3" name="Content Placeholder 2">
            <a:extLst>
              <a:ext uri="{FF2B5EF4-FFF2-40B4-BE49-F238E27FC236}">
                <a16:creationId xmlns:a16="http://schemas.microsoft.com/office/drawing/2014/main" id="{35EB0368-825D-707C-AEA9-B16A7960053D}"/>
              </a:ext>
            </a:extLst>
          </p:cNvPr>
          <p:cNvSpPr>
            <a:spLocks noGrp="1"/>
          </p:cNvSpPr>
          <p:nvPr>
            <p:ph sz="half" idx="1"/>
          </p:nvPr>
        </p:nvSpPr>
        <p:spPr>
          <a:xfrm>
            <a:off x="838200" y="2431206"/>
            <a:ext cx="10515600" cy="3892130"/>
          </a:xfrm>
        </p:spPr>
        <p:txBody>
          <a:bodyPr>
            <a:noAutofit/>
          </a:bodyPr>
          <a:lstStyle/>
          <a:p>
            <a:pPr lvl="0"/>
            <a:r>
              <a:rPr lang="en-US" dirty="0"/>
              <a:t>Leadership and workforce development impact:</a:t>
            </a:r>
          </a:p>
          <a:p>
            <a:pPr marL="468313" indent="-227013" fontAlgn="t">
              <a:spcAft>
                <a:spcPts val="1800"/>
              </a:spcAft>
            </a:pPr>
            <a:r>
              <a:rPr lang="en-US" sz="2400" b="0" dirty="0"/>
              <a:t>✅  Stronger leadership pipeline</a:t>
            </a:r>
          </a:p>
          <a:p>
            <a:pPr marL="468313" indent="-227013" fontAlgn="t">
              <a:spcAft>
                <a:spcPts val="1800"/>
              </a:spcAft>
            </a:pPr>
            <a:r>
              <a:rPr lang="en-US" sz="2400" b="0" dirty="0"/>
              <a:t>✅  Improved succession planning</a:t>
            </a:r>
          </a:p>
          <a:p>
            <a:pPr marL="468313" indent="-227013" fontAlgn="t">
              <a:spcAft>
                <a:spcPts val="1800"/>
              </a:spcAft>
            </a:pPr>
            <a:r>
              <a:rPr lang="en-US" sz="2400" b="0" dirty="0"/>
              <a:t>✅  Better employee retention</a:t>
            </a:r>
          </a:p>
          <a:p>
            <a:pPr marL="468313" indent="-227013" fontAlgn="t">
              <a:spcAft>
                <a:spcPts val="1800"/>
              </a:spcAft>
            </a:pPr>
            <a:r>
              <a:rPr lang="en-US" sz="2400" b="0" dirty="0"/>
              <a:t>✅  Increased management effectiveness</a:t>
            </a:r>
          </a:p>
          <a:p>
            <a:pPr marL="468313" indent="-227013" fontAlgn="t">
              <a:spcAft>
                <a:spcPts val="1800"/>
              </a:spcAft>
            </a:pPr>
            <a:r>
              <a:rPr lang="en-US" sz="2400" b="0" dirty="0"/>
              <a:t>✅  Enhanced organizational culture</a:t>
            </a:r>
          </a:p>
          <a:p>
            <a:pPr marL="468313" indent="-227013" fontAlgn="t">
              <a:spcAft>
                <a:spcPts val="1800"/>
              </a:spcAft>
            </a:pPr>
            <a:r>
              <a:rPr lang="en-US" sz="2400" b="0" dirty="0"/>
              <a:t>✅  Stronger public power knowledge</a:t>
            </a:r>
          </a:p>
        </p:txBody>
      </p:sp>
    </p:spTree>
    <p:extLst>
      <p:ext uri="{BB962C8B-B14F-4D97-AF65-F5344CB8AC3E}">
        <p14:creationId xmlns:p14="http://schemas.microsoft.com/office/powerpoint/2010/main" val="2276909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1A457-FDD5-A727-B53E-4DC736D7413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248C57-1418-6CA0-F06A-68AF4349C243}"/>
              </a:ext>
            </a:extLst>
          </p:cNvPr>
          <p:cNvSpPr>
            <a:spLocks noGrp="1"/>
          </p:cNvSpPr>
          <p:nvPr>
            <p:ph sz="half" idx="1"/>
          </p:nvPr>
        </p:nvSpPr>
        <p:spPr>
          <a:xfrm>
            <a:off x="838200" y="1690688"/>
            <a:ext cx="10515600" cy="3286759"/>
          </a:xfrm>
        </p:spPr>
        <p:txBody>
          <a:bodyPr>
            <a:noAutofit/>
          </a:bodyPr>
          <a:lstStyle/>
          <a:p>
            <a:pPr lvl="0"/>
            <a:r>
              <a:rPr lang="en-US" dirty="0"/>
              <a:t>Public power utilities succeed when communities understand:</a:t>
            </a:r>
          </a:p>
          <a:p>
            <a:pPr lvl="1">
              <a:spcAft>
                <a:spcPts val="1800"/>
              </a:spcAft>
            </a:pPr>
            <a:r>
              <a:rPr lang="en-US" dirty="0"/>
              <a:t>The value their utility provides</a:t>
            </a:r>
          </a:p>
          <a:p>
            <a:pPr lvl="1">
              <a:spcAft>
                <a:spcPts val="1800"/>
              </a:spcAft>
            </a:pPr>
            <a:r>
              <a:rPr lang="en-US" dirty="0"/>
              <a:t>How local decisions impact reliability and affordability</a:t>
            </a:r>
          </a:p>
          <a:p>
            <a:pPr lvl="1">
              <a:spcAft>
                <a:spcPts val="1800"/>
              </a:spcAft>
            </a:pPr>
            <a:r>
              <a:rPr lang="en-US" dirty="0"/>
              <a:t>The benefits of community ownership</a:t>
            </a:r>
          </a:p>
          <a:p>
            <a:pPr lvl="1">
              <a:spcAft>
                <a:spcPts val="1800"/>
              </a:spcAft>
            </a:pPr>
            <a:r>
              <a:rPr lang="en-US" dirty="0"/>
              <a:t>Career opportunities available within the utility industry</a:t>
            </a:r>
          </a:p>
          <a:p>
            <a:pPr marL="236537" lvl="1" indent="0">
              <a:buNone/>
            </a:pPr>
            <a:endParaRPr lang="en-US" dirty="0"/>
          </a:p>
          <a:p>
            <a:pPr lvl="1"/>
            <a:endParaRPr lang="en-US" dirty="0"/>
          </a:p>
        </p:txBody>
      </p:sp>
      <p:sp>
        <p:nvSpPr>
          <p:cNvPr id="4" name="Title 3">
            <a:extLst>
              <a:ext uri="{FF2B5EF4-FFF2-40B4-BE49-F238E27FC236}">
                <a16:creationId xmlns:a16="http://schemas.microsoft.com/office/drawing/2014/main" id="{4043F887-31F0-B01D-D7A5-59F51CECCBFB}"/>
              </a:ext>
            </a:extLst>
          </p:cNvPr>
          <p:cNvSpPr>
            <a:spLocks noGrp="1"/>
          </p:cNvSpPr>
          <p:nvPr>
            <p:ph type="title"/>
          </p:nvPr>
        </p:nvSpPr>
        <p:spPr>
          <a:xfrm>
            <a:off x="838200" y="365125"/>
            <a:ext cx="11353800" cy="1325563"/>
          </a:xfrm>
        </p:spPr>
        <p:txBody>
          <a:bodyPr/>
          <a:lstStyle/>
          <a:p>
            <a:r>
              <a:rPr lang="en-US" dirty="0"/>
              <a:t>Community Engagement Opportunities</a:t>
            </a:r>
            <a:endParaRPr lang="en-US" baseline="30000" dirty="0"/>
          </a:p>
        </p:txBody>
      </p:sp>
    </p:spTree>
    <p:extLst>
      <p:ext uri="{BB962C8B-B14F-4D97-AF65-F5344CB8AC3E}">
        <p14:creationId xmlns:p14="http://schemas.microsoft.com/office/powerpoint/2010/main" val="3924306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BD0393-D5EE-D2D9-E874-3138BEA987DA}"/>
              </a:ext>
            </a:extLst>
          </p:cNvPr>
          <p:cNvSpPr>
            <a:spLocks noGrp="1"/>
          </p:cNvSpPr>
          <p:nvPr>
            <p:ph type="title"/>
          </p:nvPr>
        </p:nvSpPr>
        <p:spPr/>
        <p:txBody>
          <a:bodyPr/>
          <a:lstStyle/>
          <a:p>
            <a:r>
              <a:rPr lang="en-US" dirty="0"/>
              <a:t>Municipal Power Advantage</a:t>
            </a:r>
            <a:r>
              <a:rPr lang="en-US" baseline="30000" dirty="0"/>
              <a:t>®</a:t>
            </a:r>
          </a:p>
        </p:txBody>
      </p:sp>
      <p:pic>
        <p:nvPicPr>
          <p:cNvPr id="5" name="Picture 4" descr="A close-up of a brochure&#10;&#10;AI-generated content may be incorrect.">
            <a:extLst>
              <a:ext uri="{FF2B5EF4-FFF2-40B4-BE49-F238E27FC236}">
                <a16:creationId xmlns:a16="http://schemas.microsoft.com/office/drawing/2014/main" id="{97F49619-ED0C-DB32-BB35-2997FC5E3FD1}"/>
              </a:ext>
            </a:extLst>
          </p:cNvPr>
          <p:cNvPicPr>
            <a:picLocks noChangeAspect="1"/>
          </p:cNvPicPr>
          <p:nvPr/>
        </p:nvPicPr>
        <p:blipFill>
          <a:blip r:embed="rId3"/>
          <a:srcRect l="14425" t="-2639" r="17824" b="2639"/>
          <a:stretch/>
        </p:blipFill>
        <p:spPr>
          <a:xfrm rot="618509">
            <a:off x="5877541" y="1453291"/>
            <a:ext cx="5741519" cy="4237272"/>
          </a:xfrm>
          <a:prstGeom prst="rect">
            <a:avLst/>
          </a:prstGeom>
        </p:spPr>
      </p:pic>
      <p:sp>
        <p:nvSpPr>
          <p:cNvPr id="6" name="Text Placeholder 2">
            <a:extLst>
              <a:ext uri="{FF2B5EF4-FFF2-40B4-BE49-F238E27FC236}">
                <a16:creationId xmlns:a16="http://schemas.microsoft.com/office/drawing/2014/main" id="{26583377-964B-9561-889B-B60493837901}"/>
              </a:ext>
            </a:extLst>
          </p:cNvPr>
          <p:cNvSpPr txBox="1">
            <a:spLocks/>
          </p:cNvSpPr>
          <p:nvPr/>
        </p:nvSpPr>
        <p:spPr>
          <a:xfrm>
            <a:off x="838200" y="1690686"/>
            <a:ext cx="5431825" cy="303324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7938" indent="-7938">
              <a:spcBef>
                <a:spcPts val="0"/>
              </a:spcBef>
              <a:spcAft>
                <a:spcPts val="600"/>
              </a:spcAft>
              <a:defRPr/>
            </a:pPr>
            <a:r>
              <a:rPr lang="en-US" sz="2800" b="1" dirty="0">
                <a:solidFill>
                  <a:srgbClr val="000000"/>
                </a:solidFill>
              </a:rPr>
              <a:t>MPA reports highlight the value of your community-owned utility:</a:t>
            </a:r>
          </a:p>
          <a:p>
            <a:pPr marL="468313" lvl="0" indent="-166688" fontAlgn="t">
              <a:spcBef>
                <a:spcPts val="0"/>
              </a:spcBef>
              <a:buFont typeface="Arial" panose="020B0604020202020204" pitchFamily="34" charset="0"/>
              <a:buChar char="•"/>
            </a:pPr>
            <a:r>
              <a:rPr lang="en-US" dirty="0"/>
              <a:t>Affordability and reliability</a:t>
            </a:r>
          </a:p>
          <a:p>
            <a:pPr marL="468313" lvl="0" indent="-166688" fontAlgn="t">
              <a:buFont typeface="Arial" panose="020B0604020202020204" pitchFamily="34" charset="0"/>
              <a:buChar char="•"/>
            </a:pPr>
            <a:r>
              <a:rPr lang="en-US" dirty="0"/>
              <a:t>Local control and service</a:t>
            </a:r>
          </a:p>
          <a:p>
            <a:pPr marL="468313" lvl="0" indent="-166688" fontAlgn="t">
              <a:buFont typeface="Arial" panose="020B0604020202020204" pitchFamily="34" charset="0"/>
              <a:buChar char="•"/>
            </a:pPr>
            <a:r>
              <a:rPr lang="en-US" dirty="0"/>
              <a:t>The economic and community impact the utility has within the community</a:t>
            </a:r>
          </a:p>
          <a:p>
            <a:pPr marL="468313" lvl="0" indent="-166688" fontAlgn="t">
              <a:buFont typeface="Arial" panose="020B0604020202020204" pitchFamily="34" charset="0"/>
              <a:buChar char="•"/>
            </a:pPr>
            <a:r>
              <a:rPr lang="en-US" dirty="0"/>
              <a:t>Outlines the partnership the member has with MRES</a:t>
            </a:r>
            <a:endParaRPr lang="en-US" sz="4400" dirty="0">
              <a:solidFill>
                <a:srgbClr val="000000"/>
              </a:solidFill>
            </a:endParaRPr>
          </a:p>
          <a:p>
            <a:endParaRPr lang="en-US" dirty="0"/>
          </a:p>
        </p:txBody>
      </p:sp>
    </p:spTree>
    <p:extLst>
      <p:ext uri="{BB962C8B-B14F-4D97-AF65-F5344CB8AC3E}">
        <p14:creationId xmlns:p14="http://schemas.microsoft.com/office/powerpoint/2010/main" val="1249692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BD0393-D5EE-D2D9-E874-3138BEA987DA}"/>
              </a:ext>
            </a:extLst>
          </p:cNvPr>
          <p:cNvSpPr>
            <a:spLocks noGrp="1"/>
          </p:cNvSpPr>
          <p:nvPr>
            <p:ph type="title"/>
          </p:nvPr>
        </p:nvSpPr>
        <p:spPr/>
        <p:txBody>
          <a:bodyPr/>
          <a:lstStyle/>
          <a:p>
            <a:r>
              <a:rPr lang="en-US" dirty="0"/>
              <a:t>Ambassador Program</a:t>
            </a:r>
          </a:p>
        </p:txBody>
      </p:sp>
      <p:pic>
        <p:nvPicPr>
          <p:cNvPr id="2" name="Picture Placeholder 11" descr="A group of people sitting at a table&#10;&#10;AI-generated content may be incorrect.">
            <a:extLst>
              <a:ext uri="{FF2B5EF4-FFF2-40B4-BE49-F238E27FC236}">
                <a16:creationId xmlns:a16="http://schemas.microsoft.com/office/drawing/2014/main" id="{FDA27E61-DF3C-D908-BEAF-B8FCB9368DC1}"/>
              </a:ext>
            </a:extLst>
          </p:cNvPr>
          <p:cNvPicPr>
            <a:picLocks noChangeAspect="1"/>
          </p:cNvPicPr>
          <p:nvPr/>
        </p:nvPicPr>
        <p:blipFill>
          <a:blip r:embed="rId3"/>
          <a:srcRect l="10826" r="10826"/>
          <a:stretch>
            <a:fillRect/>
          </a:stretch>
        </p:blipFill>
        <p:spPr>
          <a:xfrm>
            <a:off x="6677892" y="1690687"/>
            <a:ext cx="4828106" cy="4110414"/>
          </a:xfrm>
          <a:prstGeom prst="rect">
            <a:avLst/>
          </a:prstGeom>
        </p:spPr>
      </p:pic>
      <p:sp>
        <p:nvSpPr>
          <p:cNvPr id="3" name="Text Placeholder 2">
            <a:extLst>
              <a:ext uri="{FF2B5EF4-FFF2-40B4-BE49-F238E27FC236}">
                <a16:creationId xmlns:a16="http://schemas.microsoft.com/office/drawing/2014/main" id="{BF7883D4-CCB8-2380-2A13-82B853968BDD}"/>
              </a:ext>
            </a:extLst>
          </p:cNvPr>
          <p:cNvSpPr txBox="1">
            <a:spLocks/>
          </p:cNvSpPr>
          <p:nvPr/>
        </p:nvSpPr>
        <p:spPr>
          <a:xfrm>
            <a:off x="838200" y="1690687"/>
            <a:ext cx="5576455" cy="303324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7938" indent="-7938">
              <a:spcBef>
                <a:spcPts val="0"/>
              </a:spcBef>
              <a:spcAft>
                <a:spcPts val="600"/>
              </a:spcAft>
              <a:defRPr/>
            </a:pPr>
            <a:r>
              <a:rPr lang="en-US" sz="2800" b="1" dirty="0">
                <a:solidFill>
                  <a:srgbClr val="000000"/>
                </a:solidFill>
              </a:rPr>
              <a:t>MRES ambassadors help build community understanding and support:</a:t>
            </a:r>
          </a:p>
          <a:p>
            <a:pPr marL="468313" lvl="0" indent="-166688" fontAlgn="t">
              <a:spcBef>
                <a:spcPts val="0"/>
              </a:spcBef>
              <a:buFont typeface="Arial" panose="020B0604020202020204" pitchFamily="34" charset="0"/>
              <a:buChar char="•"/>
            </a:pPr>
            <a:r>
              <a:rPr lang="en-US" dirty="0"/>
              <a:t>Value of public power — local ownership, local control, affordability and reliability</a:t>
            </a:r>
          </a:p>
          <a:p>
            <a:pPr marL="468313" lvl="0" indent="-166688" fontAlgn="t">
              <a:buFont typeface="Arial" panose="020B0604020202020204" pitchFamily="34" charset="0"/>
              <a:buChar char="•"/>
            </a:pPr>
            <a:r>
              <a:rPr lang="en-US" dirty="0">
                <a:solidFill>
                  <a:srgbClr val="000000"/>
                </a:solidFill>
              </a:rPr>
              <a:t>Promote the value of MRES membership and joint action</a:t>
            </a:r>
          </a:p>
          <a:p>
            <a:pPr marL="468313" lvl="0" indent="-166688" fontAlgn="t">
              <a:buFont typeface="Arial" panose="020B0604020202020204" pitchFamily="34" charset="0"/>
              <a:buChar char="•"/>
            </a:pPr>
            <a:r>
              <a:rPr lang="en-US" dirty="0">
                <a:solidFill>
                  <a:srgbClr val="000000"/>
                </a:solidFill>
              </a:rPr>
              <a:t>“Another voice in the room”</a:t>
            </a:r>
          </a:p>
          <a:p>
            <a:r>
              <a:rPr lang="en-US" dirty="0"/>
              <a:t>		</a:t>
            </a:r>
          </a:p>
        </p:txBody>
      </p:sp>
    </p:spTree>
    <p:extLst>
      <p:ext uri="{BB962C8B-B14F-4D97-AF65-F5344CB8AC3E}">
        <p14:creationId xmlns:p14="http://schemas.microsoft.com/office/powerpoint/2010/main" val="1741540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BD0393-D5EE-D2D9-E874-3138BEA987DA}"/>
              </a:ext>
            </a:extLst>
          </p:cNvPr>
          <p:cNvSpPr>
            <a:spLocks noGrp="1"/>
          </p:cNvSpPr>
          <p:nvPr>
            <p:ph type="title"/>
          </p:nvPr>
        </p:nvSpPr>
        <p:spPr/>
        <p:txBody>
          <a:bodyPr/>
          <a:lstStyle/>
          <a:p>
            <a:r>
              <a:rPr lang="en-US" dirty="0"/>
              <a:t>Strategic Planning</a:t>
            </a:r>
          </a:p>
        </p:txBody>
      </p:sp>
      <p:sp>
        <p:nvSpPr>
          <p:cNvPr id="5" name="Text Placeholder 2">
            <a:extLst>
              <a:ext uri="{FF2B5EF4-FFF2-40B4-BE49-F238E27FC236}">
                <a16:creationId xmlns:a16="http://schemas.microsoft.com/office/drawing/2014/main" id="{B4F2598C-88AA-1AA2-CD40-96DB377657B4}"/>
              </a:ext>
            </a:extLst>
          </p:cNvPr>
          <p:cNvSpPr txBox="1">
            <a:spLocks/>
          </p:cNvSpPr>
          <p:nvPr/>
        </p:nvSpPr>
        <p:spPr>
          <a:xfrm>
            <a:off x="838200" y="1690687"/>
            <a:ext cx="5431825" cy="303324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7938">
              <a:spcBef>
                <a:spcPts val="0"/>
              </a:spcBef>
              <a:spcAft>
                <a:spcPts val="600"/>
              </a:spcAft>
              <a:buFont typeface="Arial" panose="020B0604020202020204" pitchFamily="34" charset="0"/>
              <a:buNone/>
              <a:defRPr/>
            </a:pPr>
            <a:r>
              <a:rPr lang="en-US" b="1" dirty="0">
                <a:solidFill>
                  <a:srgbClr val="000000"/>
                </a:solidFill>
              </a:rPr>
              <a:t>MRES provides facilitation services that help members:</a:t>
            </a:r>
          </a:p>
          <a:p>
            <a:pPr marL="463550" lvl="1" indent="-227013">
              <a:spcBef>
                <a:spcPts val="0"/>
              </a:spcBef>
              <a:spcAft>
                <a:spcPts val="1800"/>
              </a:spcAft>
              <a:defRPr/>
            </a:pPr>
            <a:r>
              <a:rPr lang="en-US" dirty="0">
                <a:solidFill>
                  <a:srgbClr val="000000"/>
                </a:solidFill>
              </a:rPr>
              <a:t>Identify long-term organizational goals</a:t>
            </a:r>
          </a:p>
          <a:p>
            <a:pPr marL="463550" lvl="1" indent="-227013">
              <a:spcBef>
                <a:spcPts val="0"/>
              </a:spcBef>
              <a:spcAft>
                <a:spcPts val="1800"/>
              </a:spcAft>
              <a:defRPr/>
            </a:pPr>
            <a:r>
              <a:rPr lang="en-US" dirty="0">
                <a:solidFill>
                  <a:srgbClr val="000000"/>
                </a:solidFill>
              </a:rPr>
              <a:t>Assess workforce/leadership risks and develop succession strategies</a:t>
            </a:r>
          </a:p>
          <a:p>
            <a:pPr marL="463550" lvl="1" indent="-227013">
              <a:spcBef>
                <a:spcPts val="0"/>
              </a:spcBef>
              <a:spcAft>
                <a:spcPts val="1800"/>
              </a:spcAft>
              <a:defRPr/>
            </a:pPr>
            <a:r>
              <a:rPr lang="en-US" dirty="0">
                <a:solidFill>
                  <a:srgbClr val="000000"/>
                </a:solidFill>
              </a:rPr>
              <a:t>Prioritize community and utility initiatives</a:t>
            </a:r>
          </a:p>
          <a:p>
            <a:pPr marL="463550" lvl="1" indent="-227013">
              <a:spcBef>
                <a:spcPts val="0"/>
              </a:spcBef>
              <a:spcAft>
                <a:spcPts val="1800"/>
              </a:spcAft>
              <a:defRPr/>
            </a:pPr>
            <a:r>
              <a:rPr lang="en-US" dirty="0">
                <a:solidFill>
                  <a:srgbClr val="000000"/>
                </a:solidFill>
              </a:rPr>
              <a:t>Align utility and city leadership around a common vision</a:t>
            </a:r>
          </a:p>
          <a:p>
            <a:pPr marL="7938" indent="-7938">
              <a:spcBef>
                <a:spcPts val="0"/>
              </a:spcBef>
              <a:spcAft>
                <a:spcPts val="600"/>
              </a:spcAft>
              <a:buFont typeface="Arial" panose="020B0604020202020204" pitchFamily="34" charset="0"/>
              <a:buNone/>
              <a:defRPr/>
            </a:pPr>
            <a:endParaRPr lang="en-US" sz="2400" dirty="0">
              <a:solidFill>
                <a:srgbClr val="000000"/>
              </a:solidFill>
            </a:endParaRPr>
          </a:p>
          <a:p>
            <a:endParaRPr lang="en-US" dirty="0"/>
          </a:p>
        </p:txBody>
      </p:sp>
      <p:pic>
        <p:nvPicPr>
          <p:cNvPr id="6" name="Picture 5" descr="A person writing on a whiteboard&#10;&#10;AI-generated content may be incorrect.">
            <a:extLst>
              <a:ext uri="{FF2B5EF4-FFF2-40B4-BE49-F238E27FC236}">
                <a16:creationId xmlns:a16="http://schemas.microsoft.com/office/drawing/2014/main" id="{7A679689-1FBA-518A-2D76-E5758D11130D}"/>
              </a:ext>
            </a:extLst>
          </p:cNvPr>
          <p:cNvPicPr>
            <a:picLocks noChangeAspect="1"/>
          </p:cNvPicPr>
          <p:nvPr/>
        </p:nvPicPr>
        <p:blipFill>
          <a:blip r:embed="rId3"/>
          <a:srcRect l="18681" r="266"/>
          <a:stretch>
            <a:fillRect/>
          </a:stretch>
        </p:blipFill>
        <p:spPr>
          <a:xfrm>
            <a:off x="6475765" y="1690686"/>
            <a:ext cx="5157207" cy="4237673"/>
          </a:xfrm>
          <a:prstGeom prst="rect">
            <a:avLst/>
          </a:prstGeom>
        </p:spPr>
      </p:pic>
    </p:spTree>
    <p:extLst>
      <p:ext uri="{BB962C8B-B14F-4D97-AF65-F5344CB8AC3E}">
        <p14:creationId xmlns:p14="http://schemas.microsoft.com/office/powerpoint/2010/main" val="2492949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79C17-8DA2-41C3-E1F0-16D1914C876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9B5729-B632-58FA-9AF6-5CEDBE0EB9EF}"/>
              </a:ext>
            </a:extLst>
          </p:cNvPr>
          <p:cNvSpPr>
            <a:spLocks noGrp="1"/>
          </p:cNvSpPr>
          <p:nvPr>
            <p:ph type="title"/>
          </p:nvPr>
        </p:nvSpPr>
        <p:spPr/>
        <p:txBody>
          <a:bodyPr/>
          <a:lstStyle/>
          <a:p>
            <a:r>
              <a:rPr lang="en-US" dirty="0"/>
              <a:t>Scholarship Program</a:t>
            </a:r>
          </a:p>
        </p:txBody>
      </p:sp>
      <p:sp>
        <p:nvSpPr>
          <p:cNvPr id="6" name="Text Placeholder 2">
            <a:extLst>
              <a:ext uri="{FF2B5EF4-FFF2-40B4-BE49-F238E27FC236}">
                <a16:creationId xmlns:a16="http://schemas.microsoft.com/office/drawing/2014/main" id="{56DBFCDF-5F44-C26D-DE55-ED9F9139A8CD}"/>
              </a:ext>
            </a:extLst>
          </p:cNvPr>
          <p:cNvSpPr txBox="1">
            <a:spLocks/>
          </p:cNvSpPr>
          <p:nvPr/>
        </p:nvSpPr>
        <p:spPr>
          <a:xfrm>
            <a:off x="838200" y="1690688"/>
            <a:ext cx="10396312" cy="303324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7938">
              <a:spcBef>
                <a:spcPts val="0"/>
              </a:spcBef>
              <a:spcAft>
                <a:spcPts val="600"/>
              </a:spcAft>
              <a:buFont typeface="Arial" panose="020B0604020202020204" pitchFamily="34" charset="0"/>
              <a:buNone/>
              <a:defRPr/>
            </a:pPr>
            <a:r>
              <a:rPr lang="en-US" b="1" dirty="0">
                <a:solidFill>
                  <a:srgbClr val="000000"/>
                </a:solidFill>
              </a:rPr>
              <a:t>Program highlights:</a:t>
            </a:r>
          </a:p>
          <a:p>
            <a:pPr marL="463550" lvl="1" indent="-227013">
              <a:spcBef>
                <a:spcPts val="0"/>
              </a:spcBef>
              <a:spcAft>
                <a:spcPts val="600"/>
              </a:spcAft>
              <a:defRPr/>
            </a:pPr>
            <a:r>
              <a:rPr lang="en-US" dirty="0">
                <a:solidFill>
                  <a:srgbClr val="000000"/>
                </a:solidFill>
              </a:rPr>
              <a:t>Up to 12 scholarships awarded annually in two categories:</a:t>
            </a:r>
          </a:p>
          <a:p>
            <a:pPr marL="920750" lvl="2" indent="-227013">
              <a:spcBef>
                <a:spcPts val="0"/>
              </a:spcBef>
              <a:spcAft>
                <a:spcPts val="600"/>
              </a:spcAft>
              <a:defRPr/>
            </a:pPr>
            <a:r>
              <a:rPr lang="en-US" sz="2200" dirty="0">
                <a:solidFill>
                  <a:srgbClr val="000000"/>
                </a:solidFill>
              </a:rPr>
              <a:t>Five $1,000 college scholarships</a:t>
            </a:r>
          </a:p>
          <a:p>
            <a:pPr marL="920750" lvl="2" indent="-227013">
              <a:spcBef>
                <a:spcPts val="0"/>
              </a:spcBef>
              <a:spcAft>
                <a:spcPts val="1800"/>
              </a:spcAft>
              <a:defRPr/>
            </a:pPr>
            <a:r>
              <a:rPr lang="en-US" sz="2200" dirty="0">
                <a:solidFill>
                  <a:srgbClr val="000000"/>
                </a:solidFill>
              </a:rPr>
              <a:t>Seven $2,000 powerline/lineworker scholarships</a:t>
            </a:r>
          </a:p>
          <a:p>
            <a:pPr marL="463550" lvl="1" indent="-227013">
              <a:spcBef>
                <a:spcPts val="0"/>
              </a:spcBef>
              <a:spcAft>
                <a:spcPts val="1800"/>
              </a:spcAft>
              <a:defRPr/>
            </a:pPr>
            <a:r>
              <a:rPr lang="en-US" dirty="0">
                <a:solidFill>
                  <a:srgbClr val="000000"/>
                </a:solidFill>
              </a:rPr>
              <a:t>Builds talent pipelines</a:t>
            </a:r>
          </a:p>
          <a:p>
            <a:pPr marL="463550" lvl="1" indent="-227013">
              <a:spcBef>
                <a:spcPts val="0"/>
              </a:spcBef>
              <a:spcAft>
                <a:spcPts val="1800"/>
              </a:spcAft>
              <a:defRPr/>
            </a:pPr>
            <a:r>
              <a:rPr lang="en-US" dirty="0">
                <a:solidFill>
                  <a:srgbClr val="000000"/>
                </a:solidFill>
              </a:rPr>
              <a:t>Encourages careers in public power</a:t>
            </a:r>
          </a:p>
          <a:p>
            <a:pPr marL="463550" lvl="1" indent="-227013">
              <a:spcBef>
                <a:spcPts val="0"/>
              </a:spcBef>
              <a:spcAft>
                <a:spcPts val="1800"/>
              </a:spcAft>
              <a:defRPr/>
            </a:pPr>
            <a:r>
              <a:rPr lang="en-US" dirty="0">
                <a:solidFill>
                  <a:srgbClr val="000000"/>
                </a:solidFill>
              </a:rPr>
              <a:t>Supports local students </a:t>
            </a:r>
          </a:p>
          <a:p>
            <a:pPr marL="463550" lvl="1" indent="-227013">
              <a:spcBef>
                <a:spcPts val="0"/>
              </a:spcBef>
              <a:spcAft>
                <a:spcPts val="1800"/>
              </a:spcAft>
              <a:defRPr/>
            </a:pPr>
            <a:r>
              <a:rPr lang="en-US" dirty="0">
                <a:solidFill>
                  <a:srgbClr val="000000"/>
                </a:solidFill>
              </a:rPr>
              <a:t>Builds goodwill with utility customers</a:t>
            </a:r>
          </a:p>
          <a:p>
            <a:endParaRPr lang="en-US" dirty="0"/>
          </a:p>
        </p:txBody>
      </p:sp>
    </p:spTree>
    <p:extLst>
      <p:ext uri="{BB962C8B-B14F-4D97-AF65-F5344CB8AC3E}">
        <p14:creationId xmlns:p14="http://schemas.microsoft.com/office/powerpoint/2010/main" val="1104234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BD0393-D5EE-D2D9-E874-3138BEA987DA}"/>
              </a:ext>
            </a:extLst>
          </p:cNvPr>
          <p:cNvSpPr>
            <a:spLocks noGrp="1"/>
          </p:cNvSpPr>
          <p:nvPr>
            <p:ph type="title"/>
          </p:nvPr>
        </p:nvSpPr>
        <p:spPr/>
        <p:txBody>
          <a:bodyPr/>
          <a:lstStyle/>
          <a:p>
            <a:r>
              <a:rPr lang="en-US" dirty="0"/>
              <a:t>Smart Energy Squad Program</a:t>
            </a:r>
          </a:p>
        </p:txBody>
      </p:sp>
      <p:sp>
        <p:nvSpPr>
          <p:cNvPr id="6" name="Text Placeholder 2">
            <a:extLst>
              <a:ext uri="{FF2B5EF4-FFF2-40B4-BE49-F238E27FC236}">
                <a16:creationId xmlns:a16="http://schemas.microsoft.com/office/drawing/2014/main" id="{ADC1E3A4-7A34-9342-ED97-F3FE3F7E80B3}"/>
              </a:ext>
            </a:extLst>
          </p:cNvPr>
          <p:cNvSpPr txBox="1">
            <a:spLocks/>
          </p:cNvSpPr>
          <p:nvPr/>
        </p:nvSpPr>
        <p:spPr>
          <a:xfrm>
            <a:off x="838200" y="1690688"/>
            <a:ext cx="10396312" cy="303324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7938">
              <a:spcBef>
                <a:spcPts val="0"/>
              </a:spcBef>
              <a:spcAft>
                <a:spcPts val="600"/>
              </a:spcAft>
              <a:buFont typeface="Arial" panose="020B0604020202020204" pitchFamily="34" charset="0"/>
              <a:buNone/>
              <a:defRPr/>
            </a:pPr>
            <a:r>
              <a:rPr lang="en-US" b="1" dirty="0">
                <a:solidFill>
                  <a:srgbClr val="000000"/>
                </a:solidFill>
              </a:rPr>
              <a:t>Program highlights:</a:t>
            </a:r>
          </a:p>
          <a:p>
            <a:pPr marL="463550" lvl="1" indent="-227013">
              <a:spcBef>
                <a:spcPts val="0"/>
              </a:spcBef>
              <a:spcAft>
                <a:spcPts val="1800"/>
              </a:spcAft>
              <a:defRPr/>
            </a:pPr>
            <a:r>
              <a:rPr lang="en-US" dirty="0">
                <a:solidFill>
                  <a:srgbClr val="000000"/>
                </a:solidFill>
              </a:rPr>
              <a:t>Designed for fifth-grade students</a:t>
            </a:r>
          </a:p>
          <a:p>
            <a:pPr marL="463550" lvl="1" indent="-227013">
              <a:spcBef>
                <a:spcPts val="0"/>
              </a:spcBef>
              <a:spcAft>
                <a:spcPts val="1800"/>
              </a:spcAft>
              <a:defRPr/>
            </a:pPr>
            <a:r>
              <a:rPr lang="en-US" dirty="0">
                <a:solidFill>
                  <a:srgbClr val="000000"/>
                </a:solidFill>
              </a:rPr>
              <a:t>Turnkey classroom experience</a:t>
            </a:r>
          </a:p>
          <a:p>
            <a:pPr marL="463550" lvl="1" indent="-227013">
              <a:spcBef>
                <a:spcPts val="0"/>
              </a:spcBef>
              <a:spcAft>
                <a:spcPts val="1800"/>
              </a:spcAft>
              <a:defRPr/>
            </a:pPr>
            <a:r>
              <a:rPr lang="en-US" dirty="0">
                <a:solidFill>
                  <a:srgbClr val="000000"/>
                </a:solidFill>
              </a:rPr>
              <a:t>Interactive student kits</a:t>
            </a:r>
          </a:p>
          <a:p>
            <a:pPr marL="463550" lvl="1" indent="-227013">
              <a:spcBef>
                <a:spcPts val="0"/>
              </a:spcBef>
              <a:spcAft>
                <a:spcPts val="1800"/>
              </a:spcAft>
              <a:defRPr/>
            </a:pPr>
            <a:r>
              <a:rPr lang="en-US" dirty="0">
                <a:solidFill>
                  <a:srgbClr val="000000"/>
                </a:solidFill>
              </a:rPr>
              <a:t>Teacher, parent and student portals</a:t>
            </a:r>
          </a:p>
          <a:p>
            <a:pPr marL="463550" lvl="1" indent="-227013">
              <a:spcBef>
                <a:spcPts val="0"/>
              </a:spcBef>
              <a:spcAft>
                <a:spcPts val="1800"/>
              </a:spcAft>
              <a:defRPr/>
            </a:pPr>
            <a:r>
              <a:rPr lang="en-US" dirty="0">
                <a:solidFill>
                  <a:srgbClr val="000000"/>
                </a:solidFill>
              </a:rPr>
              <a:t>Co-branded utility materials</a:t>
            </a:r>
          </a:p>
          <a:p>
            <a:pPr marL="463550" lvl="1" indent="-227013">
              <a:spcBef>
                <a:spcPts val="0"/>
              </a:spcBef>
              <a:spcAft>
                <a:spcPts val="1800"/>
              </a:spcAft>
              <a:defRPr/>
            </a:pPr>
            <a:r>
              <a:rPr lang="en-US" dirty="0">
                <a:solidFill>
                  <a:srgbClr val="000000"/>
                </a:solidFill>
              </a:rPr>
              <a:t>Local school engagement opportunities</a:t>
            </a:r>
          </a:p>
          <a:p>
            <a:pPr marL="463550" lvl="1" indent="-227013">
              <a:spcBef>
                <a:spcPts val="0"/>
              </a:spcBef>
              <a:spcAft>
                <a:spcPts val="1800"/>
              </a:spcAft>
              <a:defRPr/>
            </a:pPr>
            <a:r>
              <a:rPr lang="en-US" dirty="0">
                <a:solidFill>
                  <a:srgbClr val="000000"/>
                </a:solidFill>
              </a:rPr>
              <a:t>Cost-shared with MRES</a:t>
            </a:r>
            <a:endParaRPr lang="en-US" dirty="0"/>
          </a:p>
        </p:txBody>
      </p:sp>
      <p:pic>
        <p:nvPicPr>
          <p:cNvPr id="8" name="Picture 7">
            <a:extLst>
              <a:ext uri="{FF2B5EF4-FFF2-40B4-BE49-F238E27FC236}">
                <a16:creationId xmlns:a16="http://schemas.microsoft.com/office/drawing/2014/main" id="{2A9B5D23-C303-B6E4-AE3A-52950B0B3580}"/>
              </a:ext>
            </a:extLst>
          </p:cNvPr>
          <p:cNvPicPr>
            <a:picLocks noChangeAspect="1"/>
          </p:cNvPicPr>
          <p:nvPr/>
        </p:nvPicPr>
        <p:blipFill>
          <a:blip r:embed="rId3"/>
          <a:stretch>
            <a:fillRect/>
          </a:stretch>
        </p:blipFill>
        <p:spPr>
          <a:xfrm>
            <a:off x="6960870" y="2165350"/>
            <a:ext cx="4152900" cy="2603500"/>
          </a:xfrm>
          <a:prstGeom prst="rect">
            <a:avLst/>
          </a:prstGeom>
        </p:spPr>
      </p:pic>
    </p:spTree>
    <p:extLst>
      <p:ext uri="{BB962C8B-B14F-4D97-AF65-F5344CB8AC3E}">
        <p14:creationId xmlns:p14="http://schemas.microsoft.com/office/powerpoint/2010/main" val="2123834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82FD5-B40B-695F-2B89-22FD2B5AAC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892169-5F98-DCDC-22C0-1FDEA60285F4}"/>
              </a:ext>
            </a:extLst>
          </p:cNvPr>
          <p:cNvSpPr>
            <a:spLocks noGrp="1"/>
          </p:cNvSpPr>
          <p:nvPr>
            <p:ph type="title"/>
          </p:nvPr>
        </p:nvSpPr>
        <p:spPr/>
        <p:txBody>
          <a:bodyPr/>
          <a:lstStyle/>
          <a:p>
            <a:r>
              <a:rPr lang="en-US" dirty="0"/>
              <a:t>Community Co-Sponsorship Program</a:t>
            </a:r>
          </a:p>
        </p:txBody>
      </p:sp>
      <p:sp>
        <p:nvSpPr>
          <p:cNvPr id="6" name="Text Placeholder 2">
            <a:extLst>
              <a:ext uri="{FF2B5EF4-FFF2-40B4-BE49-F238E27FC236}">
                <a16:creationId xmlns:a16="http://schemas.microsoft.com/office/drawing/2014/main" id="{5C27A9C4-F045-34CF-1901-3B8309CA54DD}"/>
              </a:ext>
            </a:extLst>
          </p:cNvPr>
          <p:cNvSpPr txBox="1">
            <a:spLocks/>
          </p:cNvSpPr>
          <p:nvPr/>
        </p:nvSpPr>
        <p:spPr>
          <a:xfrm>
            <a:off x="838200" y="1690689"/>
            <a:ext cx="10396312" cy="250031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7938">
              <a:spcBef>
                <a:spcPts val="0"/>
              </a:spcBef>
              <a:spcAft>
                <a:spcPts val="600"/>
              </a:spcAft>
              <a:buFont typeface="Arial" panose="020B0604020202020204" pitchFamily="34" charset="0"/>
              <a:buNone/>
              <a:defRPr/>
            </a:pPr>
            <a:r>
              <a:rPr lang="en-US" b="1" dirty="0">
                <a:solidFill>
                  <a:srgbClr val="000000"/>
                </a:solidFill>
              </a:rPr>
              <a:t>Helps members strengthen community connections:</a:t>
            </a:r>
          </a:p>
          <a:p>
            <a:pPr marL="407988" lvl="0" indent="-227013" fontAlgn="t">
              <a:spcBef>
                <a:spcPts val="0"/>
              </a:spcBef>
            </a:pPr>
            <a:r>
              <a:rPr lang="en-US" sz="2400" dirty="0"/>
              <a:t>Co-sponsored events lead recognize the local utility as an event sponsor</a:t>
            </a:r>
          </a:p>
          <a:p>
            <a:pPr marL="407988" lvl="0" indent="-227013" fontAlgn="t"/>
            <a:r>
              <a:rPr lang="en-US" sz="2400" dirty="0"/>
              <a:t>Recognition of MRES as a sponsoring partner</a:t>
            </a:r>
          </a:p>
          <a:p>
            <a:pPr marL="407988" lvl="0" indent="-227013" fontAlgn="t"/>
            <a:r>
              <a:rPr lang="en-US" sz="2400" dirty="0"/>
              <a:t>Leads to public education or awareness opportunities</a:t>
            </a:r>
          </a:p>
          <a:p>
            <a:pPr marL="407988" lvl="0" indent="-227013" fontAlgn="t"/>
            <a:r>
              <a:rPr lang="en-US" sz="2400" dirty="0"/>
              <a:t>Messaging about public power and community ownership</a:t>
            </a:r>
          </a:p>
        </p:txBody>
      </p:sp>
      <p:sp>
        <p:nvSpPr>
          <p:cNvPr id="2" name="Text Placeholder 2">
            <a:extLst>
              <a:ext uri="{FF2B5EF4-FFF2-40B4-BE49-F238E27FC236}">
                <a16:creationId xmlns:a16="http://schemas.microsoft.com/office/drawing/2014/main" id="{E218E3CF-0168-CC4D-31E2-D9D22698C5EE}"/>
              </a:ext>
            </a:extLst>
          </p:cNvPr>
          <p:cNvSpPr txBox="1">
            <a:spLocks/>
          </p:cNvSpPr>
          <p:nvPr/>
        </p:nvSpPr>
        <p:spPr>
          <a:xfrm>
            <a:off x="838200" y="4326256"/>
            <a:ext cx="10396312" cy="250031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indent="-7938">
              <a:spcBef>
                <a:spcPts val="0"/>
              </a:spcBef>
              <a:spcAft>
                <a:spcPts val="600"/>
              </a:spcAft>
              <a:buFont typeface="Arial" panose="020B0604020202020204" pitchFamily="34" charset="0"/>
              <a:buNone/>
              <a:defRPr/>
            </a:pPr>
            <a:r>
              <a:rPr lang="en-US" b="1" dirty="0">
                <a:solidFill>
                  <a:srgbClr val="000000"/>
                </a:solidFill>
              </a:rPr>
              <a:t>Examples of eligible activities:</a:t>
            </a:r>
          </a:p>
          <a:p>
            <a:pPr marL="407988" lvl="0" indent="-227013" fontAlgn="t">
              <a:spcBef>
                <a:spcPts val="0"/>
              </a:spcBef>
            </a:pPr>
            <a:r>
              <a:rPr lang="en-US" sz="2400" dirty="0"/>
              <a:t>Community celebrations, local festivals, golf outings, educational outreach activities, community service initiatives</a:t>
            </a:r>
          </a:p>
        </p:txBody>
      </p:sp>
    </p:spTree>
    <p:extLst>
      <p:ext uri="{BB962C8B-B14F-4D97-AF65-F5344CB8AC3E}">
        <p14:creationId xmlns:p14="http://schemas.microsoft.com/office/powerpoint/2010/main" val="489707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A630-E014-8AD0-A2EB-B2B4519E59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9CF54-4866-AEDC-3870-A51D20927FF9}"/>
              </a:ext>
            </a:extLst>
          </p:cNvPr>
          <p:cNvSpPr>
            <a:spLocks noGrp="1"/>
          </p:cNvSpPr>
          <p:nvPr>
            <p:ph type="title"/>
          </p:nvPr>
        </p:nvSpPr>
        <p:spPr/>
        <p:txBody>
          <a:bodyPr/>
          <a:lstStyle/>
          <a:p>
            <a:r>
              <a:rPr lang="en-US" dirty="0"/>
              <a:t>Community Engagement Impacts</a:t>
            </a:r>
          </a:p>
        </p:txBody>
      </p:sp>
      <p:sp>
        <p:nvSpPr>
          <p:cNvPr id="3" name="Content Placeholder 2">
            <a:extLst>
              <a:ext uri="{FF2B5EF4-FFF2-40B4-BE49-F238E27FC236}">
                <a16:creationId xmlns:a16="http://schemas.microsoft.com/office/drawing/2014/main" id="{7D59F1CF-0E28-8C08-1651-158CC2394C75}"/>
              </a:ext>
            </a:extLst>
          </p:cNvPr>
          <p:cNvSpPr>
            <a:spLocks noGrp="1"/>
          </p:cNvSpPr>
          <p:nvPr>
            <p:ph sz="half" idx="1"/>
          </p:nvPr>
        </p:nvSpPr>
        <p:spPr>
          <a:xfrm>
            <a:off x="838200" y="2431206"/>
            <a:ext cx="10515600" cy="3892130"/>
          </a:xfrm>
        </p:spPr>
        <p:txBody>
          <a:bodyPr>
            <a:noAutofit/>
          </a:bodyPr>
          <a:lstStyle/>
          <a:p>
            <a:pPr lvl="0"/>
            <a:r>
              <a:rPr lang="en-US" dirty="0"/>
              <a:t>Results for member communities:</a:t>
            </a:r>
          </a:p>
          <a:p>
            <a:pPr marL="468313" indent="-227013" fontAlgn="t">
              <a:spcAft>
                <a:spcPts val="1800"/>
              </a:spcAft>
            </a:pPr>
            <a:r>
              <a:rPr lang="en-US" sz="2400" b="0" dirty="0"/>
              <a:t>✅  Increased public awareness</a:t>
            </a:r>
          </a:p>
          <a:p>
            <a:pPr marL="468313" indent="-227013" fontAlgn="t">
              <a:spcAft>
                <a:spcPts val="1800"/>
              </a:spcAft>
            </a:pPr>
            <a:r>
              <a:rPr lang="en-US" sz="2400" b="0" dirty="0"/>
              <a:t>✅  Builds trust and credibility</a:t>
            </a:r>
          </a:p>
          <a:p>
            <a:pPr marL="468313" indent="-227013" fontAlgn="t">
              <a:spcAft>
                <a:spcPts val="1800"/>
              </a:spcAft>
            </a:pPr>
            <a:r>
              <a:rPr lang="en-US" sz="2400" b="0" dirty="0"/>
              <a:t>✅  Creates a better understanding of public power benefits and improves </a:t>
            </a:r>
            <a:br>
              <a:rPr lang="en-US" sz="2400" b="0" dirty="0"/>
            </a:br>
            <a:r>
              <a:rPr lang="en-US" sz="2400" b="0" dirty="0"/>
              <a:t>   support for major decisions</a:t>
            </a:r>
          </a:p>
          <a:p>
            <a:pPr marL="468313" indent="-227013" fontAlgn="t">
              <a:spcAft>
                <a:spcPts val="1800"/>
              </a:spcAft>
            </a:pPr>
            <a:r>
              <a:rPr lang="en-US" sz="2400" b="0" dirty="0"/>
              <a:t>✅  Builds stronger community relationships and partnerships</a:t>
            </a:r>
          </a:p>
          <a:p>
            <a:pPr marL="468313" indent="-227013" fontAlgn="t">
              <a:spcAft>
                <a:spcPts val="1800"/>
              </a:spcAft>
            </a:pPr>
            <a:r>
              <a:rPr lang="en-US" sz="2400" b="0" dirty="0"/>
              <a:t>✅  Greater appreciation for the local utility</a:t>
            </a:r>
          </a:p>
        </p:txBody>
      </p:sp>
    </p:spTree>
    <p:extLst>
      <p:ext uri="{BB962C8B-B14F-4D97-AF65-F5344CB8AC3E}">
        <p14:creationId xmlns:p14="http://schemas.microsoft.com/office/powerpoint/2010/main" val="3336818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04DE5-E34C-4C34-E336-8C4EB9F22B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958895-B6F0-6F30-D61E-A44D5D92F51B}"/>
              </a:ext>
            </a:extLst>
          </p:cNvPr>
          <p:cNvSpPr>
            <a:spLocks noGrp="1"/>
          </p:cNvSpPr>
          <p:nvPr>
            <p:ph type="title"/>
          </p:nvPr>
        </p:nvSpPr>
        <p:spPr/>
        <p:txBody>
          <a:bodyPr/>
          <a:lstStyle/>
          <a:p>
            <a:r>
              <a:rPr lang="en-US"/>
              <a:t>Why These Programs Matter</a:t>
            </a:r>
            <a:endParaRPr lang="en-US" dirty="0"/>
          </a:p>
        </p:txBody>
      </p:sp>
      <p:sp>
        <p:nvSpPr>
          <p:cNvPr id="3" name="Content Placeholder 2">
            <a:extLst>
              <a:ext uri="{FF2B5EF4-FFF2-40B4-BE49-F238E27FC236}">
                <a16:creationId xmlns:a16="http://schemas.microsoft.com/office/drawing/2014/main" id="{6E6726DA-69FF-9287-24B3-C1506322806E}"/>
              </a:ext>
            </a:extLst>
          </p:cNvPr>
          <p:cNvSpPr>
            <a:spLocks noGrp="1"/>
          </p:cNvSpPr>
          <p:nvPr>
            <p:ph sz="half" idx="1"/>
          </p:nvPr>
        </p:nvSpPr>
        <p:spPr>
          <a:xfrm>
            <a:off x="838200" y="2431206"/>
            <a:ext cx="10515600" cy="3892130"/>
          </a:xfrm>
        </p:spPr>
        <p:txBody>
          <a:bodyPr>
            <a:noAutofit/>
          </a:bodyPr>
          <a:lstStyle/>
          <a:p>
            <a:pPr lvl="0"/>
            <a:r>
              <a:rPr lang="en-US" dirty="0"/>
              <a:t>By investing in people and community engagement, MRES helps members:</a:t>
            </a:r>
          </a:p>
          <a:p>
            <a:pPr marL="468313" indent="-227013" fontAlgn="t">
              <a:spcAft>
                <a:spcPts val="1800"/>
              </a:spcAft>
            </a:pPr>
            <a:r>
              <a:rPr lang="en-US" sz="2400" b="0" dirty="0"/>
              <a:t>✅  Build stronger organizations</a:t>
            </a:r>
          </a:p>
          <a:p>
            <a:pPr marL="468313" indent="-227013" fontAlgn="t">
              <a:spcAft>
                <a:spcPts val="1800"/>
              </a:spcAft>
            </a:pPr>
            <a:r>
              <a:rPr lang="en-US" sz="2400" b="0" dirty="0"/>
              <a:t>✅  Strengthen the public power model</a:t>
            </a:r>
          </a:p>
          <a:p>
            <a:pPr marL="468313" indent="-227013" fontAlgn="t">
              <a:spcAft>
                <a:spcPts val="1800"/>
              </a:spcAft>
            </a:pPr>
            <a:r>
              <a:rPr lang="en-US" sz="2400" b="0" dirty="0"/>
              <a:t>✅  Develop future utility professionals</a:t>
            </a:r>
          </a:p>
          <a:p>
            <a:pPr marL="468313" indent="-227013" fontAlgn="t">
              <a:spcAft>
                <a:spcPts val="1800"/>
              </a:spcAft>
            </a:pPr>
            <a:r>
              <a:rPr lang="en-US" sz="2400" b="0" dirty="0"/>
              <a:t>✅  Increase community support</a:t>
            </a:r>
          </a:p>
          <a:p>
            <a:pPr marL="468313" indent="-227013" fontAlgn="t">
              <a:spcAft>
                <a:spcPts val="1800"/>
              </a:spcAft>
            </a:pPr>
            <a:r>
              <a:rPr lang="en-US" sz="2400" b="0" dirty="0"/>
              <a:t>✅  Demonstrate the value of joint action and MRES membership</a:t>
            </a:r>
          </a:p>
          <a:p>
            <a:pPr marL="468313" indent="-227013" fontAlgn="t">
              <a:spcAft>
                <a:spcPts val="1800"/>
              </a:spcAft>
            </a:pPr>
            <a:endParaRPr lang="en-US" sz="2400" b="0" dirty="0"/>
          </a:p>
        </p:txBody>
      </p:sp>
    </p:spTree>
    <p:extLst>
      <p:ext uri="{BB962C8B-B14F-4D97-AF65-F5344CB8AC3E}">
        <p14:creationId xmlns:p14="http://schemas.microsoft.com/office/powerpoint/2010/main" val="511491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5BAF0-5B5F-588E-8EEF-3FCE0032D287}"/>
              </a:ext>
            </a:extLst>
          </p:cNvPr>
          <p:cNvSpPr>
            <a:spLocks noGrp="1"/>
          </p:cNvSpPr>
          <p:nvPr>
            <p:ph type="ctrTitle"/>
          </p:nvPr>
        </p:nvSpPr>
        <p:spPr/>
        <p:txBody>
          <a:bodyPr/>
          <a:lstStyle/>
          <a:p>
            <a:r>
              <a:rPr lang="en-US" dirty="0"/>
              <a:t>Questions?</a:t>
            </a:r>
          </a:p>
        </p:txBody>
      </p:sp>
      <p:sp>
        <p:nvSpPr>
          <p:cNvPr id="3" name="Subtitle 2">
            <a:extLst>
              <a:ext uri="{FF2B5EF4-FFF2-40B4-BE49-F238E27FC236}">
                <a16:creationId xmlns:a16="http://schemas.microsoft.com/office/drawing/2014/main" id="{DE5C2640-3204-EA86-B015-7AB098B020FD}"/>
              </a:ext>
            </a:extLst>
          </p:cNvPr>
          <p:cNvSpPr>
            <a:spLocks noGrp="1"/>
          </p:cNvSpPr>
          <p:nvPr>
            <p:ph type="subTitle" idx="1"/>
          </p:nvPr>
        </p:nvSpPr>
        <p:spPr>
          <a:xfrm>
            <a:off x="1887692" y="3602873"/>
            <a:ext cx="8410322" cy="1893430"/>
          </a:xfrm>
        </p:spPr>
        <p:txBody>
          <a:bodyPr>
            <a:noAutofit/>
          </a:bodyPr>
          <a:lstStyle/>
          <a:p>
            <a:r>
              <a:rPr lang="en-US" sz="2800" b="1" dirty="0"/>
              <a:t>Andrew Johnson</a:t>
            </a:r>
          </a:p>
          <a:p>
            <a:r>
              <a:rPr lang="en-US" dirty="0"/>
              <a:t>Director of Member Strategy &amp; Services</a:t>
            </a:r>
          </a:p>
          <a:p>
            <a:r>
              <a:rPr lang="en-US" sz="2000" dirty="0" err="1"/>
              <a:t>andrew.johnson@mrenergy.com</a:t>
            </a:r>
            <a:endParaRPr lang="en-US" sz="2000" dirty="0"/>
          </a:p>
          <a:p>
            <a:r>
              <a:rPr lang="en-US" sz="2000" dirty="0"/>
              <a:t>605-338-4042</a:t>
            </a:r>
          </a:p>
        </p:txBody>
      </p:sp>
    </p:spTree>
    <p:extLst>
      <p:ext uri="{BB962C8B-B14F-4D97-AF65-F5344CB8AC3E}">
        <p14:creationId xmlns:p14="http://schemas.microsoft.com/office/powerpoint/2010/main" val="481080621"/>
      </p:ext>
    </p:extLst>
  </p:cSld>
  <p:clrMapOvr>
    <a:masterClrMapping/>
  </p:clrMapOvr>
</p:sld>
</file>

<file path=ppt/theme/theme1.xml><?xml version="1.0" encoding="utf-8"?>
<a:theme xmlns:a="http://schemas.openxmlformats.org/drawingml/2006/main" name="Office Theme">
  <a:themeElements>
    <a:clrScheme name="MPLA">
      <a:dk1>
        <a:srgbClr val="000000"/>
      </a:dk1>
      <a:lt1>
        <a:srgbClr val="FFFFFF"/>
      </a:lt1>
      <a:dk2>
        <a:srgbClr val="143B67"/>
      </a:dk2>
      <a:lt2>
        <a:srgbClr val="AFAFAF"/>
      </a:lt2>
      <a:accent1>
        <a:srgbClr val="FAA81B"/>
      </a:accent1>
      <a:accent2>
        <a:srgbClr val="F2F2F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6 MPLA Presentation_REV. 7-16-26" id="{4D9989CD-5AE4-8940-8A9F-55C55400A1E1}" vid="{91B54DC6-E260-E545-A8CE-B47A03C520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282</TotalTime>
  <Words>3304</Words>
  <Application>Microsoft Office PowerPoint</Application>
  <PresentationFormat>Widescreen</PresentationFormat>
  <Paragraphs>457</Paragraphs>
  <Slides>21</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Open Sans</vt:lpstr>
      <vt:lpstr>Wingdings 3</vt:lpstr>
      <vt:lpstr>Office Theme</vt:lpstr>
      <vt:lpstr>Leadership, Workforce &amp; Community Development</vt:lpstr>
      <vt:lpstr>Let’s Talk About the ‘Why’</vt:lpstr>
      <vt:lpstr>From Feedback to Action</vt:lpstr>
      <vt:lpstr>Developing Tomorrow’s Leaders</vt:lpstr>
      <vt:lpstr>Supervisor Essentials</vt:lpstr>
      <vt:lpstr>Supervisor Essentials</vt:lpstr>
      <vt:lpstr>The LEAD Course</vt:lpstr>
      <vt:lpstr>The LEAD Course</vt:lpstr>
      <vt:lpstr>Leadership Legacy Academy</vt:lpstr>
      <vt:lpstr>Leadership Legacy Academy</vt:lpstr>
      <vt:lpstr>Outcomes for Member Utilities</vt:lpstr>
      <vt:lpstr>Community Engagement Opportunities</vt:lpstr>
      <vt:lpstr>Municipal Power Advantage®</vt:lpstr>
      <vt:lpstr>Ambassador Program</vt:lpstr>
      <vt:lpstr>Strategic Planning</vt:lpstr>
      <vt:lpstr>Scholarship Program</vt:lpstr>
      <vt:lpstr>Smart Energy Squad Program</vt:lpstr>
      <vt:lpstr>Community Co-Sponsorship Program</vt:lpstr>
      <vt:lpstr>Community Engagement Impacts</vt:lpstr>
      <vt:lpstr>Why These Programs Matter</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Johnson</dc:creator>
  <cp:lastModifiedBy>Andrew Johnson</cp:lastModifiedBy>
  <cp:revision>29</cp:revision>
  <dcterms:created xsi:type="dcterms:W3CDTF">2026-08-07T15:07:20Z</dcterms:created>
  <dcterms:modified xsi:type="dcterms:W3CDTF">2026-09-15T20:41:34Z</dcterms:modified>
</cp:coreProperties>
</file>