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164367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0D284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64367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0D284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64367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51560" y="2440573"/>
            <a:ext cx="4393565" cy="3738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rgbClr val="00396D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8686800" cy="6858000"/>
          </a:xfrm>
          <a:custGeom>
            <a:avLst/>
            <a:gdLst/>
            <a:ahLst/>
            <a:cxnLst/>
            <a:rect l="l" t="t" r="r" b="b"/>
            <a:pathLst>
              <a:path w="8686800" h="6858000">
                <a:moveTo>
                  <a:pt x="8686800" y="0"/>
                </a:moveTo>
                <a:lnTo>
                  <a:pt x="0" y="0"/>
                </a:lnTo>
                <a:lnTo>
                  <a:pt x="0" y="6858000"/>
                </a:lnTo>
                <a:lnTo>
                  <a:pt x="8686800" y="6858000"/>
                </a:lnTo>
                <a:lnTo>
                  <a:pt x="8686800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677672" y="3522726"/>
            <a:ext cx="5120640" cy="0"/>
          </a:xfrm>
          <a:custGeom>
            <a:avLst/>
            <a:gdLst/>
            <a:ahLst/>
            <a:cxnLst/>
            <a:rect l="l" t="t" r="r" b="b"/>
            <a:pathLst>
              <a:path w="5120640" h="0">
                <a:moveTo>
                  <a:pt x="512064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4618" y="457200"/>
            <a:ext cx="5945758" cy="594360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5716777" y="457200"/>
            <a:ext cx="5943600" cy="5943600"/>
          </a:xfrm>
          <a:custGeom>
            <a:avLst/>
            <a:gdLst/>
            <a:ahLst/>
            <a:cxnLst/>
            <a:rect l="l" t="t" r="r" b="b"/>
            <a:pathLst>
              <a:path w="5943600" h="5943600">
                <a:moveTo>
                  <a:pt x="2971800" y="0"/>
                </a:moveTo>
                <a:lnTo>
                  <a:pt x="2923615" y="382"/>
                </a:lnTo>
                <a:lnTo>
                  <a:pt x="2875616" y="1527"/>
                </a:lnTo>
                <a:lnTo>
                  <a:pt x="2827807" y="3427"/>
                </a:lnTo>
                <a:lnTo>
                  <a:pt x="2780196" y="6077"/>
                </a:lnTo>
                <a:lnTo>
                  <a:pt x="2732786" y="9471"/>
                </a:lnTo>
                <a:lnTo>
                  <a:pt x="2685585" y="13604"/>
                </a:lnTo>
                <a:lnTo>
                  <a:pt x="2638597" y="18470"/>
                </a:lnTo>
                <a:lnTo>
                  <a:pt x="2591829" y="24063"/>
                </a:lnTo>
                <a:lnTo>
                  <a:pt x="2545287" y="30376"/>
                </a:lnTo>
                <a:lnTo>
                  <a:pt x="2498976" y="37406"/>
                </a:lnTo>
                <a:lnTo>
                  <a:pt x="2452901" y="45145"/>
                </a:lnTo>
                <a:lnTo>
                  <a:pt x="2407070" y="53588"/>
                </a:lnTo>
                <a:lnTo>
                  <a:pt x="2361486" y="62729"/>
                </a:lnTo>
                <a:lnTo>
                  <a:pt x="2316157" y="72562"/>
                </a:lnTo>
                <a:lnTo>
                  <a:pt x="2271089" y="83082"/>
                </a:lnTo>
                <a:lnTo>
                  <a:pt x="2226285" y="94283"/>
                </a:lnTo>
                <a:lnTo>
                  <a:pt x="2181754" y="106159"/>
                </a:lnTo>
                <a:lnTo>
                  <a:pt x="2137499" y="118704"/>
                </a:lnTo>
                <a:lnTo>
                  <a:pt x="2093528" y="131913"/>
                </a:lnTo>
                <a:lnTo>
                  <a:pt x="2049846" y="145780"/>
                </a:lnTo>
                <a:lnTo>
                  <a:pt x="2006458" y="160299"/>
                </a:lnTo>
                <a:lnTo>
                  <a:pt x="1963370" y="175463"/>
                </a:lnTo>
                <a:lnTo>
                  <a:pt x="1920589" y="191269"/>
                </a:lnTo>
                <a:lnTo>
                  <a:pt x="1878119" y="207709"/>
                </a:lnTo>
                <a:lnTo>
                  <a:pt x="1835967" y="224778"/>
                </a:lnTo>
                <a:lnTo>
                  <a:pt x="1794139" y="242470"/>
                </a:lnTo>
                <a:lnTo>
                  <a:pt x="1752639" y="260780"/>
                </a:lnTo>
                <a:lnTo>
                  <a:pt x="1711475" y="279701"/>
                </a:lnTo>
                <a:lnTo>
                  <a:pt x="1670651" y="299228"/>
                </a:lnTo>
                <a:lnTo>
                  <a:pt x="1630174" y="319356"/>
                </a:lnTo>
                <a:lnTo>
                  <a:pt x="1590049" y="340077"/>
                </a:lnTo>
                <a:lnTo>
                  <a:pt x="1550282" y="361387"/>
                </a:lnTo>
                <a:lnTo>
                  <a:pt x="1510879" y="383280"/>
                </a:lnTo>
                <a:lnTo>
                  <a:pt x="1471845" y="405750"/>
                </a:lnTo>
                <a:lnTo>
                  <a:pt x="1433186" y="428792"/>
                </a:lnTo>
                <a:lnTo>
                  <a:pt x="1394909" y="452399"/>
                </a:lnTo>
                <a:lnTo>
                  <a:pt x="1357018" y="476565"/>
                </a:lnTo>
                <a:lnTo>
                  <a:pt x="1319520" y="501286"/>
                </a:lnTo>
                <a:lnTo>
                  <a:pt x="1282421" y="526555"/>
                </a:lnTo>
                <a:lnTo>
                  <a:pt x="1245725" y="552366"/>
                </a:lnTo>
                <a:lnTo>
                  <a:pt x="1209439" y="578714"/>
                </a:lnTo>
                <a:lnTo>
                  <a:pt x="1173569" y="605593"/>
                </a:lnTo>
                <a:lnTo>
                  <a:pt x="1138121" y="632997"/>
                </a:lnTo>
                <a:lnTo>
                  <a:pt x="1103099" y="660920"/>
                </a:lnTo>
                <a:lnTo>
                  <a:pt x="1068511" y="689357"/>
                </a:lnTo>
                <a:lnTo>
                  <a:pt x="1034361" y="718302"/>
                </a:lnTo>
                <a:lnTo>
                  <a:pt x="1000656" y="747749"/>
                </a:lnTo>
                <a:lnTo>
                  <a:pt x="967400" y="777692"/>
                </a:lnTo>
                <a:lnTo>
                  <a:pt x="934601" y="808126"/>
                </a:lnTo>
                <a:lnTo>
                  <a:pt x="902264" y="839044"/>
                </a:lnTo>
                <a:lnTo>
                  <a:pt x="870394" y="870442"/>
                </a:lnTo>
                <a:lnTo>
                  <a:pt x="838997" y="902312"/>
                </a:lnTo>
                <a:lnTo>
                  <a:pt x="808080" y="934651"/>
                </a:lnTo>
                <a:lnTo>
                  <a:pt x="777647" y="967451"/>
                </a:lnTo>
                <a:lnTo>
                  <a:pt x="747705" y="1000707"/>
                </a:lnTo>
                <a:lnTo>
                  <a:pt x="718259" y="1034413"/>
                </a:lnTo>
                <a:lnTo>
                  <a:pt x="689315" y="1068563"/>
                </a:lnTo>
                <a:lnTo>
                  <a:pt x="660880" y="1103152"/>
                </a:lnTo>
                <a:lnTo>
                  <a:pt x="632957" y="1138175"/>
                </a:lnTo>
                <a:lnTo>
                  <a:pt x="605555" y="1173624"/>
                </a:lnTo>
                <a:lnTo>
                  <a:pt x="578677" y="1209494"/>
                </a:lnTo>
                <a:lnTo>
                  <a:pt x="552330" y="1245780"/>
                </a:lnTo>
                <a:lnTo>
                  <a:pt x="526520" y="1282476"/>
                </a:lnTo>
                <a:lnTo>
                  <a:pt x="501253" y="1319576"/>
                </a:lnTo>
                <a:lnTo>
                  <a:pt x="476533" y="1357075"/>
                </a:lnTo>
                <a:lnTo>
                  <a:pt x="452368" y="1394965"/>
                </a:lnTo>
                <a:lnTo>
                  <a:pt x="428762" y="1433243"/>
                </a:lnTo>
                <a:lnTo>
                  <a:pt x="405722" y="1471901"/>
                </a:lnTo>
                <a:lnTo>
                  <a:pt x="383253" y="1510935"/>
                </a:lnTo>
                <a:lnTo>
                  <a:pt x="361362" y="1550338"/>
                </a:lnTo>
                <a:lnTo>
                  <a:pt x="340053" y="1590105"/>
                </a:lnTo>
                <a:lnTo>
                  <a:pt x="319332" y="1630230"/>
                </a:lnTo>
                <a:lnTo>
                  <a:pt x="299206" y="1670707"/>
                </a:lnTo>
                <a:lnTo>
                  <a:pt x="279680" y="1711530"/>
                </a:lnTo>
                <a:lnTo>
                  <a:pt x="260760" y="1752694"/>
                </a:lnTo>
                <a:lnTo>
                  <a:pt x="242452" y="1794193"/>
                </a:lnTo>
                <a:lnTo>
                  <a:pt x="224761" y="1836020"/>
                </a:lnTo>
                <a:lnTo>
                  <a:pt x="207693" y="1878171"/>
                </a:lnTo>
                <a:lnTo>
                  <a:pt x="191254" y="1920640"/>
                </a:lnTo>
                <a:lnTo>
                  <a:pt x="175450" y="1963421"/>
                </a:lnTo>
                <a:lnTo>
                  <a:pt x="160286" y="2006507"/>
                </a:lnTo>
                <a:lnTo>
                  <a:pt x="145768" y="2049894"/>
                </a:lnTo>
                <a:lnTo>
                  <a:pt x="131903" y="2093575"/>
                </a:lnTo>
                <a:lnTo>
                  <a:pt x="118695" y="2137545"/>
                </a:lnTo>
                <a:lnTo>
                  <a:pt x="106150" y="2181798"/>
                </a:lnTo>
                <a:lnTo>
                  <a:pt x="94275" y="2226328"/>
                </a:lnTo>
                <a:lnTo>
                  <a:pt x="83075" y="2271129"/>
                </a:lnTo>
                <a:lnTo>
                  <a:pt x="72556" y="2316196"/>
                </a:lnTo>
                <a:lnTo>
                  <a:pt x="62723" y="2361523"/>
                </a:lnTo>
                <a:lnTo>
                  <a:pt x="53583" y="2407104"/>
                </a:lnTo>
                <a:lnTo>
                  <a:pt x="45141" y="2452934"/>
                </a:lnTo>
                <a:lnTo>
                  <a:pt x="37402" y="2499006"/>
                </a:lnTo>
                <a:lnTo>
                  <a:pt x="30374" y="2545315"/>
                </a:lnTo>
                <a:lnTo>
                  <a:pt x="24060" y="2591855"/>
                </a:lnTo>
                <a:lnTo>
                  <a:pt x="18468" y="2638620"/>
                </a:lnTo>
                <a:lnTo>
                  <a:pt x="13603" y="2685605"/>
                </a:lnTo>
                <a:lnTo>
                  <a:pt x="9470" y="2732803"/>
                </a:lnTo>
                <a:lnTo>
                  <a:pt x="6076" y="2780209"/>
                </a:lnTo>
                <a:lnTo>
                  <a:pt x="3426" y="2827818"/>
                </a:lnTo>
                <a:lnTo>
                  <a:pt x="1526" y="2875623"/>
                </a:lnTo>
                <a:lnTo>
                  <a:pt x="382" y="2923619"/>
                </a:lnTo>
                <a:lnTo>
                  <a:pt x="0" y="2971800"/>
                </a:lnTo>
                <a:lnTo>
                  <a:pt x="382" y="3019980"/>
                </a:lnTo>
                <a:lnTo>
                  <a:pt x="1526" y="3067976"/>
                </a:lnTo>
                <a:lnTo>
                  <a:pt x="3426" y="3115781"/>
                </a:lnTo>
                <a:lnTo>
                  <a:pt x="6076" y="3163390"/>
                </a:lnTo>
                <a:lnTo>
                  <a:pt x="9470" y="3210796"/>
                </a:lnTo>
                <a:lnTo>
                  <a:pt x="13603" y="3257994"/>
                </a:lnTo>
                <a:lnTo>
                  <a:pt x="18468" y="3304979"/>
                </a:lnTo>
                <a:lnTo>
                  <a:pt x="24060" y="3351744"/>
                </a:lnTo>
                <a:lnTo>
                  <a:pt x="30374" y="3398284"/>
                </a:lnTo>
                <a:lnTo>
                  <a:pt x="37402" y="3444593"/>
                </a:lnTo>
                <a:lnTo>
                  <a:pt x="45141" y="3490665"/>
                </a:lnTo>
                <a:lnTo>
                  <a:pt x="53583" y="3536495"/>
                </a:lnTo>
                <a:lnTo>
                  <a:pt x="62723" y="3582076"/>
                </a:lnTo>
                <a:lnTo>
                  <a:pt x="72556" y="3627403"/>
                </a:lnTo>
                <a:lnTo>
                  <a:pt x="83075" y="3672470"/>
                </a:lnTo>
                <a:lnTo>
                  <a:pt x="94275" y="3717271"/>
                </a:lnTo>
                <a:lnTo>
                  <a:pt x="106150" y="3761801"/>
                </a:lnTo>
                <a:lnTo>
                  <a:pt x="118695" y="3806054"/>
                </a:lnTo>
                <a:lnTo>
                  <a:pt x="131903" y="3850024"/>
                </a:lnTo>
                <a:lnTo>
                  <a:pt x="145768" y="3893705"/>
                </a:lnTo>
                <a:lnTo>
                  <a:pt x="160286" y="3937092"/>
                </a:lnTo>
                <a:lnTo>
                  <a:pt x="175450" y="3980178"/>
                </a:lnTo>
                <a:lnTo>
                  <a:pt x="191254" y="4022959"/>
                </a:lnTo>
                <a:lnTo>
                  <a:pt x="207693" y="4065428"/>
                </a:lnTo>
                <a:lnTo>
                  <a:pt x="224761" y="4107579"/>
                </a:lnTo>
                <a:lnTo>
                  <a:pt x="242452" y="4149406"/>
                </a:lnTo>
                <a:lnTo>
                  <a:pt x="260760" y="4190905"/>
                </a:lnTo>
                <a:lnTo>
                  <a:pt x="279680" y="4232069"/>
                </a:lnTo>
                <a:lnTo>
                  <a:pt x="299206" y="4272892"/>
                </a:lnTo>
                <a:lnTo>
                  <a:pt x="319332" y="4313369"/>
                </a:lnTo>
                <a:lnTo>
                  <a:pt x="340053" y="4353494"/>
                </a:lnTo>
                <a:lnTo>
                  <a:pt x="361362" y="4393261"/>
                </a:lnTo>
                <a:lnTo>
                  <a:pt x="383253" y="4432664"/>
                </a:lnTo>
                <a:lnTo>
                  <a:pt x="405722" y="4471698"/>
                </a:lnTo>
                <a:lnTo>
                  <a:pt x="428762" y="4510356"/>
                </a:lnTo>
                <a:lnTo>
                  <a:pt x="452368" y="4548634"/>
                </a:lnTo>
                <a:lnTo>
                  <a:pt x="476533" y="4586524"/>
                </a:lnTo>
                <a:lnTo>
                  <a:pt x="501253" y="4624023"/>
                </a:lnTo>
                <a:lnTo>
                  <a:pt x="526520" y="4661123"/>
                </a:lnTo>
                <a:lnTo>
                  <a:pt x="552330" y="4697819"/>
                </a:lnTo>
                <a:lnTo>
                  <a:pt x="578677" y="4734105"/>
                </a:lnTo>
                <a:lnTo>
                  <a:pt x="605555" y="4769975"/>
                </a:lnTo>
                <a:lnTo>
                  <a:pt x="632957" y="4805424"/>
                </a:lnTo>
                <a:lnTo>
                  <a:pt x="660880" y="4840447"/>
                </a:lnTo>
                <a:lnTo>
                  <a:pt x="689315" y="4875036"/>
                </a:lnTo>
                <a:lnTo>
                  <a:pt x="718259" y="4909186"/>
                </a:lnTo>
                <a:lnTo>
                  <a:pt x="747705" y="4942892"/>
                </a:lnTo>
                <a:lnTo>
                  <a:pt x="777647" y="4976148"/>
                </a:lnTo>
                <a:lnTo>
                  <a:pt x="808080" y="5008948"/>
                </a:lnTo>
                <a:lnTo>
                  <a:pt x="838997" y="5041287"/>
                </a:lnTo>
                <a:lnTo>
                  <a:pt x="870394" y="5073157"/>
                </a:lnTo>
                <a:lnTo>
                  <a:pt x="902264" y="5104555"/>
                </a:lnTo>
                <a:lnTo>
                  <a:pt x="934601" y="5135473"/>
                </a:lnTo>
                <a:lnTo>
                  <a:pt x="967400" y="5165907"/>
                </a:lnTo>
                <a:lnTo>
                  <a:pt x="1000656" y="5195850"/>
                </a:lnTo>
                <a:lnTo>
                  <a:pt x="1034361" y="5225297"/>
                </a:lnTo>
                <a:lnTo>
                  <a:pt x="1068511" y="5254242"/>
                </a:lnTo>
                <a:lnTo>
                  <a:pt x="1103099" y="5282679"/>
                </a:lnTo>
                <a:lnTo>
                  <a:pt x="1138121" y="5310602"/>
                </a:lnTo>
                <a:lnTo>
                  <a:pt x="1173569" y="5338006"/>
                </a:lnTo>
                <a:lnTo>
                  <a:pt x="1209439" y="5364885"/>
                </a:lnTo>
                <a:lnTo>
                  <a:pt x="1245725" y="5391233"/>
                </a:lnTo>
                <a:lnTo>
                  <a:pt x="1282421" y="5417044"/>
                </a:lnTo>
                <a:lnTo>
                  <a:pt x="1319520" y="5442313"/>
                </a:lnTo>
                <a:lnTo>
                  <a:pt x="1357018" y="5467034"/>
                </a:lnTo>
                <a:lnTo>
                  <a:pt x="1394909" y="5491200"/>
                </a:lnTo>
                <a:lnTo>
                  <a:pt x="1433186" y="5514807"/>
                </a:lnTo>
                <a:lnTo>
                  <a:pt x="1471845" y="5537849"/>
                </a:lnTo>
                <a:lnTo>
                  <a:pt x="1510879" y="5560319"/>
                </a:lnTo>
                <a:lnTo>
                  <a:pt x="1550282" y="5582212"/>
                </a:lnTo>
                <a:lnTo>
                  <a:pt x="1590049" y="5603522"/>
                </a:lnTo>
                <a:lnTo>
                  <a:pt x="1630174" y="5624243"/>
                </a:lnTo>
                <a:lnTo>
                  <a:pt x="1670651" y="5644371"/>
                </a:lnTo>
                <a:lnTo>
                  <a:pt x="1711475" y="5663898"/>
                </a:lnTo>
                <a:lnTo>
                  <a:pt x="1752639" y="5682819"/>
                </a:lnTo>
                <a:lnTo>
                  <a:pt x="1794139" y="5701129"/>
                </a:lnTo>
                <a:lnTo>
                  <a:pt x="1835967" y="5718821"/>
                </a:lnTo>
                <a:lnTo>
                  <a:pt x="1878119" y="5735890"/>
                </a:lnTo>
                <a:lnTo>
                  <a:pt x="1920589" y="5752330"/>
                </a:lnTo>
                <a:lnTo>
                  <a:pt x="1963370" y="5768136"/>
                </a:lnTo>
                <a:lnTo>
                  <a:pt x="2006458" y="5783300"/>
                </a:lnTo>
                <a:lnTo>
                  <a:pt x="2049846" y="5797819"/>
                </a:lnTo>
                <a:lnTo>
                  <a:pt x="2093528" y="5811686"/>
                </a:lnTo>
                <a:lnTo>
                  <a:pt x="2137499" y="5824895"/>
                </a:lnTo>
                <a:lnTo>
                  <a:pt x="2181754" y="5837440"/>
                </a:lnTo>
                <a:lnTo>
                  <a:pt x="2226285" y="5849316"/>
                </a:lnTo>
                <a:lnTo>
                  <a:pt x="2271089" y="5860517"/>
                </a:lnTo>
                <a:lnTo>
                  <a:pt x="2316157" y="5871037"/>
                </a:lnTo>
                <a:lnTo>
                  <a:pt x="2361486" y="5880870"/>
                </a:lnTo>
                <a:lnTo>
                  <a:pt x="2407070" y="5890011"/>
                </a:lnTo>
                <a:lnTo>
                  <a:pt x="2452901" y="5898454"/>
                </a:lnTo>
                <a:lnTo>
                  <a:pt x="2498976" y="5906193"/>
                </a:lnTo>
                <a:lnTo>
                  <a:pt x="2545287" y="5913223"/>
                </a:lnTo>
                <a:lnTo>
                  <a:pt x="2591829" y="5919536"/>
                </a:lnTo>
                <a:lnTo>
                  <a:pt x="2638597" y="5925129"/>
                </a:lnTo>
                <a:lnTo>
                  <a:pt x="2685585" y="5929995"/>
                </a:lnTo>
                <a:lnTo>
                  <a:pt x="2732786" y="5934128"/>
                </a:lnTo>
                <a:lnTo>
                  <a:pt x="2780196" y="5937522"/>
                </a:lnTo>
                <a:lnTo>
                  <a:pt x="2827807" y="5940172"/>
                </a:lnTo>
                <a:lnTo>
                  <a:pt x="2875616" y="5942072"/>
                </a:lnTo>
                <a:lnTo>
                  <a:pt x="2923615" y="5943217"/>
                </a:lnTo>
                <a:lnTo>
                  <a:pt x="2971800" y="5943600"/>
                </a:lnTo>
                <a:lnTo>
                  <a:pt x="3019980" y="5943217"/>
                </a:lnTo>
                <a:lnTo>
                  <a:pt x="3067976" y="5942072"/>
                </a:lnTo>
                <a:lnTo>
                  <a:pt x="3115781" y="5940172"/>
                </a:lnTo>
                <a:lnTo>
                  <a:pt x="3163390" y="5937522"/>
                </a:lnTo>
                <a:lnTo>
                  <a:pt x="3210796" y="5934128"/>
                </a:lnTo>
                <a:lnTo>
                  <a:pt x="3257994" y="5929995"/>
                </a:lnTo>
                <a:lnTo>
                  <a:pt x="3304979" y="5925129"/>
                </a:lnTo>
                <a:lnTo>
                  <a:pt x="3351744" y="5919536"/>
                </a:lnTo>
                <a:lnTo>
                  <a:pt x="3398284" y="5913223"/>
                </a:lnTo>
                <a:lnTo>
                  <a:pt x="3444593" y="5906193"/>
                </a:lnTo>
                <a:lnTo>
                  <a:pt x="3490665" y="5898454"/>
                </a:lnTo>
                <a:lnTo>
                  <a:pt x="3536495" y="5890011"/>
                </a:lnTo>
                <a:lnTo>
                  <a:pt x="3582076" y="5880870"/>
                </a:lnTo>
                <a:lnTo>
                  <a:pt x="3627403" y="5871037"/>
                </a:lnTo>
                <a:lnTo>
                  <a:pt x="3672470" y="5860517"/>
                </a:lnTo>
                <a:lnTo>
                  <a:pt x="3717271" y="5849316"/>
                </a:lnTo>
                <a:lnTo>
                  <a:pt x="3761801" y="5837440"/>
                </a:lnTo>
                <a:lnTo>
                  <a:pt x="3806054" y="5824895"/>
                </a:lnTo>
                <a:lnTo>
                  <a:pt x="3850024" y="5811686"/>
                </a:lnTo>
                <a:lnTo>
                  <a:pt x="3893705" y="5797819"/>
                </a:lnTo>
                <a:lnTo>
                  <a:pt x="3937092" y="5783300"/>
                </a:lnTo>
                <a:lnTo>
                  <a:pt x="3980178" y="5768136"/>
                </a:lnTo>
                <a:lnTo>
                  <a:pt x="4022959" y="5752330"/>
                </a:lnTo>
                <a:lnTo>
                  <a:pt x="4065428" y="5735890"/>
                </a:lnTo>
                <a:lnTo>
                  <a:pt x="4107579" y="5718821"/>
                </a:lnTo>
                <a:lnTo>
                  <a:pt x="4149406" y="5701129"/>
                </a:lnTo>
                <a:lnTo>
                  <a:pt x="4190905" y="5682819"/>
                </a:lnTo>
                <a:lnTo>
                  <a:pt x="4232069" y="5663898"/>
                </a:lnTo>
                <a:lnTo>
                  <a:pt x="4272892" y="5644371"/>
                </a:lnTo>
                <a:lnTo>
                  <a:pt x="4313369" y="5624243"/>
                </a:lnTo>
                <a:lnTo>
                  <a:pt x="4353494" y="5603522"/>
                </a:lnTo>
                <a:lnTo>
                  <a:pt x="4393261" y="5582212"/>
                </a:lnTo>
                <a:lnTo>
                  <a:pt x="4432664" y="5560319"/>
                </a:lnTo>
                <a:lnTo>
                  <a:pt x="4471698" y="5537849"/>
                </a:lnTo>
                <a:lnTo>
                  <a:pt x="4510356" y="5514807"/>
                </a:lnTo>
                <a:lnTo>
                  <a:pt x="4548634" y="5491200"/>
                </a:lnTo>
                <a:lnTo>
                  <a:pt x="4586524" y="5467034"/>
                </a:lnTo>
                <a:lnTo>
                  <a:pt x="4624023" y="5442313"/>
                </a:lnTo>
                <a:lnTo>
                  <a:pt x="4661123" y="5417044"/>
                </a:lnTo>
                <a:lnTo>
                  <a:pt x="4697819" y="5391233"/>
                </a:lnTo>
                <a:lnTo>
                  <a:pt x="4734105" y="5364885"/>
                </a:lnTo>
                <a:lnTo>
                  <a:pt x="4769975" y="5338006"/>
                </a:lnTo>
                <a:lnTo>
                  <a:pt x="4805424" y="5310602"/>
                </a:lnTo>
                <a:lnTo>
                  <a:pt x="4840447" y="5282679"/>
                </a:lnTo>
                <a:lnTo>
                  <a:pt x="4875036" y="5254242"/>
                </a:lnTo>
                <a:lnTo>
                  <a:pt x="4909186" y="5225297"/>
                </a:lnTo>
                <a:lnTo>
                  <a:pt x="4942892" y="5195850"/>
                </a:lnTo>
                <a:lnTo>
                  <a:pt x="4976148" y="5165907"/>
                </a:lnTo>
                <a:lnTo>
                  <a:pt x="5008948" y="5135473"/>
                </a:lnTo>
                <a:lnTo>
                  <a:pt x="5041287" y="5104555"/>
                </a:lnTo>
                <a:lnTo>
                  <a:pt x="5073157" y="5073157"/>
                </a:lnTo>
                <a:lnTo>
                  <a:pt x="5104555" y="5041287"/>
                </a:lnTo>
                <a:lnTo>
                  <a:pt x="5135473" y="5008948"/>
                </a:lnTo>
                <a:lnTo>
                  <a:pt x="5165907" y="4976148"/>
                </a:lnTo>
                <a:lnTo>
                  <a:pt x="5195850" y="4942892"/>
                </a:lnTo>
                <a:lnTo>
                  <a:pt x="5225297" y="4909186"/>
                </a:lnTo>
                <a:lnTo>
                  <a:pt x="5254242" y="4875036"/>
                </a:lnTo>
                <a:lnTo>
                  <a:pt x="5282679" y="4840447"/>
                </a:lnTo>
                <a:lnTo>
                  <a:pt x="5310602" y="4805424"/>
                </a:lnTo>
                <a:lnTo>
                  <a:pt x="5338006" y="4769975"/>
                </a:lnTo>
                <a:lnTo>
                  <a:pt x="5364885" y="4734105"/>
                </a:lnTo>
                <a:lnTo>
                  <a:pt x="5391233" y="4697819"/>
                </a:lnTo>
                <a:lnTo>
                  <a:pt x="5417044" y="4661123"/>
                </a:lnTo>
                <a:lnTo>
                  <a:pt x="5442313" y="4624023"/>
                </a:lnTo>
                <a:lnTo>
                  <a:pt x="5467034" y="4586524"/>
                </a:lnTo>
                <a:lnTo>
                  <a:pt x="5491200" y="4548634"/>
                </a:lnTo>
                <a:lnTo>
                  <a:pt x="5514807" y="4510356"/>
                </a:lnTo>
                <a:lnTo>
                  <a:pt x="5537849" y="4471698"/>
                </a:lnTo>
                <a:lnTo>
                  <a:pt x="5560319" y="4432664"/>
                </a:lnTo>
                <a:lnTo>
                  <a:pt x="5582212" y="4393261"/>
                </a:lnTo>
                <a:lnTo>
                  <a:pt x="5603522" y="4353494"/>
                </a:lnTo>
                <a:lnTo>
                  <a:pt x="5624243" y="4313369"/>
                </a:lnTo>
                <a:lnTo>
                  <a:pt x="5644371" y="4272892"/>
                </a:lnTo>
                <a:lnTo>
                  <a:pt x="5663898" y="4232069"/>
                </a:lnTo>
                <a:lnTo>
                  <a:pt x="5682819" y="4190905"/>
                </a:lnTo>
                <a:lnTo>
                  <a:pt x="5701129" y="4149406"/>
                </a:lnTo>
                <a:lnTo>
                  <a:pt x="5718821" y="4107579"/>
                </a:lnTo>
                <a:lnTo>
                  <a:pt x="5735890" y="4065428"/>
                </a:lnTo>
                <a:lnTo>
                  <a:pt x="5752330" y="4022959"/>
                </a:lnTo>
                <a:lnTo>
                  <a:pt x="5768136" y="3980178"/>
                </a:lnTo>
                <a:lnTo>
                  <a:pt x="5783300" y="3937092"/>
                </a:lnTo>
                <a:lnTo>
                  <a:pt x="5797819" y="3893705"/>
                </a:lnTo>
                <a:lnTo>
                  <a:pt x="5811686" y="3850024"/>
                </a:lnTo>
                <a:lnTo>
                  <a:pt x="5824895" y="3806054"/>
                </a:lnTo>
                <a:lnTo>
                  <a:pt x="5837440" y="3761801"/>
                </a:lnTo>
                <a:lnTo>
                  <a:pt x="5849316" y="3717271"/>
                </a:lnTo>
                <a:lnTo>
                  <a:pt x="5860517" y="3672470"/>
                </a:lnTo>
                <a:lnTo>
                  <a:pt x="5871037" y="3627403"/>
                </a:lnTo>
                <a:lnTo>
                  <a:pt x="5880870" y="3582076"/>
                </a:lnTo>
                <a:lnTo>
                  <a:pt x="5890011" y="3536495"/>
                </a:lnTo>
                <a:lnTo>
                  <a:pt x="5898454" y="3490665"/>
                </a:lnTo>
                <a:lnTo>
                  <a:pt x="5906193" y="3444593"/>
                </a:lnTo>
                <a:lnTo>
                  <a:pt x="5913223" y="3398284"/>
                </a:lnTo>
                <a:lnTo>
                  <a:pt x="5919536" y="3351744"/>
                </a:lnTo>
                <a:lnTo>
                  <a:pt x="5925129" y="3304979"/>
                </a:lnTo>
                <a:lnTo>
                  <a:pt x="5929995" y="3257994"/>
                </a:lnTo>
                <a:lnTo>
                  <a:pt x="5934128" y="3210796"/>
                </a:lnTo>
                <a:lnTo>
                  <a:pt x="5937522" y="3163390"/>
                </a:lnTo>
                <a:lnTo>
                  <a:pt x="5940172" y="3115781"/>
                </a:lnTo>
                <a:lnTo>
                  <a:pt x="5942072" y="3067976"/>
                </a:lnTo>
                <a:lnTo>
                  <a:pt x="5943217" y="3019980"/>
                </a:lnTo>
                <a:lnTo>
                  <a:pt x="5943600" y="2971800"/>
                </a:lnTo>
                <a:lnTo>
                  <a:pt x="5943217" y="2923619"/>
                </a:lnTo>
                <a:lnTo>
                  <a:pt x="5942072" y="2875623"/>
                </a:lnTo>
                <a:lnTo>
                  <a:pt x="5940172" y="2827818"/>
                </a:lnTo>
                <a:lnTo>
                  <a:pt x="5937522" y="2780209"/>
                </a:lnTo>
                <a:lnTo>
                  <a:pt x="5934128" y="2732803"/>
                </a:lnTo>
                <a:lnTo>
                  <a:pt x="5929995" y="2685605"/>
                </a:lnTo>
                <a:lnTo>
                  <a:pt x="5925129" y="2638620"/>
                </a:lnTo>
                <a:lnTo>
                  <a:pt x="5919536" y="2591855"/>
                </a:lnTo>
                <a:lnTo>
                  <a:pt x="5913223" y="2545315"/>
                </a:lnTo>
                <a:lnTo>
                  <a:pt x="5906193" y="2499006"/>
                </a:lnTo>
                <a:lnTo>
                  <a:pt x="5898454" y="2452934"/>
                </a:lnTo>
                <a:lnTo>
                  <a:pt x="5890011" y="2407104"/>
                </a:lnTo>
                <a:lnTo>
                  <a:pt x="5880870" y="2361523"/>
                </a:lnTo>
                <a:lnTo>
                  <a:pt x="5871037" y="2316196"/>
                </a:lnTo>
                <a:lnTo>
                  <a:pt x="5860517" y="2271129"/>
                </a:lnTo>
                <a:lnTo>
                  <a:pt x="5849316" y="2226328"/>
                </a:lnTo>
                <a:lnTo>
                  <a:pt x="5837440" y="2181798"/>
                </a:lnTo>
                <a:lnTo>
                  <a:pt x="5824895" y="2137545"/>
                </a:lnTo>
                <a:lnTo>
                  <a:pt x="5811686" y="2093575"/>
                </a:lnTo>
                <a:lnTo>
                  <a:pt x="5797819" y="2049894"/>
                </a:lnTo>
                <a:lnTo>
                  <a:pt x="5783300" y="2006507"/>
                </a:lnTo>
                <a:lnTo>
                  <a:pt x="5768136" y="1963421"/>
                </a:lnTo>
                <a:lnTo>
                  <a:pt x="5752330" y="1920640"/>
                </a:lnTo>
                <a:lnTo>
                  <a:pt x="5735890" y="1878171"/>
                </a:lnTo>
                <a:lnTo>
                  <a:pt x="5718821" y="1836020"/>
                </a:lnTo>
                <a:lnTo>
                  <a:pt x="5701129" y="1794193"/>
                </a:lnTo>
                <a:lnTo>
                  <a:pt x="5682819" y="1752694"/>
                </a:lnTo>
                <a:lnTo>
                  <a:pt x="5663898" y="1711530"/>
                </a:lnTo>
                <a:lnTo>
                  <a:pt x="5644371" y="1670707"/>
                </a:lnTo>
                <a:lnTo>
                  <a:pt x="5624243" y="1630230"/>
                </a:lnTo>
                <a:lnTo>
                  <a:pt x="5603522" y="1590105"/>
                </a:lnTo>
                <a:lnTo>
                  <a:pt x="5582212" y="1550338"/>
                </a:lnTo>
                <a:lnTo>
                  <a:pt x="5560319" y="1510935"/>
                </a:lnTo>
                <a:lnTo>
                  <a:pt x="5537849" y="1471901"/>
                </a:lnTo>
                <a:lnTo>
                  <a:pt x="5514807" y="1433243"/>
                </a:lnTo>
                <a:lnTo>
                  <a:pt x="5491200" y="1394965"/>
                </a:lnTo>
                <a:lnTo>
                  <a:pt x="5467034" y="1357075"/>
                </a:lnTo>
                <a:lnTo>
                  <a:pt x="5442313" y="1319576"/>
                </a:lnTo>
                <a:lnTo>
                  <a:pt x="5417044" y="1282476"/>
                </a:lnTo>
                <a:lnTo>
                  <a:pt x="5391233" y="1245780"/>
                </a:lnTo>
                <a:lnTo>
                  <a:pt x="5364885" y="1209494"/>
                </a:lnTo>
                <a:lnTo>
                  <a:pt x="5338006" y="1173624"/>
                </a:lnTo>
                <a:lnTo>
                  <a:pt x="5310602" y="1138175"/>
                </a:lnTo>
                <a:lnTo>
                  <a:pt x="5282679" y="1103152"/>
                </a:lnTo>
                <a:lnTo>
                  <a:pt x="5254242" y="1068563"/>
                </a:lnTo>
                <a:lnTo>
                  <a:pt x="5225297" y="1034413"/>
                </a:lnTo>
                <a:lnTo>
                  <a:pt x="5195850" y="1000707"/>
                </a:lnTo>
                <a:lnTo>
                  <a:pt x="5165907" y="967451"/>
                </a:lnTo>
                <a:lnTo>
                  <a:pt x="5135473" y="934651"/>
                </a:lnTo>
                <a:lnTo>
                  <a:pt x="5104555" y="902312"/>
                </a:lnTo>
                <a:lnTo>
                  <a:pt x="5073157" y="870442"/>
                </a:lnTo>
                <a:lnTo>
                  <a:pt x="5041287" y="839044"/>
                </a:lnTo>
                <a:lnTo>
                  <a:pt x="5008948" y="808126"/>
                </a:lnTo>
                <a:lnTo>
                  <a:pt x="4976148" y="777692"/>
                </a:lnTo>
                <a:lnTo>
                  <a:pt x="4942892" y="747749"/>
                </a:lnTo>
                <a:lnTo>
                  <a:pt x="4909186" y="718302"/>
                </a:lnTo>
                <a:lnTo>
                  <a:pt x="4875036" y="689357"/>
                </a:lnTo>
                <a:lnTo>
                  <a:pt x="4840447" y="660920"/>
                </a:lnTo>
                <a:lnTo>
                  <a:pt x="4805424" y="632997"/>
                </a:lnTo>
                <a:lnTo>
                  <a:pt x="4769975" y="605593"/>
                </a:lnTo>
                <a:lnTo>
                  <a:pt x="4734105" y="578714"/>
                </a:lnTo>
                <a:lnTo>
                  <a:pt x="4697819" y="552366"/>
                </a:lnTo>
                <a:lnTo>
                  <a:pt x="4661123" y="526555"/>
                </a:lnTo>
                <a:lnTo>
                  <a:pt x="4624023" y="501286"/>
                </a:lnTo>
                <a:lnTo>
                  <a:pt x="4586524" y="476565"/>
                </a:lnTo>
                <a:lnTo>
                  <a:pt x="4548634" y="452399"/>
                </a:lnTo>
                <a:lnTo>
                  <a:pt x="4510356" y="428792"/>
                </a:lnTo>
                <a:lnTo>
                  <a:pt x="4471698" y="405750"/>
                </a:lnTo>
                <a:lnTo>
                  <a:pt x="4432664" y="383280"/>
                </a:lnTo>
                <a:lnTo>
                  <a:pt x="4393261" y="361387"/>
                </a:lnTo>
                <a:lnTo>
                  <a:pt x="4353494" y="340077"/>
                </a:lnTo>
                <a:lnTo>
                  <a:pt x="4313369" y="319356"/>
                </a:lnTo>
                <a:lnTo>
                  <a:pt x="4272892" y="299228"/>
                </a:lnTo>
                <a:lnTo>
                  <a:pt x="4232069" y="279701"/>
                </a:lnTo>
                <a:lnTo>
                  <a:pt x="4190905" y="260780"/>
                </a:lnTo>
                <a:lnTo>
                  <a:pt x="4149406" y="242470"/>
                </a:lnTo>
                <a:lnTo>
                  <a:pt x="4107579" y="224778"/>
                </a:lnTo>
                <a:lnTo>
                  <a:pt x="4065428" y="207709"/>
                </a:lnTo>
                <a:lnTo>
                  <a:pt x="4022959" y="191269"/>
                </a:lnTo>
                <a:lnTo>
                  <a:pt x="3980178" y="175463"/>
                </a:lnTo>
                <a:lnTo>
                  <a:pt x="3937092" y="160299"/>
                </a:lnTo>
                <a:lnTo>
                  <a:pt x="3893705" y="145780"/>
                </a:lnTo>
                <a:lnTo>
                  <a:pt x="3850024" y="131913"/>
                </a:lnTo>
                <a:lnTo>
                  <a:pt x="3806054" y="118704"/>
                </a:lnTo>
                <a:lnTo>
                  <a:pt x="3761801" y="106159"/>
                </a:lnTo>
                <a:lnTo>
                  <a:pt x="3717271" y="94283"/>
                </a:lnTo>
                <a:lnTo>
                  <a:pt x="3672470" y="83082"/>
                </a:lnTo>
                <a:lnTo>
                  <a:pt x="3627403" y="72562"/>
                </a:lnTo>
                <a:lnTo>
                  <a:pt x="3582076" y="62729"/>
                </a:lnTo>
                <a:lnTo>
                  <a:pt x="3536495" y="53588"/>
                </a:lnTo>
                <a:lnTo>
                  <a:pt x="3490665" y="45145"/>
                </a:lnTo>
                <a:lnTo>
                  <a:pt x="3444593" y="37406"/>
                </a:lnTo>
                <a:lnTo>
                  <a:pt x="3398284" y="30376"/>
                </a:lnTo>
                <a:lnTo>
                  <a:pt x="3351744" y="24063"/>
                </a:lnTo>
                <a:lnTo>
                  <a:pt x="3304979" y="18470"/>
                </a:lnTo>
                <a:lnTo>
                  <a:pt x="3257994" y="13604"/>
                </a:lnTo>
                <a:lnTo>
                  <a:pt x="3210796" y="9471"/>
                </a:lnTo>
                <a:lnTo>
                  <a:pt x="3163390" y="6077"/>
                </a:lnTo>
                <a:lnTo>
                  <a:pt x="3115781" y="3427"/>
                </a:lnTo>
                <a:lnTo>
                  <a:pt x="3067976" y="1527"/>
                </a:lnTo>
                <a:lnTo>
                  <a:pt x="3019980" y="382"/>
                </a:lnTo>
                <a:lnTo>
                  <a:pt x="2971800" y="0"/>
                </a:lnTo>
                <a:close/>
              </a:path>
            </a:pathLst>
          </a:custGeom>
          <a:solidFill>
            <a:srgbClr val="000000">
              <a:alpha val="5215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5716777" y="457200"/>
            <a:ext cx="5943600" cy="5943600"/>
          </a:xfrm>
          <a:custGeom>
            <a:avLst/>
            <a:gdLst/>
            <a:ahLst/>
            <a:cxnLst/>
            <a:rect l="l" t="t" r="r" b="b"/>
            <a:pathLst>
              <a:path w="5943600" h="5943600">
                <a:moveTo>
                  <a:pt x="0" y="2971800"/>
                </a:moveTo>
                <a:lnTo>
                  <a:pt x="382" y="2923619"/>
                </a:lnTo>
                <a:lnTo>
                  <a:pt x="1526" y="2875623"/>
                </a:lnTo>
                <a:lnTo>
                  <a:pt x="3426" y="2827818"/>
                </a:lnTo>
                <a:lnTo>
                  <a:pt x="6076" y="2780209"/>
                </a:lnTo>
                <a:lnTo>
                  <a:pt x="9470" y="2732803"/>
                </a:lnTo>
                <a:lnTo>
                  <a:pt x="13603" y="2685605"/>
                </a:lnTo>
                <a:lnTo>
                  <a:pt x="18468" y="2638620"/>
                </a:lnTo>
                <a:lnTo>
                  <a:pt x="24060" y="2591855"/>
                </a:lnTo>
                <a:lnTo>
                  <a:pt x="30374" y="2545315"/>
                </a:lnTo>
                <a:lnTo>
                  <a:pt x="37402" y="2499006"/>
                </a:lnTo>
                <a:lnTo>
                  <a:pt x="45141" y="2452934"/>
                </a:lnTo>
                <a:lnTo>
                  <a:pt x="53583" y="2407104"/>
                </a:lnTo>
                <a:lnTo>
                  <a:pt x="62723" y="2361523"/>
                </a:lnTo>
                <a:lnTo>
                  <a:pt x="72556" y="2316196"/>
                </a:lnTo>
                <a:lnTo>
                  <a:pt x="83075" y="2271129"/>
                </a:lnTo>
                <a:lnTo>
                  <a:pt x="94275" y="2226328"/>
                </a:lnTo>
                <a:lnTo>
                  <a:pt x="106150" y="2181798"/>
                </a:lnTo>
                <a:lnTo>
                  <a:pt x="118695" y="2137545"/>
                </a:lnTo>
                <a:lnTo>
                  <a:pt x="131903" y="2093575"/>
                </a:lnTo>
                <a:lnTo>
                  <a:pt x="145768" y="2049894"/>
                </a:lnTo>
                <a:lnTo>
                  <a:pt x="160286" y="2006507"/>
                </a:lnTo>
                <a:lnTo>
                  <a:pt x="175450" y="1963421"/>
                </a:lnTo>
                <a:lnTo>
                  <a:pt x="191254" y="1920640"/>
                </a:lnTo>
                <a:lnTo>
                  <a:pt x="207693" y="1878171"/>
                </a:lnTo>
                <a:lnTo>
                  <a:pt x="224761" y="1836020"/>
                </a:lnTo>
                <a:lnTo>
                  <a:pt x="242452" y="1794193"/>
                </a:lnTo>
                <a:lnTo>
                  <a:pt x="260760" y="1752694"/>
                </a:lnTo>
                <a:lnTo>
                  <a:pt x="279680" y="1711530"/>
                </a:lnTo>
                <a:lnTo>
                  <a:pt x="299206" y="1670707"/>
                </a:lnTo>
                <a:lnTo>
                  <a:pt x="319332" y="1630230"/>
                </a:lnTo>
                <a:lnTo>
                  <a:pt x="340053" y="1590105"/>
                </a:lnTo>
                <a:lnTo>
                  <a:pt x="361362" y="1550338"/>
                </a:lnTo>
                <a:lnTo>
                  <a:pt x="383253" y="1510935"/>
                </a:lnTo>
                <a:lnTo>
                  <a:pt x="405722" y="1471901"/>
                </a:lnTo>
                <a:lnTo>
                  <a:pt x="428762" y="1433243"/>
                </a:lnTo>
                <a:lnTo>
                  <a:pt x="452368" y="1394965"/>
                </a:lnTo>
                <a:lnTo>
                  <a:pt x="476533" y="1357075"/>
                </a:lnTo>
                <a:lnTo>
                  <a:pt x="501253" y="1319576"/>
                </a:lnTo>
                <a:lnTo>
                  <a:pt x="526520" y="1282476"/>
                </a:lnTo>
                <a:lnTo>
                  <a:pt x="552330" y="1245780"/>
                </a:lnTo>
                <a:lnTo>
                  <a:pt x="578677" y="1209494"/>
                </a:lnTo>
                <a:lnTo>
                  <a:pt x="605555" y="1173624"/>
                </a:lnTo>
                <a:lnTo>
                  <a:pt x="632957" y="1138175"/>
                </a:lnTo>
                <a:lnTo>
                  <a:pt x="660880" y="1103152"/>
                </a:lnTo>
                <a:lnTo>
                  <a:pt x="689315" y="1068563"/>
                </a:lnTo>
                <a:lnTo>
                  <a:pt x="718259" y="1034413"/>
                </a:lnTo>
                <a:lnTo>
                  <a:pt x="747705" y="1000707"/>
                </a:lnTo>
                <a:lnTo>
                  <a:pt x="777647" y="967451"/>
                </a:lnTo>
                <a:lnTo>
                  <a:pt x="808080" y="934651"/>
                </a:lnTo>
                <a:lnTo>
                  <a:pt x="838997" y="902312"/>
                </a:lnTo>
                <a:lnTo>
                  <a:pt x="870394" y="870442"/>
                </a:lnTo>
                <a:lnTo>
                  <a:pt x="902264" y="839044"/>
                </a:lnTo>
                <a:lnTo>
                  <a:pt x="934601" y="808126"/>
                </a:lnTo>
                <a:lnTo>
                  <a:pt x="967400" y="777692"/>
                </a:lnTo>
                <a:lnTo>
                  <a:pt x="1000656" y="747749"/>
                </a:lnTo>
                <a:lnTo>
                  <a:pt x="1034361" y="718302"/>
                </a:lnTo>
                <a:lnTo>
                  <a:pt x="1068511" y="689357"/>
                </a:lnTo>
                <a:lnTo>
                  <a:pt x="1103099" y="660920"/>
                </a:lnTo>
                <a:lnTo>
                  <a:pt x="1138121" y="632997"/>
                </a:lnTo>
                <a:lnTo>
                  <a:pt x="1173569" y="605593"/>
                </a:lnTo>
                <a:lnTo>
                  <a:pt x="1209439" y="578714"/>
                </a:lnTo>
                <a:lnTo>
                  <a:pt x="1245725" y="552366"/>
                </a:lnTo>
                <a:lnTo>
                  <a:pt x="1282421" y="526555"/>
                </a:lnTo>
                <a:lnTo>
                  <a:pt x="1319520" y="501286"/>
                </a:lnTo>
                <a:lnTo>
                  <a:pt x="1357018" y="476565"/>
                </a:lnTo>
                <a:lnTo>
                  <a:pt x="1394909" y="452399"/>
                </a:lnTo>
                <a:lnTo>
                  <a:pt x="1433186" y="428792"/>
                </a:lnTo>
                <a:lnTo>
                  <a:pt x="1471845" y="405750"/>
                </a:lnTo>
                <a:lnTo>
                  <a:pt x="1510879" y="383280"/>
                </a:lnTo>
                <a:lnTo>
                  <a:pt x="1550282" y="361387"/>
                </a:lnTo>
                <a:lnTo>
                  <a:pt x="1590049" y="340077"/>
                </a:lnTo>
                <a:lnTo>
                  <a:pt x="1630174" y="319356"/>
                </a:lnTo>
                <a:lnTo>
                  <a:pt x="1670651" y="299228"/>
                </a:lnTo>
                <a:lnTo>
                  <a:pt x="1711475" y="279701"/>
                </a:lnTo>
                <a:lnTo>
                  <a:pt x="1752639" y="260780"/>
                </a:lnTo>
                <a:lnTo>
                  <a:pt x="1794139" y="242470"/>
                </a:lnTo>
                <a:lnTo>
                  <a:pt x="1835967" y="224778"/>
                </a:lnTo>
                <a:lnTo>
                  <a:pt x="1878119" y="207709"/>
                </a:lnTo>
                <a:lnTo>
                  <a:pt x="1920589" y="191269"/>
                </a:lnTo>
                <a:lnTo>
                  <a:pt x="1963370" y="175463"/>
                </a:lnTo>
                <a:lnTo>
                  <a:pt x="2006458" y="160299"/>
                </a:lnTo>
                <a:lnTo>
                  <a:pt x="2049846" y="145780"/>
                </a:lnTo>
                <a:lnTo>
                  <a:pt x="2093528" y="131913"/>
                </a:lnTo>
                <a:lnTo>
                  <a:pt x="2137499" y="118704"/>
                </a:lnTo>
                <a:lnTo>
                  <a:pt x="2181754" y="106159"/>
                </a:lnTo>
                <a:lnTo>
                  <a:pt x="2226285" y="94283"/>
                </a:lnTo>
                <a:lnTo>
                  <a:pt x="2271089" y="83082"/>
                </a:lnTo>
                <a:lnTo>
                  <a:pt x="2316157" y="72562"/>
                </a:lnTo>
                <a:lnTo>
                  <a:pt x="2361486" y="62729"/>
                </a:lnTo>
                <a:lnTo>
                  <a:pt x="2407070" y="53588"/>
                </a:lnTo>
                <a:lnTo>
                  <a:pt x="2452901" y="45145"/>
                </a:lnTo>
                <a:lnTo>
                  <a:pt x="2498976" y="37406"/>
                </a:lnTo>
                <a:lnTo>
                  <a:pt x="2545287" y="30376"/>
                </a:lnTo>
                <a:lnTo>
                  <a:pt x="2591829" y="24063"/>
                </a:lnTo>
                <a:lnTo>
                  <a:pt x="2638597" y="18470"/>
                </a:lnTo>
                <a:lnTo>
                  <a:pt x="2685585" y="13604"/>
                </a:lnTo>
                <a:lnTo>
                  <a:pt x="2732786" y="9471"/>
                </a:lnTo>
                <a:lnTo>
                  <a:pt x="2780196" y="6077"/>
                </a:lnTo>
                <a:lnTo>
                  <a:pt x="2827807" y="3427"/>
                </a:lnTo>
                <a:lnTo>
                  <a:pt x="2875616" y="1527"/>
                </a:lnTo>
                <a:lnTo>
                  <a:pt x="2923615" y="382"/>
                </a:lnTo>
                <a:lnTo>
                  <a:pt x="2971800" y="0"/>
                </a:lnTo>
                <a:lnTo>
                  <a:pt x="3019980" y="382"/>
                </a:lnTo>
                <a:lnTo>
                  <a:pt x="3067976" y="1527"/>
                </a:lnTo>
                <a:lnTo>
                  <a:pt x="3115781" y="3427"/>
                </a:lnTo>
                <a:lnTo>
                  <a:pt x="3163390" y="6077"/>
                </a:lnTo>
                <a:lnTo>
                  <a:pt x="3210796" y="9471"/>
                </a:lnTo>
                <a:lnTo>
                  <a:pt x="3257994" y="13604"/>
                </a:lnTo>
                <a:lnTo>
                  <a:pt x="3304979" y="18470"/>
                </a:lnTo>
                <a:lnTo>
                  <a:pt x="3351744" y="24063"/>
                </a:lnTo>
                <a:lnTo>
                  <a:pt x="3398284" y="30376"/>
                </a:lnTo>
                <a:lnTo>
                  <a:pt x="3444593" y="37406"/>
                </a:lnTo>
                <a:lnTo>
                  <a:pt x="3490665" y="45145"/>
                </a:lnTo>
                <a:lnTo>
                  <a:pt x="3536495" y="53588"/>
                </a:lnTo>
                <a:lnTo>
                  <a:pt x="3582076" y="62729"/>
                </a:lnTo>
                <a:lnTo>
                  <a:pt x="3627403" y="72562"/>
                </a:lnTo>
                <a:lnTo>
                  <a:pt x="3672470" y="83082"/>
                </a:lnTo>
                <a:lnTo>
                  <a:pt x="3717271" y="94283"/>
                </a:lnTo>
                <a:lnTo>
                  <a:pt x="3761801" y="106159"/>
                </a:lnTo>
                <a:lnTo>
                  <a:pt x="3806054" y="118704"/>
                </a:lnTo>
                <a:lnTo>
                  <a:pt x="3850024" y="131913"/>
                </a:lnTo>
                <a:lnTo>
                  <a:pt x="3893705" y="145780"/>
                </a:lnTo>
                <a:lnTo>
                  <a:pt x="3937092" y="160299"/>
                </a:lnTo>
                <a:lnTo>
                  <a:pt x="3980178" y="175463"/>
                </a:lnTo>
                <a:lnTo>
                  <a:pt x="4022959" y="191269"/>
                </a:lnTo>
                <a:lnTo>
                  <a:pt x="4065428" y="207709"/>
                </a:lnTo>
                <a:lnTo>
                  <a:pt x="4107579" y="224778"/>
                </a:lnTo>
                <a:lnTo>
                  <a:pt x="4149406" y="242470"/>
                </a:lnTo>
                <a:lnTo>
                  <a:pt x="4190905" y="260780"/>
                </a:lnTo>
                <a:lnTo>
                  <a:pt x="4232069" y="279701"/>
                </a:lnTo>
                <a:lnTo>
                  <a:pt x="4272892" y="299228"/>
                </a:lnTo>
                <a:lnTo>
                  <a:pt x="4313369" y="319356"/>
                </a:lnTo>
                <a:lnTo>
                  <a:pt x="4353494" y="340077"/>
                </a:lnTo>
                <a:lnTo>
                  <a:pt x="4393261" y="361387"/>
                </a:lnTo>
                <a:lnTo>
                  <a:pt x="4432664" y="383280"/>
                </a:lnTo>
                <a:lnTo>
                  <a:pt x="4471698" y="405750"/>
                </a:lnTo>
                <a:lnTo>
                  <a:pt x="4510356" y="428792"/>
                </a:lnTo>
                <a:lnTo>
                  <a:pt x="4548634" y="452399"/>
                </a:lnTo>
                <a:lnTo>
                  <a:pt x="4586524" y="476565"/>
                </a:lnTo>
                <a:lnTo>
                  <a:pt x="4624023" y="501286"/>
                </a:lnTo>
                <a:lnTo>
                  <a:pt x="4661123" y="526555"/>
                </a:lnTo>
                <a:lnTo>
                  <a:pt x="4697819" y="552366"/>
                </a:lnTo>
                <a:lnTo>
                  <a:pt x="4734105" y="578714"/>
                </a:lnTo>
                <a:lnTo>
                  <a:pt x="4769975" y="605593"/>
                </a:lnTo>
                <a:lnTo>
                  <a:pt x="4805424" y="632997"/>
                </a:lnTo>
                <a:lnTo>
                  <a:pt x="4840447" y="660920"/>
                </a:lnTo>
                <a:lnTo>
                  <a:pt x="4875036" y="689357"/>
                </a:lnTo>
                <a:lnTo>
                  <a:pt x="4909186" y="718302"/>
                </a:lnTo>
                <a:lnTo>
                  <a:pt x="4942892" y="747749"/>
                </a:lnTo>
                <a:lnTo>
                  <a:pt x="4976148" y="777692"/>
                </a:lnTo>
                <a:lnTo>
                  <a:pt x="5008948" y="808126"/>
                </a:lnTo>
                <a:lnTo>
                  <a:pt x="5041287" y="839044"/>
                </a:lnTo>
                <a:lnTo>
                  <a:pt x="5073157" y="870442"/>
                </a:lnTo>
                <a:lnTo>
                  <a:pt x="5104555" y="902312"/>
                </a:lnTo>
                <a:lnTo>
                  <a:pt x="5135473" y="934651"/>
                </a:lnTo>
                <a:lnTo>
                  <a:pt x="5165907" y="967451"/>
                </a:lnTo>
                <a:lnTo>
                  <a:pt x="5195850" y="1000707"/>
                </a:lnTo>
                <a:lnTo>
                  <a:pt x="5225297" y="1034413"/>
                </a:lnTo>
                <a:lnTo>
                  <a:pt x="5254242" y="1068563"/>
                </a:lnTo>
                <a:lnTo>
                  <a:pt x="5282679" y="1103152"/>
                </a:lnTo>
                <a:lnTo>
                  <a:pt x="5310602" y="1138175"/>
                </a:lnTo>
                <a:lnTo>
                  <a:pt x="5338006" y="1173624"/>
                </a:lnTo>
                <a:lnTo>
                  <a:pt x="5364885" y="1209494"/>
                </a:lnTo>
                <a:lnTo>
                  <a:pt x="5391233" y="1245780"/>
                </a:lnTo>
                <a:lnTo>
                  <a:pt x="5417044" y="1282476"/>
                </a:lnTo>
                <a:lnTo>
                  <a:pt x="5442313" y="1319576"/>
                </a:lnTo>
                <a:lnTo>
                  <a:pt x="5467034" y="1357075"/>
                </a:lnTo>
                <a:lnTo>
                  <a:pt x="5491200" y="1394965"/>
                </a:lnTo>
                <a:lnTo>
                  <a:pt x="5514807" y="1433243"/>
                </a:lnTo>
                <a:lnTo>
                  <a:pt x="5537849" y="1471901"/>
                </a:lnTo>
                <a:lnTo>
                  <a:pt x="5560319" y="1510935"/>
                </a:lnTo>
                <a:lnTo>
                  <a:pt x="5582212" y="1550338"/>
                </a:lnTo>
                <a:lnTo>
                  <a:pt x="5603522" y="1590105"/>
                </a:lnTo>
                <a:lnTo>
                  <a:pt x="5624243" y="1630230"/>
                </a:lnTo>
                <a:lnTo>
                  <a:pt x="5644371" y="1670707"/>
                </a:lnTo>
                <a:lnTo>
                  <a:pt x="5663898" y="1711530"/>
                </a:lnTo>
                <a:lnTo>
                  <a:pt x="5682819" y="1752694"/>
                </a:lnTo>
                <a:lnTo>
                  <a:pt x="5701129" y="1794193"/>
                </a:lnTo>
                <a:lnTo>
                  <a:pt x="5718821" y="1836020"/>
                </a:lnTo>
                <a:lnTo>
                  <a:pt x="5735890" y="1878171"/>
                </a:lnTo>
                <a:lnTo>
                  <a:pt x="5752330" y="1920640"/>
                </a:lnTo>
                <a:lnTo>
                  <a:pt x="5768136" y="1963421"/>
                </a:lnTo>
                <a:lnTo>
                  <a:pt x="5783300" y="2006507"/>
                </a:lnTo>
                <a:lnTo>
                  <a:pt x="5797819" y="2049894"/>
                </a:lnTo>
                <a:lnTo>
                  <a:pt x="5811686" y="2093575"/>
                </a:lnTo>
                <a:lnTo>
                  <a:pt x="5824895" y="2137545"/>
                </a:lnTo>
                <a:lnTo>
                  <a:pt x="5837440" y="2181798"/>
                </a:lnTo>
                <a:lnTo>
                  <a:pt x="5849316" y="2226328"/>
                </a:lnTo>
                <a:lnTo>
                  <a:pt x="5860517" y="2271129"/>
                </a:lnTo>
                <a:lnTo>
                  <a:pt x="5871037" y="2316196"/>
                </a:lnTo>
                <a:lnTo>
                  <a:pt x="5880870" y="2361523"/>
                </a:lnTo>
                <a:lnTo>
                  <a:pt x="5890011" y="2407104"/>
                </a:lnTo>
                <a:lnTo>
                  <a:pt x="5898454" y="2452934"/>
                </a:lnTo>
                <a:lnTo>
                  <a:pt x="5906193" y="2499006"/>
                </a:lnTo>
                <a:lnTo>
                  <a:pt x="5913223" y="2545315"/>
                </a:lnTo>
                <a:lnTo>
                  <a:pt x="5919536" y="2591855"/>
                </a:lnTo>
                <a:lnTo>
                  <a:pt x="5925129" y="2638620"/>
                </a:lnTo>
                <a:lnTo>
                  <a:pt x="5929995" y="2685605"/>
                </a:lnTo>
                <a:lnTo>
                  <a:pt x="5934128" y="2732803"/>
                </a:lnTo>
                <a:lnTo>
                  <a:pt x="5937522" y="2780209"/>
                </a:lnTo>
                <a:lnTo>
                  <a:pt x="5940172" y="2827818"/>
                </a:lnTo>
                <a:lnTo>
                  <a:pt x="5942072" y="2875623"/>
                </a:lnTo>
                <a:lnTo>
                  <a:pt x="5943217" y="2923619"/>
                </a:lnTo>
                <a:lnTo>
                  <a:pt x="5943600" y="2971800"/>
                </a:lnTo>
                <a:lnTo>
                  <a:pt x="5943217" y="3019980"/>
                </a:lnTo>
                <a:lnTo>
                  <a:pt x="5942072" y="3067976"/>
                </a:lnTo>
                <a:lnTo>
                  <a:pt x="5940172" y="3115781"/>
                </a:lnTo>
                <a:lnTo>
                  <a:pt x="5937522" y="3163390"/>
                </a:lnTo>
                <a:lnTo>
                  <a:pt x="5934128" y="3210796"/>
                </a:lnTo>
                <a:lnTo>
                  <a:pt x="5929995" y="3257994"/>
                </a:lnTo>
                <a:lnTo>
                  <a:pt x="5925129" y="3304979"/>
                </a:lnTo>
                <a:lnTo>
                  <a:pt x="5919536" y="3351744"/>
                </a:lnTo>
                <a:lnTo>
                  <a:pt x="5913223" y="3398284"/>
                </a:lnTo>
                <a:lnTo>
                  <a:pt x="5906193" y="3444593"/>
                </a:lnTo>
                <a:lnTo>
                  <a:pt x="5898454" y="3490665"/>
                </a:lnTo>
                <a:lnTo>
                  <a:pt x="5890011" y="3536495"/>
                </a:lnTo>
                <a:lnTo>
                  <a:pt x="5880870" y="3582076"/>
                </a:lnTo>
                <a:lnTo>
                  <a:pt x="5871037" y="3627403"/>
                </a:lnTo>
                <a:lnTo>
                  <a:pt x="5860517" y="3672470"/>
                </a:lnTo>
                <a:lnTo>
                  <a:pt x="5849316" y="3717271"/>
                </a:lnTo>
                <a:lnTo>
                  <a:pt x="5837440" y="3761801"/>
                </a:lnTo>
                <a:lnTo>
                  <a:pt x="5824895" y="3806054"/>
                </a:lnTo>
                <a:lnTo>
                  <a:pt x="5811686" y="3850024"/>
                </a:lnTo>
                <a:lnTo>
                  <a:pt x="5797819" y="3893705"/>
                </a:lnTo>
                <a:lnTo>
                  <a:pt x="5783300" y="3937092"/>
                </a:lnTo>
                <a:lnTo>
                  <a:pt x="5768136" y="3980178"/>
                </a:lnTo>
                <a:lnTo>
                  <a:pt x="5752330" y="4022959"/>
                </a:lnTo>
                <a:lnTo>
                  <a:pt x="5735890" y="4065428"/>
                </a:lnTo>
                <a:lnTo>
                  <a:pt x="5718821" y="4107579"/>
                </a:lnTo>
                <a:lnTo>
                  <a:pt x="5701129" y="4149406"/>
                </a:lnTo>
                <a:lnTo>
                  <a:pt x="5682819" y="4190905"/>
                </a:lnTo>
                <a:lnTo>
                  <a:pt x="5663898" y="4232069"/>
                </a:lnTo>
                <a:lnTo>
                  <a:pt x="5644371" y="4272892"/>
                </a:lnTo>
                <a:lnTo>
                  <a:pt x="5624243" y="4313369"/>
                </a:lnTo>
                <a:lnTo>
                  <a:pt x="5603522" y="4353494"/>
                </a:lnTo>
                <a:lnTo>
                  <a:pt x="5582212" y="4393261"/>
                </a:lnTo>
                <a:lnTo>
                  <a:pt x="5560319" y="4432664"/>
                </a:lnTo>
                <a:lnTo>
                  <a:pt x="5537849" y="4471698"/>
                </a:lnTo>
                <a:lnTo>
                  <a:pt x="5514807" y="4510356"/>
                </a:lnTo>
                <a:lnTo>
                  <a:pt x="5491200" y="4548634"/>
                </a:lnTo>
                <a:lnTo>
                  <a:pt x="5467034" y="4586524"/>
                </a:lnTo>
                <a:lnTo>
                  <a:pt x="5442313" y="4624023"/>
                </a:lnTo>
                <a:lnTo>
                  <a:pt x="5417044" y="4661123"/>
                </a:lnTo>
                <a:lnTo>
                  <a:pt x="5391233" y="4697819"/>
                </a:lnTo>
                <a:lnTo>
                  <a:pt x="5364885" y="4734105"/>
                </a:lnTo>
                <a:lnTo>
                  <a:pt x="5338006" y="4769975"/>
                </a:lnTo>
                <a:lnTo>
                  <a:pt x="5310602" y="4805424"/>
                </a:lnTo>
                <a:lnTo>
                  <a:pt x="5282679" y="4840447"/>
                </a:lnTo>
                <a:lnTo>
                  <a:pt x="5254242" y="4875036"/>
                </a:lnTo>
                <a:lnTo>
                  <a:pt x="5225297" y="4909186"/>
                </a:lnTo>
                <a:lnTo>
                  <a:pt x="5195850" y="4942892"/>
                </a:lnTo>
                <a:lnTo>
                  <a:pt x="5165907" y="4976148"/>
                </a:lnTo>
                <a:lnTo>
                  <a:pt x="5135473" y="5008948"/>
                </a:lnTo>
                <a:lnTo>
                  <a:pt x="5104555" y="5041287"/>
                </a:lnTo>
                <a:lnTo>
                  <a:pt x="5073157" y="5073157"/>
                </a:lnTo>
                <a:lnTo>
                  <a:pt x="5041287" y="5104555"/>
                </a:lnTo>
                <a:lnTo>
                  <a:pt x="5008948" y="5135473"/>
                </a:lnTo>
                <a:lnTo>
                  <a:pt x="4976148" y="5165907"/>
                </a:lnTo>
                <a:lnTo>
                  <a:pt x="4942892" y="5195850"/>
                </a:lnTo>
                <a:lnTo>
                  <a:pt x="4909186" y="5225297"/>
                </a:lnTo>
                <a:lnTo>
                  <a:pt x="4875036" y="5254242"/>
                </a:lnTo>
                <a:lnTo>
                  <a:pt x="4840447" y="5282679"/>
                </a:lnTo>
                <a:lnTo>
                  <a:pt x="4805424" y="5310602"/>
                </a:lnTo>
                <a:lnTo>
                  <a:pt x="4769975" y="5338006"/>
                </a:lnTo>
                <a:lnTo>
                  <a:pt x="4734105" y="5364885"/>
                </a:lnTo>
                <a:lnTo>
                  <a:pt x="4697819" y="5391233"/>
                </a:lnTo>
                <a:lnTo>
                  <a:pt x="4661123" y="5417044"/>
                </a:lnTo>
                <a:lnTo>
                  <a:pt x="4624023" y="5442313"/>
                </a:lnTo>
                <a:lnTo>
                  <a:pt x="4586524" y="5467034"/>
                </a:lnTo>
                <a:lnTo>
                  <a:pt x="4548634" y="5491200"/>
                </a:lnTo>
                <a:lnTo>
                  <a:pt x="4510356" y="5514807"/>
                </a:lnTo>
                <a:lnTo>
                  <a:pt x="4471698" y="5537849"/>
                </a:lnTo>
                <a:lnTo>
                  <a:pt x="4432664" y="5560319"/>
                </a:lnTo>
                <a:lnTo>
                  <a:pt x="4393261" y="5582212"/>
                </a:lnTo>
                <a:lnTo>
                  <a:pt x="4353494" y="5603522"/>
                </a:lnTo>
                <a:lnTo>
                  <a:pt x="4313369" y="5624243"/>
                </a:lnTo>
                <a:lnTo>
                  <a:pt x="4272892" y="5644371"/>
                </a:lnTo>
                <a:lnTo>
                  <a:pt x="4232069" y="5663898"/>
                </a:lnTo>
                <a:lnTo>
                  <a:pt x="4190905" y="5682819"/>
                </a:lnTo>
                <a:lnTo>
                  <a:pt x="4149406" y="5701129"/>
                </a:lnTo>
                <a:lnTo>
                  <a:pt x="4107579" y="5718821"/>
                </a:lnTo>
                <a:lnTo>
                  <a:pt x="4065428" y="5735890"/>
                </a:lnTo>
                <a:lnTo>
                  <a:pt x="4022959" y="5752330"/>
                </a:lnTo>
                <a:lnTo>
                  <a:pt x="3980178" y="5768136"/>
                </a:lnTo>
                <a:lnTo>
                  <a:pt x="3937092" y="5783300"/>
                </a:lnTo>
                <a:lnTo>
                  <a:pt x="3893705" y="5797819"/>
                </a:lnTo>
                <a:lnTo>
                  <a:pt x="3850024" y="5811686"/>
                </a:lnTo>
                <a:lnTo>
                  <a:pt x="3806054" y="5824895"/>
                </a:lnTo>
                <a:lnTo>
                  <a:pt x="3761801" y="5837440"/>
                </a:lnTo>
                <a:lnTo>
                  <a:pt x="3717271" y="5849316"/>
                </a:lnTo>
                <a:lnTo>
                  <a:pt x="3672470" y="5860517"/>
                </a:lnTo>
                <a:lnTo>
                  <a:pt x="3627403" y="5871037"/>
                </a:lnTo>
                <a:lnTo>
                  <a:pt x="3582076" y="5880870"/>
                </a:lnTo>
                <a:lnTo>
                  <a:pt x="3536495" y="5890011"/>
                </a:lnTo>
                <a:lnTo>
                  <a:pt x="3490665" y="5898454"/>
                </a:lnTo>
                <a:lnTo>
                  <a:pt x="3444593" y="5906193"/>
                </a:lnTo>
                <a:lnTo>
                  <a:pt x="3398284" y="5913223"/>
                </a:lnTo>
                <a:lnTo>
                  <a:pt x="3351744" y="5919536"/>
                </a:lnTo>
                <a:lnTo>
                  <a:pt x="3304979" y="5925129"/>
                </a:lnTo>
                <a:lnTo>
                  <a:pt x="3257994" y="5929995"/>
                </a:lnTo>
                <a:lnTo>
                  <a:pt x="3210796" y="5934128"/>
                </a:lnTo>
                <a:lnTo>
                  <a:pt x="3163390" y="5937522"/>
                </a:lnTo>
                <a:lnTo>
                  <a:pt x="3115781" y="5940172"/>
                </a:lnTo>
                <a:lnTo>
                  <a:pt x="3067976" y="5942072"/>
                </a:lnTo>
                <a:lnTo>
                  <a:pt x="3019980" y="5943217"/>
                </a:lnTo>
                <a:lnTo>
                  <a:pt x="2971800" y="5943600"/>
                </a:lnTo>
                <a:lnTo>
                  <a:pt x="2923615" y="5943217"/>
                </a:lnTo>
                <a:lnTo>
                  <a:pt x="2875616" y="5942072"/>
                </a:lnTo>
                <a:lnTo>
                  <a:pt x="2827807" y="5940172"/>
                </a:lnTo>
                <a:lnTo>
                  <a:pt x="2780196" y="5937522"/>
                </a:lnTo>
                <a:lnTo>
                  <a:pt x="2732786" y="5934128"/>
                </a:lnTo>
                <a:lnTo>
                  <a:pt x="2685585" y="5929995"/>
                </a:lnTo>
                <a:lnTo>
                  <a:pt x="2638597" y="5925129"/>
                </a:lnTo>
                <a:lnTo>
                  <a:pt x="2591829" y="5919536"/>
                </a:lnTo>
                <a:lnTo>
                  <a:pt x="2545287" y="5913223"/>
                </a:lnTo>
                <a:lnTo>
                  <a:pt x="2498976" y="5906193"/>
                </a:lnTo>
                <a:lnTo>
                  <a:pt x="2452901" y="5898454"/>
                </a:lnTo>
                <a:lnTo>
                  <a:pt x="2407070" y="5890011"/>
                </a:lnTo>
                <a:lnTo>
                  <a:pt x="2361486" y="5880870"/>
                </a:lnTo>
                <a:lnTo>
                  <a:pt x="2316157" y="5871037"/>
                </a:lnTo>
                <a:lnTo>
                  <a:pt x="2271089" y="5860517"/>
                </a:lnTo>
                <a:lnTo>
                  <a:pt x="2226285" y="5849316"/>
                </a:lnTo>
                <a:lnTo>
                  <a:pt x="2181754" y="5837440"/>
                </a:lnTo>
                <a:lnTo>
                  <a:pt x="2137499" y="5824895"/>
                </a:lnTo>
                <a:lnTo>
                  <a:pt x="2093528" y="5811686"/>
                </a:lnTo>
                <a:lnTo>
                  <a:pt x="2049846" y="5797819"/>
                </a:lnTo>
                <a:lnTo>
                  <a:pt x="2006458" y="5783300"/>
                </a:lnTo>
                <a:lnTo>
                  <a:pt x="1963370" y="5768136"/>
                </a:lnTo>
                <a:lnTo>
                  <a:pt x="1920589" y="5752330"/>
                </a:lnTo>
                <a:lnTo>
                  <a:pt x="1878119" y="5735890"/>
                </a:lnTo>
                <a:lnTo>
                  <a:pt x="1835967" y="5718821"/>
                </a:lnTo>
                <a:lnTo>
                  <a:pt x="1794139" y="5701129"/>
                </a:lnTo>
                <a:lnTo>
                  <a:pt x="1752639" y="5682819"/>
                </a:lnTo>
                <a:lnTo>
                  <a:pt x="1711475" y="5663898"/>
                </a:lnTo>
                <a:lnTo>
                  <a:pt x="1670651" y="5644371"/>
                </a:lnTo>
                <a:lnTo>
                  <a:pt x="1630174" y="5624243"/>
                </a:lnTo>
                <a:lnTo>
                  <a:pt x="1590049" y="5603522"/>
                </a:lnTo>
                <a:lnTo>
                  <a:pt x="1550282" y="5582212"/>
                </a:lnTo>
                <a:lnTo>
                  <a:pt x="1510879" y="5560319"/>
                </a:lnTo>
                <a:lnTo>
                  <a:pt x="1471845" y="5537849"/>
                </a:lnTo>
                <a:lnTo>
                  <a:pt x="1433186" y="5514807"/>
                </a:lnTo>
                <a:lnTo>
                  <a:pt x="1394909" y="5491200"/>
                </a:lnTo>
                <a:lnTo>
                  <a:pt x="1357018" y="5467034"/>
                </a:lnTo>
                <a:lnTo>
                  <a:pt x="1319520" y="5442313"/>
                </a:lnTo>
                <a:lnTo>
                  <a:pt x="1282421" y="5417044"/>
                </a:lnTo>
                <a:lnTo>
                  <a:pt x="1245725" y="5391233"/>
                </a:lnTo>
                <a:lnTo>
                  <a:pt x="1209439" y="5364885"/>
                </a:lnTo>
                <a:lnTo>
                  <a:pt x="1173569" y="5338006"/>
                </a:lnTo>
                <a:lnTo>
                  <a:pt x="1138121" y="5310602"/>
                </a:lnTo>
                <a:lnTo>
                  <a:pt x="1103099" y="5282679"/>
                </a:lnTo>
                <a:lnTo>
                  <a:pt x="1068511" y="5254242"/>
                </a:lnTo>
                <a:lnTo>
                  <a:pt x="1034361" y="5225297"/>
                </a:lnTo>
                <a:lnTo>
                  <a:pt x="1000656" y="5195850"/>
                </a:lnTo>
                <a:lnTo>
                  <a:pt x="967400" y="5165907"/>
                </a:lnTo>
                <a:lnTo>
                  <a:pt x="934601" y="5135473"/>
                </a:lnTo>
                <a:lnTo>
                  <a:pt x="902264" y="5104555"/>
                </a:lnTo>
                <a:lnTo>
                  <a:pt x="870394" y="5073157"/>
                </a:lnTo>
                <a:lnTo>
                  <a:pt x="838997" y="5041287"/>
                </a:lnTo>
                <a:lnTo>
                  <a:pt x="808080" y="5008948"/>
                </a:lnTo>
                <a:lnTo>
                  <a:pt x="777647" y="4976148"/>
                </a:lnTo>
                <a:lnTo>
                  <a:pt x="747705" y="4942892"/>
                </a:lnTo>
                <a:lnTo>
                  <a:pt x="718259" y="4909186"/>
                </a:lnTo>
                <a:lnTo>
                  <a:pt x="689315" y="4875036"/>
                </a:lnTo>
                <a:lnTo>
                  <a:pt x="660880" y="4840447"/>
                </a:lnTo>
                <a:lnTo>
                  <a:pt x="632957" y="4805424"/>
                </a:lnTo>
                <a:lnTo>
                  <a:pt x="605555" y="4769975"/>
                </a:lnTo>
                <a:lnTo>
                  <a:pt x="578677" y="4734105"/>
                </a:lnTo>
                <a:lnTo>
                  <a:pt x="552330" y="4697819"/>
                </a:lnTo>
                <a:lnTo>
                  <a:pt x="526520" y="4661123"/>
                </a:lnTo>
                <a:lnTo>
                  <a:pt x="501253" y="4624023"/>
                </a:lnTo>
                <a:lnTo>
                  <a:pt x="476533" y="4586524"/>
                </a:lnTo>
                <a:lnTo>
                  <a:pt x="452368" y="4548634"/>
                </a:lnTo>
                <a:lnTo>
                  <a:pt x="428762" y="4510356"/>
                </a:lnTo>
                <a:lnTo>
                  <a:pt x="405722" y="4471698"/>
                </a:lnTo>
                <a:lnTo>
                  <a:pt x="383253" y="4432664"/>
                </a:lnTo>
                <a:lnTo>
                  <a:pt x="361362" y="4393261"/>
                </a:lnTo>
                <a:lnTo>
                  <a:pt x="340053" y="4353494"/>
                </a:lnTo>
                <a:lnTo>
                  <a:pt x="319332" y="4313369"/>
                </a:lnTo>
                <a:lnTo>
                  <a:pt x="299206" y="4272892"/>
                </a:lnTo>
                <a:lnTo>
                  <a:pt x="279680" y="4232069"/>
                </a:lnTo>
                <a:lnTo>
                  <a:pt x="260760" y="4190905"/>
                </a:lnTo>
                <a:lnTo>
                  <a:pt x="242452" y="4149406"/>
                </a:lnTo>
                <a:lnTo>
                  <a:pt x="224761" y="4107579"/>
                </a:lnTo>
                <a:lnTo>
                  <a:pt x="207693" y="4065428"/>
                </a:lnTo>
                <a:lnTo>
                  <a:pt x="191254" y="4022959"/>
                </a:lnTo>
                <a:lnTo>
                  <a:pt x="175450" y="3980178"/>
                </a:lnTo>
                <a:lnTo>
                  <a:pt x="160286" y="3937092"/>
                </a:lnTo>
                <a:lnTo>
                  <a:pt x="145768" y="3893705"/>
                </a:lnTo>
                <a:lnTo>
                  <a:pt x="131903" y="3850024"/>
                </a:lnTo>
                <a:lnTo>
                  <a:pt x="118695" y="3806054"/>
                </a:lnTo>
                <a:lnTo>
                  <a:pt x="106150" y="3761801"/>
                </a:lnTo>
                <a:lnTo>
                  <a:pt x="94275" y="3717271"/>
                </a:lnTo>
                <a:lnTo>
                  <a:pt x="83075" y="3672470"/>
                </a:lnTo>
                <a:lnTo>
                  <a:pt x="72556" y="3627403"/>
                </a:lnTo>
                <a:lnTo>
                  <a:pt x="62723" y="3582076"/>
                </a:lnTo>
                <a:lnTo>
                  <a:pt x="53583" y="3536495"/>
                </a:lnTo>
                <a:lnTo>
                  <a:pt x="45141" y="3490665"/>
                </a:lnTo>
                <a:lnTo>
                  <a:pt x="37402" y="3444593"/>
                </a:lnTo>
                <a:lnTo>
                  <a:pt x="30374" y="3398284"/>
                </a:lnTo>
                <a:lnTo>
                  <a:pt x="24060" y="3351744"/>
                </a:lnTo>
                <a:lnTo>
                  <a:pt x="18468" y="3304979"/>
                </a:lnTo>
                <a:lnTo>
                  <a:pt x="13603" y="3257994"/>
                </a:lnTo>
                <a:lnTo>
                  <a:pt x="9470" y="3210796"/>
                </a:lnTo>
                <a:lnTo>
                  <a:pt x="6076" y="3163390"/>
                </a:lnTo>
                <a:lnTo>
                  <a:pt x="3426" y="3115781"/>
                </a:lnTo>
                <a:lnTo>
                  <a:pt x="1526" y="3067976"/>
                </a:lnTo>
                <a:lnTo>
                  <a:pt x="382" y="3019980"/>
                </a:lnTo>
                <a:lnTo>
                  <a:pt x="0" y="2971800"/>
                </a:lnTo>
                <a:close/>
              </a:path>
            </a:pathLst>
          </a:custGeom>
          <a:ln w="76200">
            <a:solidFill>
              <a:srgbClr val="0079C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64367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695071"/>
            <a:ext cx="603821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164367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59126" y="2049602"/>
            <a:ext cx="6873747" cy="1704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0D284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g"/><Relationship Id="rId3" Type="http://schemas.openxmlformats.org/officeDocument/2006/relationships/image" Target="../media/image26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53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14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g"/><Relationship Id="rId3" Type="http://schemas.openxmlformats.org/officeDocument/2006/relationships/image" Target="../media/image58.png"/><Relationship Id="rId4" Type="http://schemas.openxmlformats.org/officeDocument/2006/relationships/image" Target="../media/image59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48.png"/><Relationship Id="rId8" Type="http://schemas.openxmlformats.org/officeDocument/2006/relationships/image" Target="../media/image64.png"/><Relationship Id="rId9" Type="http://schemas.openxmlformats.org/officeDocument/2006/relationships/image" Target="../media/image4.png"/><Relationship Id="rId10" Type="http://schemas.openxmlformats.org/officeDocument/2006/relationships/image" Target="../media/image46.png"/><Relationship Id="rId11" Type="http://schemas.openxmlformats.org/officeDocument/2006/relationships/image" Target="../media/image65.png"/><Relationship Id="rId12" Type="http://schemas.openxmlformats.org/officeDocument/2006/relationships/image" Target="../media/image66.png"/><Relationship Id="rId13" Type="http://schemas.openxmlformats.org/officeDocument/2006/relationships/image" Target="../media/image67.png"/><Relationship Id="rId14" Type="http://schemas.openxmlformats.org/officeDocument/2006/relationships/image" Target="../media/image68.png"/><Relationship Id="rId15" Type="http://schemas.openxmlformats.org/officeDocument/2006/relationships/image" Target="../media/image44.png"/><Relationship Id="rId16" Type="http://schemas.openxmlformats.org/officeDocument/2006/relationships/image" Target="../media/image69.png"/><Relationship Id="rId17" Type="http://schemas.openxmlformats.org/officeDocument/2006/relationships/image" Target="../media/image70.png"/><Relationship Id="rId18" Type="http://schemas.openxmlformats.org/officeDocument/2006/relationships/image" Target="../media/image71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9843"/>
            <a:ext cx="12192000" cy="5581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5"/>
            <a:ext cx="12191999" cy="1171114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 marR="5080" indent="583565">
              <a:lnSpc>
                <a:spcPts val="6270"/>
              </a:lnSpc>
              <a:spcBef>
                <a:spcPts val="880"/>
              </a:spcBef>
            </a:pPr>
            <a:r>
              <a:rPr dirty="0"/>
              <a:t>Employee</a:t>
            </a:r>
            <a:r>
              <a:rPr dirty="0" spc="-195"/>
              <a:t> </a:t>
            </a:r>
            <a:r>
              <a:rPr dirty="0" spc="-10"/>
              <a:t>Benefits </a:t>
            </a:r>
            <a:r>
              <a:rPr dirty="0" spc="-25"/>
              <a:t>Strategies</a:t>
            </a:r>
            <a:r>
              <a:rPr dirty="0" spc="-200"/>
              <a:t> </a:t>
            </a:r>
            <a:r>
              <a:rPr dirty="0"/>
              <a:t>That</a:t>
            </a:r>
            <a:r>
              <a:rPr dirty="0" spc="-204"/>
              <a:t> </a:t>
            </a:r>
            <a:r>
              <a:rPr dirty="0" spc="-10"/>
              <a:t>Matter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84654" y="4130802"/>
            <a:ext cx="782193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Calibri"/>
                <a:cs typeface="Calibri"/>
              </a:rPr>
              <a:t>What</a:t>
            </a:r>
            <a:r>
              <a:rPr dirty="0" sz="2800" spc="-9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Every</a:t>
            </a:r>
            <a:r>
              <a:rPr dirty="0" sz="2800" spc="-9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MRES</a:t>
            </a:r>
            <a:r>
              <a:rPr dirty="0" sz="2800" spc="-10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Member</a:t>
            </a:r>
            <a:r>
              <a:rPr dirty="0" sz="2800" spc="-8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Community</a:t>
            </a:r>
            <a:r>
              <a:rPr dirty="0" sz="2800" spc="-9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Should</a:t>
            </a:r>
            <a:r>
              <a:rPr dirty="0" sz="2800" spc="-95" b="1">
                <a:latin typeface="Calibri"/>
                <a:cs typeface="Calibri"/>
              </a:rPr>
              <a:t> </a:t>
            </a:r>
            <a:r>
              <a:rPr dirty="0" sz="2800" spc="-20" b="1">
                <a:latin typeface="Calibri"/>
                <a:cs typeface="Calibri"/>
              </a:rPr>
              <a:t>Know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73170" y="5031994"/>
            <a:ext cx="4645660" cy="8013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Missouri River</a:t>
            </a:r>
            <a:r>
              <a:rPr dirty="0" sz="1300" spc="-20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Energy</a:t>
            </a:r>
            <a:r>
              <a:rPr dirty="0" sz="1300" spc="-15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Services</a:t>
            </a:r>
            <a:r>
              <a:rPr dirty="0" sz="1300" spc="275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|</a:t>
            </a:r>
            <a:r>
              <a:rPr dirty="0" sz="1300" spc="250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Sioux</a:t>
            </a:r>
            <a:r>
              <a:rPr dirty="0" sz="1300" spc="-15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Falls,</a:t>
            </a:r>
            <a:r>
              <a:rPr dirty="0" sz="1300" spc="-20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SD</a:t>
            </a:r>
            <a:r>
              <a:rPr dirty="0" sz="1300" spc="250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|</a:t>
            </a:r>
            <a:r>
              <a:rPr dirty="0" sz="1300" spc="260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October</a:t>
            </a:r>
            <a:r>
              <a:rPr dirty="0" sz="1300" spc="35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1,</a:t>
            </a:r>
            <a:r>
              <a:rPr dirty="0" sz="1300" spc="-20" b="1">
                <a:solidFill>
                  <a:srgbClr val="0D2841"/>
                </a:solidFill>
                <a:latin typeface="Calibri"/>
                <a:cs typeface="Calibri"/>
              </a:rPr>
              <a:t> 2026</a:t>
            </a:r>
            <a:endParaRPr sz="1300">
              <a:latin typeface="Calibri"/>
              <a:cs typeface="Calibri"/>
            </a:endParaRPr>
          </a:p>
          <a:p>
            <a:pPr algn="ctr" marL="696595" marR="687070">
              <a:lnSpc>
                <a:spcPct val="100000"/>
              </a:lnSpc>
              <a:spcBef>
                <a:spcPts val="1430"/>
              </a:spcBef>
            </a:pPr>
            <a:r>
              <a:rPr dirty="0" sz="1300" spc="-10" b="1">
                <a:solidFill>
                  <a:srgbClr val="0D2841"/>
                </a:solidFill>
                <a:latin typeface="Calibri"/>
                <a:cs typeface="Calibri"/>
              </a:rPr>
              <a:t>Presented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by</a:t>
            </a:r>
            <a:r>
              <a:rPr dirty="0" sz="1300" spc="-30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Daniel LaRock,</a:t>
            </a:r>
            <a:r>
              <a:rPr dirty="0" sz="1300" spc="-10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SVP</a:t>
            </a:r>
            <a:r>
              <a:rPr dirty="0" sz="1300" spc="-35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&amp;</a:t>
            </a:r>
            <a:r>
              <a:rPr dirty="0" sz="1300" spc="-25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D2841"/>
                </a:solidFill>
                <a:latin typeface="Calibri"/>
                <a:cs typeface="Calibri"/>
              </a:rPr>
              <a:t>Shareholder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HUB</a:t>
            </a:r>
            <a:r>
              <a:rPr dirty="0" sz="1300" spc="-30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D2841"/>
                </a:solidFill>
                <a:latin typeface="Calibri"/>
                <a:cs typeface="Calibri"/>
              </a:rPr>
              <a:t>International</a:t>
            </a:r>
            <a:r>
              <a:rPr dirty="0" sz="1300" spc="5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D2841"/>
                </a:solidFill>
                <a:latin typeface="Calibri"/>
                <a:cs typeface="Calibri"/>
              </a:rPr>
              <a:t>Great</a:t>
            </a:r>
            <a:r>
              <a:rPr dirty="0" sz="1300" spc="-20" b="1">
                <a:solidFill>
                  <a:srgbClr val="0D284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D2841"/>
                </a:solidFill>
                <a:latin typeface="Calibri"/>
                <a:cs typeface="Calibri"/>
              </a:rPr>
              <a:t>Plains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1712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49374" y="2247669"/>
            <a:ext cx="641985" cy="641985"/>
            <a:chOff x="449374" y="2247669"/>
            <a:chExt cx="641985" cy="6419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374" y="2247669"/>
              <a:ext cx="641937" cy="64193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7200" y="2256155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5">
                  <a:moveTo>
                    <a:pt x="283464" y="0"/>
                  </a:moveTo>
                  <a:lnTo>
                    <a:pt x="237484" y="3709"/>
                  </a:lnTo>
                  <a:lnTo>
                    <a:pt x="193867" y="14447"/>
                  </a:lnTo>
                  <a:lnTo>
                    <a:pt x="153195" y="31632"/>
                  </a:lnTo>
                  <a:lnTo>
                    <a:pt x="116053" y="54681"/>
                  </a:lnTo>
                  <a:lnTo>
                    <a:pt x="83024" y="83010"/>
                  </a:lnTo>
                  <a:lnTo>
                    <a:pt x="54692" y="116037"/>
                  </a:lnTo>
                  <a:lnTo>
                    <a:pt x="31639" y="153179"/>
                  </a:lnTo>
                  <a:lnTo>
                    <a:pt x="14451" y="193852"/>
                  </a:lnTo>
                  <a:lnTo>
                    <a:pt x="3710" y="237475"/>
                  </a:lnTo>
                  <a:lnTo>
                    <a:pt x="0" y="283464"/>
                  </a:lnTo>
                  <a:lnTo>
                    <a:pt x="3710" y="329452"/>
                  </a:lnTo>
                  <a:lnTo>
                    <a:pt x="14451" y="373075"/>
                  </a:lnTo>
                  <a:lnTo>
                    <a:pt x="31639" y="413748"/>
                  </a:lnTo>
                  <a:lnTo>
                    <a:pt x="54692" y="450890"/>
                  </a:lnTo>
                  <a:lnTo>
                    <a:pt x="83024" y="483917"/>
                  </a:lnTo>
                  <a:lnTo>
                    <a:pt x="116053" y="512246"/>
                  </a:lnTo>
                  <a:lnTo>
                    <a:pt x="153195" y="535295"/>
                  </a:lnTo>
                  <a:lnTo>
                    <a:pt x="193867" y="552480"/>
                  </a:lnTo>
                  <a:lnTo>
                    <a:pt x="237484" y="563218"/>
                  </a:lnTo>
                  <a:lnTo>
                    <a:pt x="283464" y="566928"/>
                  </a:lnTo>
                  <a:lnTo>
                    <a:pt x="329443" y="563218"/>
                  </a:lnTo>
                  <a:lnTo>
                    <a:pt x="373060" y="552480"/>
                  </a:lnTo>
                  <a:lnTo>
                    <a:pt x="413732" y="535295"/>
                  </a:lnTo>
                  <a:lnTo>
                    <a:pt x="450874" y="512246"/>
                  </a:lnTo>
                  <a:lnTo>
                    <a:pt x="483903" y="483917"/>
                  </a:lnTo>
                  <a:lnTo>
                    <a:pt x="512235" y="450890"/>
                  </a:lnTo>
                  <a:lnTo>
                    <a:pt x="535288" y="413748"/>
                  </a:lnTo>
                  <a:lnTo>
                    <a:pt x="552476" y="373075"/>
                  </a:lnTo>
                  <a:lnTo>
                    <a:pt x="563217" y="329452"/>
                  </a:lnTo>
                  <a:lnTo>
                    <a:pt x="566928" y="283464"/>
                  </a:lnTo>
                  <a:lnTo>
                    <a:pt x="563217" y="237475"/>
                  </a:lnTo>
                  <a:lnTo>
                    <a:pt x="552476" y="193852"/>
                  </a:lnTo>
                  <a:lnTo>
                    <a:pt x="535288" y="153179"/>
                  </a:lnTo>
                  <a:lnTo>
                    <a:pt x="512235" y="116037"/>
                  </a:lnTo>
                  <a:lnTo>
                    <a:pt x="483903" y="83010"/>
                  </a:lnTo>
                  <a:lnTo>
                    <a:pt x="450874" y="54681"/>
                  </a:lnTo>
                  <a:lnTo>
                    <a:pt x="413732" y="31632"/>
                  </a:lnTo>
                  <a:lnTo>
                    <a:pt x="373060" y="14447"/>
                  </a:lnTo>
                  <a:lnTo>
                    <a:pt x="329443" y="3709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1876" y="2365197"/>
              <a:ext cx="467893" cy="44810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44448" y="2417825"/>
            <a:ext cx="1930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2044" y="2162937"/>
            <a:ext cx="3150870" cy="619125"/>
          </a:xfrm>
          <a:prstGeom prst="rect">
            <a:avLst/>
          </a:prstGeom>
        </p:spPr>
        <p:txBody>
          <a:bodyPr wrap="square" lIns="0" tIns="1136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5"/>
              </a:spcBef>
            </a:pP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HSA</a:t>
            </a:r>
            <a:r>
              <a:rPr dirty="0" sz="1500" spc="-3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&amp;</a:t>
            </a:r>
            <a:r>
              <a:rPr dirty="0" sz="1500" spc="-3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CDHP</a:t>
            </a:r>
            <a:r>
              <a:rPr dirty="0" sz="1500" spc="-3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00396D"/>
                </a:solidFill>
                <a:latin typeface="Calibri"/>
                <a:cs typeface="Calibri"/>
              </a:rPr>
              <a:t>Design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The</a:t>
            </a:r>
            <a:r>
              <a:rPr dirty="0" sz="1200" spc="-2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triple</a:t>
            </a:r>
            <a:r>
              <a:rPr dirty="0" sz="1200" spc="-5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tax</a:t>
            </a:r>
            <a:r>
              <a:rPr dirty="0" sz="1200" spc="-2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advantage</a:t>
            </a:r>
            <a:r>
              <a:rPr dirty="0" sz="1200" spc="-5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and</a:t>
            </a:r>
            <a:r>
              <a:rPr dirty="0" sz="1200" spc="-3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how</a:t>
            </a:r>
            <a:r>
              <a:rPr dirty="0" sz="12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employers</a:t>
            </a:r>
            <a:r>
              <a:rPr dirty="0" sz="1200" spc="-2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use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6B7180"/>
                </a:solidFill>
                <a:latin typeface="Calibri"/>
                <a:cs typeface="Calibri"/>
              </a:rPr>
              <a:t>it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9374" y="3482109"/>
            <a:ext cx="641985" cy="641985"/>
            <a:chOff x="449374" y="3482109"/>
            <a:chExt cx="641985" cy="64198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374" y="3482109"/>
              <a:ext cx="641937" cy="64193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3490594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283464" y="0"/>
                  </a:moveTo>
                  <a:lnTo>
                    <a:pt x="237484" y="3709"/>
                  </a:lnTo>
                  <a:lnTo>
                    <a:pt x="193867" y="14447"/>
                  </a:lnTo>
                  <a:lnTo>
                    <a:pt x="153195" y="31632"/>
                  </a:lnTo>
                  <a:lnTo>
                    <a:pt x="116053" y="54681"/>
                  </a:lnTo>
                  <a:lnTo>
                    <a:pt x="83024" y="83010"/>
                  </a:lnTo>
                  <a:lnTo>
                    <a:pt x="54692" y="116037"/>
                  </a:lnTo>
                  <a:lnTo>
                    <a:pt x="31639" y="153179"/>
                  </a:lnTo>
                  <a:lnTo>
                    <a:pt x="14451" y="193852"/>
                  </a:lnTo>
                  <a:lnTo>
                    <a:pt x="3710" y="237475"/>
                  </a:lnTo>
                  <a:lnTo>
                    <a:pt x="0" y="283463"/>
                  </a:lnTo>
                  <a:lnTo>
                    <a:pt x="3710" y="329452"/>
                  </a:lnTo>
                  <a:lnTo>
                    <a:pt x="14451" y="373075"/>
                  </a:lnTo>
                  <a:lnTo>
                    <a:pt x="31639" y="413748"/>
                  </a:lnTo>
                  <a:lnTo>
                    <a:pt x="54692" y="450890"/>
                  </a:lnTo>
                  <a:lnTo>
                    <a:pt x="83024" y="483917"/>
                  </a:lnTo>
                  <a:lnTo>
                    <a:pt x="116053" y="512246"/>
                  </a:lnTo>
                  <a:lnTo>
                    <a:pt x="153195" y="535295"/>
                  </a:lnTo>
                  <a:lnTo>
                    <a:pt x="193867" y="552480"/>
                  </a:lnTo>
                  <a:lnTo>
                    <a:pt x="237484" y="563218"/>
                  </a:lnTo>
                  <a:lnTo>
                    <a:pt x="283464" y="566927"/>
                  </a:lnTo>
                  <a:lnTo>
                    <a:pt x="329443" y="563218"/>
                  </a:lnTo>
                  <a:lnTo>
                    <a:pt x="373060" y="552480"/>
                  </a:lnTo>
                  <a:lnTo>
                    <a:pt x="413732" y="535295"/>
                  </a:lnTo>
                  <a:lnTo>
                    <a:pt x="450874" y="512246"/>
                  </a:lnTo>
                  <a:lnTo>
                    <a:pt x="483903" y="483917"/>
                  </a:lnTo>
                  <a:lnTo>
                    <a:pt x="512235" y="450890"/>
                  </a:lnTo>
                  <a:lnTo>
                    <a:pt x="535288" y="413748"/>
                  </a:lnTo>
                  <a:lnTo>
                    <a:pt x="552476" y="373075"/>
                  </a:lnTo>
                  <a:lnTo>
                    <a:pt x="563217" y="329452"/>
                  </a:lnTo>
                  <a:lnTo>
                    <a:pt x="566928" y="283463"/>
                  </a:lnTo>
                  <a:lnTo>
                    <a:pt x="563217" y="237475"/>
                  </a:lnTo>
                  <a:lnTo>
                    <a:pt x="552476" y="193852"/>
                  </a:lnTo>
                  <a:lnTo>
                    <a:pt x="535288" y="153179"/>
                  </a:lnTo>
                  <a:lnTo>
                    <a:pt x="512235" y="116037"/>
                  </a:lnTo>
                  <a:lnTo>
                    <a:pt x="483903" y="83010"/>
                  </a:lnTo>
                  <a:lnTo>
                    <a:pt x="450874" y="54681"/>
                  </a:lnTo>
                  <a:lnTo>
                    <a:pt x="413732" y="31632"/>
                  </a:lnTo>
                  <a:lnTo>
                    <a:pt x="373060" y="14447"/>
                  </a:lnTo>
                  <a:lnTo>
                    <a:pt x="329443" y="3709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1876" y="3599637"/>
              <a:ext cx="467893" cy="44810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44448" y="3652520"/>
            <a:ext cx="1930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22044" y="3397630"/>
            <a:ext cx="3181985" cy="619125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1500" spc="-10" b="1">
                <a:solidFill>
                  <a:srgbClr val="00396D"/>
                </a:solidFill>
                <a:latin typeface="Calibri"/>
                <a:cs typeface="Calibri"/>
              </a:rPr>
              <a:t>Medicare</a:t>
            </a:r>
            <a:r>
              <a:rPr dirty="0" sz="1500" spc="-2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at</a:t>
            </a:r>
            <a:r>
              <a:rPr dirty="0" sz="1500" spc="-1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spc="-25" b="1">
                <a:solidFill>
                  <a:srgbClr val="00396D"/>
                </a:solidFill>
                <a:latin typeface="Calibri"/>
                <a:cs typeface="Calibri"/>
              </a:rPr>
              <a:t>65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What</a:t>
            </a:r>
            <a:r>
              <a:rPr dirty="0" sz="1200" spc="-3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active</a:t>
            </a:r>
            <a:r>
              <a:rPr dirty="0" sz="12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employees</a:t>
            </a:r>
            <a:r>
              <a:rPr dirty="0" sz="1200" spc="-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— and</a:t>
            </a:r>
            <a:r>
              <a:rPr dirty="0" sz="1200" spc="-3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HR —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need</a:t>
            </a:r>
            <a:r>
              <a:rPr dirty="0" sz="1200" spc="-3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to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6B7180"/>
                </a:solidFill>
                <a:latin typeface="Calibri"/>
                <a:cs typeface="Calibri"/>
              </a:rPr>
              <a:t>know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9374" y="4716549"/>
            <a:ext cx="641985" cy="641985"/>
            <a:chOff x="449374" y="4716549"/>
            <a:chExt cx="641985" cy="64198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374" y="4716549"/>
              <a:ext cx="641937" cy="64193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57200" y="4725034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283464" y="0"/>
                  </a:moveTo>
                  <a:lnTo>
                    <a:pt x="237484" y="3709"/>
                  </a:lnTo>
                  <a:lnTo>
                    <a:pt x="193867" y="14447"/>
                  </a:lnTo>
                  <a:lnTo>
                    <a:pt x="153195" y="31632"/>
                  </a:lnTo>
                  <a:lnTo>
                    <a:pt x="116053" y="54681"/>
                  </a:lnTo>
                  <a:lnTo>
                    <a:pt x="83024" y="83010"/>
                  </a:lnTo>
                  <a:lnTo>
                    <a:pt x="54692" y="116037"/>
                  </a:lnTo>
                  <a:lnTo>
                    <a:pt x="31639" y="153179"/>
                  </a:lnTo>
                  <a:lnTo>
                    <a:pt x="14451" y="193852"/>
                  </a:lnTo>
                  <a:lnTo>
                    <a:pt x="3710" y="237475"/>
                  </a:lnTo>
                  <a:lnTo>
                    <a:pt x="0" y="283463"/>
                  </a:lnTo>
                  <a:lnTo>
                    <a:pt x="3710" y="329452"/>
                  </a:lnTo>
                  <a:lnTo>
                    <a:pt x="14451" y="373075"/>
                  </a:lnTo>
                  <a:lnTo>
                    <a:pt x="31639" y="413748"/>
                  </a:lnTo>
                  <a:lnTo>
                    <a:pt x="54692" y="450890"/>
                  </a:lnTo>
                  <a:lnTo>
                    <a:pt x="83024" y="483917"/>
                  </a:lnTo>
                  <a:lnTo>
                    <a:pt x="116053" y="512246"/>
                  </a:lnTo>
                  <a:lnTo>
                    <a:pt x="153195" y="535295"/>
                  </a:lnTo>
                  <a:lnTo>
                    <a:pt x="193867" y="552480"/>
                  </a:lnTo>
                  <a:lnTo>
                    <a:pt x="237484" y="563218"/>
                  </a:lnTo>
                  <a:lnTo>
                    <a:pt x="283464" y="566927"/>
                  </a:lnTo>
                  <a:lnTo>
                    <a:pt x="329443" y="563218"/>
                  </a:lnTo>
                  <a:lnTo>
                    <a:pt x="373060" y="552480"/>
                  </a:lnTo>
                  <a:lnTo>
                    <a:pt x="413732" y="535295"/>
                  </a:lnTo>
                  <a:lnTo>
                    <a:pt x="450874" y="512246"/>
                  </a:lnTo>
                  <a:lnTo>
                    <a:pt x="483903" y="483917"/>
                  </a:lnTo>
                  <a:lnTo>
                    <a:pt x="512235" y="450890"/>
                  </a:lnTo>
                  <a:lnTo>
                    <a:pt x="535288" y="413748"/>
                  </a:lnTo>
                  <a:lnTo>
                    <a:pt x="552476" y="373075"/>
                  </a:lnTo>
                  <a:lnTo>
                    <a:pt x="563217" y="329452"/>
                  </a:lnTo>
                  <a:lnTo>
                    <a:pt x="566928" y="283463"/>
                  </a:lnTo>
                  <a:lnTo>
                    <a:pt x="563217" y="237475"/>
                  </a:lnTo>
                  <a:lnTo>
                    <a:pt x="552476" y="193852"/>
                  </a:lnTo>
                  <a:lnTo>
                    <a:pt x="535288" y="153179"/>
                  </a:lnTo>
                  <a:lnTo>
                    <a:pt x="512235" y="116037"/>
                  </a:lnTo>
                  <a:lnTo>
                    <a:pt x="483903" y="83010"/>
                  </a:lnTo>
                  <a:lnTo>
                    <a:pt x="450874" y="54681"/>
                  </a:lnTo>
                  <a:lnTo>
                    <a:pt x="413732" y="31632"/>
                  </a:lnTo>
                  <a:lnTo>
                    <a:pt x="373060" y="14447"/>
                  </a:lnTo>
                  <a:lnTo>
                    <a:pt x="329443" y="3709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1876" y="4834077"/>
              <a:ext cx="467893" cy="448106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44448" y="4886655"/>
            <a:ext cx="1930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2044" y="4631753"/>
            <a:ext cx="3121025" cy="61976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Pharmacy</a:t>
            </a:r>
            <a:r>
              <a:rPr dirty="0" sz="1500" spc="-1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/</a:t>
            </a:r>
            <a:r>
              <a:rPr dirty="0" sz="1500" spc="-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PBM</a:t>
            </a:r>
            <a:r>
              <a:rPr dirty="0" sz="1500" spc="-10" b="1">
                <a:solidFill>
                  <a:srgbClr val="00396D"/>
                </a:solidFill>
                <a:latin typeface="Calibri"/>
                <a:cs typeface="Calibri"/>
              </a:rPr>
              <a:t> Strategy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Understanding</a:t>
            </a:r>
            <a:r>
              <a:rPr dirty="0" sz="1200" spc="-3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your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drug</a:t>
            </a:r>
            <a:r>
              <a:rPr dirty="0" sz="12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spend</a:t>
            </a:r>
            <a:r>
              <a:rPr dirty="0" sz="1200" spc="-2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and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what</a:t>
            </a:r>
            <a:r>
              <a:rPr dirty="0" sz="1200" spc="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drives</a:t>
            </a:r>
            <a:r>
              <a:rPr dirty="0" sz="1200" spc="-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6B7180"/>
                </a:solidFill>
                <a:latin typeface="Calibri"/>
                <a:cs typeface="Calibri"/>
              </a:rPr>
              <a:t>it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9374" y="5951014"/>
            <a:ext cx="641985" cy="641985"/>
            <a:chOff x="449374" y="5951014"/>
            <a:chExt cx="641985" cy="641985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374" y="5951014"/>
              <a:ext cx="641937" cy="64193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57200" y="5959500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283464" y="0"/>
                  </a:moveTo>
                  <a:lnTo>
                    <a:pt x="237484" y="3710"/>
                  </a:lnTo>
                  <a:lnTo>
                    <a:pt x="193867" y="14451"/>
                  </a:lnTo>
                  <a:lnTo>
                    <a:pt x="153195" y="31639"/>
                  </a:lnTo>
                  <a:lnTo>
                    <a:pt x="116053" y="54692"/>
                  </a:lnTo>
                  <a:lnTo>
                    <a:pt x="83024" y="83024"/>
                  </a:lnTo>
                  <a:lnTo>
                    <a:pt x="54692" y="116053"/>
                  </a:lnTo>
                  <a:lnTo>
                    <a:pt x="31639" y="153195"/>
                  </a:lnTo>
                  <a:lnTo>
                    <a:pt x="14451" y="193867"/>
                  </a:lnTo>
                  <a:lnTo>
                    <a:pt x="3710" y="237484"/>
                  </a:lnTo>
                  <a:lnTo>
                    <a:pt x="0" y="283463"/>
                  </a:lnTo>
                  <a:lnTo>
                    <a:pt x="3710" y="329443"/>
                  </a:lnTo>
                  <a:lnTo>
                    <a:pt x="14451" y="373060"/>
                  </a:lnTo>
                  <a:lnTo>
                    <a:pt x="31639" y="413732"/>
                  </a:lnTo>
                  <a:lnTo>
                    <a:pt x="54692" y="450874"/>
                  </a:lnTo>
                  <a:lnTo>
                    <a:pt x="83024" y="483903"/>
                  </a:lnTo>
                  <a:lnTo>
                    <a:pt x="116053" y="512235"/>
                  </a:lnTo>
                  <a:lnTo>
                    <a:pt x="153195" y="535288"/>
                  </a:lnTo>
                  <a:lnTo>
                    <a:pt x="193867" y="552476"/>
                  </a:lnTo>
                  <a:lnTo>
                    <a:pt x="237484" y="563217"/>
                  </a:lnTo>
                  <a:lnTo>
                    <a:pt x="283464" y="566927"/>
                  </a:lnTo>
                  <a:lnTo>
                    <a:pt x="329443" y="563217"/>
                  </a:lnTo>
                  <a:lnTo>
                    <a:pt x="373060" y="552476"/>
                  </a:lnTo>
                  <a:lnTo>
                    <a:pt x="413732" y="535288"/>
                  </a:lnTo>
                  <a:lnTo>
                    <a:pt x="450874" y="512235"/>
                  </a:lnTo>
                  <a:lnTo>
                    <a:pt x="483903" y="483903"/>
                  </a:lnTo>
                  <a:lnTo>
                    <a:pt x="512235" y="450874"/>
                  </a:lnTo>
                  <a:lnTo>
                    <a:pt x="535288" y="413732"/>
                  </a:lnTo>
                  <a:lnTo>
                    <a:pt x="552476" y="373060"/>
                  </a:lnTo>
                  <a:lnTo>
                    <a:pt x="563217" y="329443"/>
                  </a:lnTo>
                  <a:lnTo>
                    <a:pt x="566928" y="283463"/>
                  </a:lnTo>
                  <a:lnTo>
                    <a:pt x="563217" y="237484"/>
                  </a:lnTo>
                  <a:lnTo>
                    <a:pt x="552476" y="193867"/>
                  </a:lnTo>
                  <a:lnTo>
                    <a:pt x="535288" y="153195"/>
                  </a:lnTo>
                  <a:lnTo>
                    <a:pt x="512235" y="116053"/>
                  </a:lnTo>
                  <a:lnTo>
                    <a:pt x="483903" y="83024"/>
                  </a:lnTo>
                  <a:lnTo>
                    <a:pt x="450874" y="54692"/>
                  </a:lnTo>
                  <a:lnTo>
                    <a:pt x="413732" y="31639"/>
                  </a:lnTo>
                  <a:lnTo>
                    <a:pt x="373060" y="14451"/>
                  </a:lnTo>
                  <a:lnTo>
                    <a:pt x="329443" y="3710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1876" y="6068567"/>
              <a:ext cx="467893" cy="44810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44448" y="6121704"/>
            <a:ext cx="1930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22044" y="5866815"/>
            <a:ext cx="3500754" cy="619125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The</a:t>
            </a:r>
            <a:r>
              <a:rPr dirty="0" sz="1500" spc="-3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Cost</a:t>
            </a:r>
            <a:r>
              <a:rPr dirty="0" sz="1500" spc="-10" b="1">
                <a:solidFill>
                  <a:srgbClr val="00396D"/>
                </a:solidFill>
                <a:latin typeface="Calibri"/>
                <a:cs typeface="Calibri"/>
              </a:rPr>
              <a:t> Landscape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Where</a:t>
            </a:r>
            <a:r>
              <a:rPr dirty="0" sz="1200" spc="-3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benefits</a:t>
            </a:r>
            <a:r>
              <a:rPr dirty="0" sz="1200" spc="-4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spending</a:t>
            </a:r>
            <a:r>
              <a:rPr dirty="0" sz="1200" spc="-5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is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heading</a:t>
            </a:r>
            <a:r>
              <a:rPr dirty="0" sz="1200" spc="-4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in</a:t>
            </a:r>
            <a:r>
              <a:rPr dirty="0" sz="1200" spc="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2027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and</a:t>
            </a:r>
            <a:r>
              <a:rPr dirty="0" sz="1200" spc="-3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beyond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301534" y="2247669"/>
            <a:ext cx="641985" cy="641985"/>
            <a:chOff x="6301534" y="2247669"/>
            <a:chExt cx="641985" cy="641985"/>
          </a:xfrm>
        </p:grpSpPr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534" y="2247669"/>
              <a:ext cx="641937" cy="64193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309360" y="2256155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4" h="567055">
                  <a:moveTo>
                    <a:pt x="283463" y="0"/>
                  </a:moveTo>
                  <a:lnTo>
                    <a:pt x="237475" y="3709"/>
                  </a:lnTo>
                  <a:lnTo>
                    <a:pt x="193852" y="14447"/>
                  </a:lnTo>
                  <a:lnTo>
                    <a:pt x="153179" y="31632"/>
                  </a:lnTo>
                  <a:lnTo>
                    <a:pt x="116037" y="54681"/>
                  </a:lnTo>
                  <a:lnTo>
                    <a:pt x="83010" y="83010"/>
                  </a:lnTo>
                  <a:lnTo>
                    <a:pt x="54681" y="116037"/>
                  </a:lnTo>
                  <a:lnTo>
                    <a:pt x="31632" y="153179"/>
                  </a:lnTo>
                  <a:lnTo>
                    <a:pt x="14447" y="193852"/>
                  </a:lnTo>
                  <a:lnTo>
                    <a:pt x="3709" y="237475"/>
                  </a:lnTo>
                  <a:lnTo>
                    <a:pt x="0" y="283464"/>
                  </a:lnTo>
                  <a:lnTo>
                    <a:pt x="3709" y="329452"/>
                  </a:lnTo>
                  <a:lnTo>
                    <a:pt x="14447" y="373075"/>
                  </a:lnTo>
                  <a:lnTo>
                    <a:pt x="31632" y="413748"/>
                  </a:lnTo>
                  <a:lnTo>
                    <a:pt x="54681" y="450890"/>
                  </a:lnTo>
                  <a:lnTo>
                    <a:pt x="83010" y="483917"/>
                  </a:lnTo>
                  <a:lnTo>
                    <a:pt x="116037" y="512246"/>
                  </a:lnTo>
                  <a:lnTo>
                    <a:pt x="153179" y="535295"/>
                  </a:lnTo>
                  <a:lnTo>
                    <a:pt x="193852" y="552480"/>
                  </a:lnTo>
                  <a:lnTo>
                    <a:pt x="237475" y="563218"/>
                  </a:lnTo>
                  <a:lnTo>
                    <a:pt x="283463" y="566928"/>
                  </a:lnTo>
                  <a:lnTo>
                    <a:pt x="329452" y="563218"/>
                  </a:lnTo>
                  <a:lnTo>
                    <a:pt x="373075" y="552480"/>
                  </a:lnTo>
                  <a:lnTo>
                    <a:pt x="413748" y="535295"/>
                  </a:lnTo>
                  <a:lnTo>
                    <a:pt x="450890" y="512246"/>
                  </a:lnTo>
                  <a:lnTo>
                    <a:pt x="483917" y="483917"/>
                  </a:lnTo>
                  <a:lnTo>
                    <a:pt x="512246" y="450890"/>
                  </a:lnTo>
                  <a:lnTo>
                    <a:pt x="535295" y="413748"/>
                  </a:lnTo>
                  <a:lnTo>
                    <a:pt x="552480" y="373075"/>
                  </a:lnTo>
                  <a:lnTo>
                    <a:pt x="563218" y="329452"/>
                  </a:lnTo>
                  <a:lnTo>
                    <a:pt x="566928" y="283464"/>
                  </a:lnTo>
                  <a:lnTo>
                    <a:pt x="563218" y="237475"/>
                  </a:lnTo>
                  <a:lnTo>
                    <a:pt x="552480" y="193852"/>
                  </a:lnTo>
                  <a:lnTo>
                    <a:pt x="535295" y="153179"/>
                  </a:lnTo>
                  <a:lnTo>
                    <a:pt x="512246" y="116037"/>
                  </a:lnTo>
                  <a:lnTo>
                    <a:pt x="483917" y="83010"/>
                  </a:lnTo>
                  <a:lnTo>
                    <a:pt x="450890" y="54681"/>
                  </a:lnTo>
                  <a:lnTo>
                    <a:pt x="413748" y="31632"/>
                  </a:lnTo>
                  <a:lnTo>
                    <a:pt x="373075" y="14447"/>
                  </a:lnTo>
                  <a:lnTo>
                    <a:pt x="329452" y="3709"/>
                  </a:lnTo>
                  <a:lnTo>
                    <a:pt x="283463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4035" y="2365197"/>
              <a:ext cx="467893" cy="448106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497192" y="2417825"/>
            <a:ext cx="1930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74789" y="2162937"/>
            <a:ext cx="2442210" cy="619125"/>
          </a:xfrm>
          <a:prstGeom prst="rect">
            <a:avLst/>
          </a:prstGeom>
        </p:spPr>
        <p:txBody>
          <a:bodyPr wrap="square" lIns="0" tIns="1136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5"/>
              </a:spcBef>
            </a:pPr>
            <a:r>
              <a:rPr dirty="0" sz="1500" spc="-10" b="1">
                <a:solidFill>
                  <a:srgbClr val="00396D"/>
                </a:solidFill>
                <a:latin typeface="Calibri"/>
                <a:cs typeface="Calibri"/>
              </a:rPr>
              <a:t>Self-</a:t>
            </a: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Funding</a:t>
            </a:r>
            <a:r>
              <a:rPr dirty="0" sz="1500" spc="-2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&amp;</a:t>
            </a:r>
            <a:r>
              <a:rPr dirty="0" sz="1500" spc="2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00396D"/>
                </a:solidFill>
                <a:latin typeface="Calibri"/>
                <a:cs typeface="Calibri"/>
              </a:rPr>
              <a:t>Stop-Loss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What</a:t>
            </a:r>
            <a:r>
              <a:rPr dirty="0" sz="1200" spc="-3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it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is,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how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it works,</a:t>
            </a:r>
            <a:r>
              <a:rPr dirty="0" sz="1200" spc="-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and</a:t>
            </a:r>
            <a:r>
              <a:rPr dirty="0" sz="1200" spc="-2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who</a:t>
            </a:r>
            <a:r>
              <a:rPr dirty="0" sz="1200" spc="-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it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6B7180"/>
                </a:solidFill>
                <a:latin typeface="Calibri"/>
                <a:cs typeface="Calibri"/>
              </a:rPr>
              <a:t>fits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301534" y="3482109"/>
            <a:ext cx="641985" cy="641985"/>
            <a:chOff x="6301534" y="3482109"/>
            <a:chExt cx="641985" cy="641985"/>
          </a:xfrm>
        </p:grpSpPr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534" y="3482109"/>
              <a:ext cx="641937" cy="64193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309360" y="3490594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4" h="567054">
                  <a:moveTo>
                    <a:pt x="283463" y="0"/>
                  </a:moveTo>
                  <a:lnTo>
                    <a:pt x="237475" y="3709"/>
                  </a:lnTo>
                  <a:lnTo>
                    <a:pt x="193852" y="14447"/>
                  </a:lnTo>
                  <a:lnTo>
                    <a:pt x="153179" y="31632"/>
                  </a:lnTo>
                  <a:lnTo>
                    <a:pt x="116037" y="54681"/>
                  </a:lnTo>
                  <a:lnTo>
                    <a:pt x="83010" y="83010"/>
                  </a:lnTo>
                  <a:lnTo>
                    <a:pt x="54681" y="116037"/>
                  </a:lnTo>
                  <a:lnTo>
                    <a:pt x="31632" y="153179"/>
                  </a:lnTo>
                  <a:lnTo>
                    <a:pt x="14447" y="193852"/>
                  </a:lnTo>
                  <a:lnTo>
                    <a:pt x="3709" y="237475"/>
                  </a:lnTo>
                  <a:lnTo>
                    <a:pt x="0" y="283463"/>
                  </a:lnTo>
                  <a:lnTo>
                    <a:pt x="3709" y="329452"/>
                  </a:lnTo>
                  <a:lnTo>
                    <a:pt x="14447" y="373075"/>
                  </a:lnTo>
                  <a:lnTo>
                    <a:pt x="31632" y="413748"/>
                  </a:lnTo>
                  <a:lnTo>
                    <a:pt x="54681" y="450890"/>
                  </a:lnTo>
                  <a:lnTo>
                    <a:pt x="83010" y="483917"/>
                  </a:lnTo>
                  <a:lnTo>
                    <a:pt x="116037" y="512246"/>
                  </a:lnTo>
                  <a:lnTo>
                    <a:pt x="153179" y="535295"/>
                  </a:lnTo>
                  <a:lnTo>
                    <a:pt x="193852" y="552480"/>
                  </a:lnTo>
                  <a:lnTo>
                    <a:pt x="237475" y="563218"/>
                  </a:lnTo>
                  <a:lnTo>
                    <a:pt x="283463" y="566927"/>
                  </a:lnTo>
                  <a:lnTo>
                    <a:pt x="329452" y="563218"/>
                  </a:lnTo>
                  <a:lnTo>
                    <a:pt x="373075" y="552480"/>
                  </a:lnTo>
                  <a:lnTo>
                    <a:pt x="413748" y="535295"/>
                  </a:lnTo>
                  <a:lnTo>
                    <a:pt x="450890" y="512246"/>
                  </a:lnTo>
                  <a:lnTo>
                    <a:pt x="483917" y="483917"/>
                  </a:lnTo>
                  <a:lnTo>
                    <a:pt x="512246" y="450890"/>
                  </a:lnTo>
                  <a:lnTo>
                    <a:pt x="535295" y="413748"/>
                  </a:lnTo>
                  <a:lnTo>
                    <a:pt x="552480" y="373075"/>
                  </a:lnTo>
                  <a:lnTo>
                    <a:pt x="563218" y="329452"/>
                  </a:lnTo>
                  <a:lnTo>
                    <a:pt x="566928" y="283463"/>
                  </a:lnTo>
                  <a:lnTo>
                    <a:pt x="563218" y="237475"/>
                  </a:lnTo>
                  <a:lnTo>
                    <a:pt x="552480" y="193852"/>
                  </a:lnTo>
                  <a:lnTo>
                    <a:pt x="535295" y="153179"/>
                  </a:lnTo>
                  <a:lnTo>
                    <a:pt x="512246" y="116037"/>
                  </a:lnTo>
                  <a:lnTo>
                    <a:pt x="483917" y="83010"/>
                  </a:lnTo>
                  <a:lnTo>
                    <a:pt x="450890" y="54681"/>
                  </a:lnTo>
                  <a:lnTo>
                    <a:pt x="413748" y="31632"/>
                  </a:lnTo>
                  <a:lnTo>
                    <a:pt x="373075" y="14447"/>
                  </a:lnTo>
                  <a:lnTo>
                    <a:pt x="329452" y="3709"/>
                  </a:lnTo>
                  <a:lnTo>
                    <a:pt x="283463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4035" y="3599637"/>
              <a:ext cx="467893" cy="448106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6497192" y="3652520"/>
            <a:ext cx="1930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solidFill>
                  <a:srgbClr val="FFFFFF"/>
                </a:solidFill>
                <a:latin typeface="Calibri"/>
                <a:cs typeface="Calibri"/>
              </a:rPr>
              <a:t>06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074789" y="3498595"/>
            <a:ext cx="4864100" cy="609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760"/>
              </a:lnSpc>
              <a:spcBef>
                <a:spcPts val="100"/>
              </a:spcBef>
            </a:pP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Captive</a:t>
            </a:r>
            <a:r>
              <a:rPr dirty="0" sz="1500" spc="-5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00396D"/>
                </a:solidFill>
                <a:latin typeface="Calibri"/>
                <a:cs typeface="Calibri"/>
              </a:rPr>
              <a:t>Structures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ts val="1440"/>
              </a:lnSpc>
              <a:spcBef>
                <a:spcPts val="5"/>
              </a:spcBef>
            </a:pP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A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model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worth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understanding</a:t>
            </a:r>
            <a:r>
              <a:rPr dirty="0" sz="1200" spc="-3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—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especially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for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communities</a:t>
            </a:r>
            <a:r>
              <a:rPr dirty="0" sz="12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that</a:t>
            </a:r>
            <a:r>
              <a:rPr dirty="0" sz="1200" spc="-4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already</a:t>
            </a:r>
            <a:r>
              <a:rPr dirty="0" sz="1200" spc="-3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think cooperatively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301534" y="4716549"/>
            <a:ext cx="641985" cy="641985"/>
            <a:chOff x="6301534" y="4716549"/>
            <a:chExt cx="641985" cy="641985"/>
          </a:xfrm>
        </p:grpSpPr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534" y="4716549"/>
              <a:ext cx="641937" cy="64193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309360" y="4725034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4" h="567054">
                  <a:moveTo>
                    <a:pt x="283463" y="0"/>
                  </a:moveTo>
                  <a:lnTo>
                    <a:pt x="237475" y="3709"/>
                  </a:lnTo>
                  <a:lnTo>
                    <a:pt x="193852" y="14447"/>
                  </a:lnTo>
                  <a:lnTo>
                    <a:pt x="153179" y="31632"/>
                  </a:lnTo>
                  <a:lnTo>
                    <a:pt x="116037" y="54681"/>
                  </a:lnTo>
                  <a:lnTo>
                    <a:pt x="83010" y="83010"/>
                  </a:lnTo>
                  <a:lnTo>
                    <a:pt x="54681" y="116037"/>
                  </a:lnTo>
                  <a:lnTo>
                    <a:pt x="31632" y="153179"/>
                  </a:lnTo>
                  <a:lnTo>
                    <a:pt x="14447" y="193852"/>
                  </a:lnTo>
                  <a:lnTo>
                    <a:pt x="3709" y="237475"/>
                  </a:lnTo>
                  <a:lnTo>
                    <a:pt x="0" y="283463"/>
                  </a:lnTo>
                  <a:lnTo>
                    <a:pt x="3709" y="329452"/>
                  </a:lnTo>
                  <a:lnTo>
                    <a:pt x="14447" y="373075"/>
                  </a:lnTo>
                  <a:lnTo>
                    <a:pt x="31632" y="413748"/>
                  </a:lnTo>
                  <a:lnTo>
                    <a:pt x="54681" y="450890"/>
                  </a:lnTo>
                  <a:lnTo>
                    <a:pt x="83010" y="483917"/>
                  </a:lnTo>
                  <a:lnTo>
                    <a:pt x="116037" y="512246"/>
                  </a:lnTo>
                  <a:lnTo>
                    <a:pt x="153179" y="535295"/>
                  </a:lnTo>
                  <a:lnTo>
                    <a:pt x="193852" y="552480"/>
                  </a:lnTo>
                  <a:lnTo>
                    <a:pt x="237475" y="563218"/>
                  </a:lnTo>
                  <a:lnTo>
                    <a:pt x="283463" y="566927"/>
                  </a:lnTo>
                  <a:lnTo>
                    <a:pt x="329452" y="563218"/>
                  </a:lnTo>
                  <a:lnTo>
                    <a:pt x="373075" y="552480"/>
                  </a:lnTo>
                  <a:lnTo>
                    <a:pt x="413748" y="535295"/>
                  </a:lnTo>
                  <a:lnTo>
                    <a:pt x="450890" y="512246"/>
                  </a:lnTo>
                  <a:lnTo>
                    <a:pt x="483917" y="483917"/>
                  </a:lnTo>
                  <a:lnTo>
                    <a:pt x="512246" y="450890"/>
                  </a:lnTo>
                  <a:lnTo>
                    <a:pt x="535295" y="413748"/>
                  </a:lnTo>
                  <a:lnTo>
                    <a:pt x="552480" y="373075"/>
                  </a:lnTo>
                  <a:lnTo>
                    <a:pt x="563218" y="329452"/>
                  </a:lnTo>
                  <a:lnTo>
                    <a:pt x="566928" y="283463"/>
                  </a:lnTo>
                  <a:lnTo>
                    <a:pt x="563218" y="237475"/>
                  </a:lnTo>
                  <a:lnTo>
                    <a:pt x="552480" y="193852"/>
                  </a:lnTo>
                  <a:lnTo>
                    <a:pt x="535295" y="153179"/>
                  </a:lnTo>
                  <a:lnTo>
                    <a:pt x="512246" y="116037"/>
                  </a:lnTo>
                  <a:lnTo>
                    <a:pt x="483917" y="83010"/>
                  </a:lnTo>
                  <a:lnTo>
                    <a:pt x="450890" y="54681"/>
                  </a:lnTo>
                  <a:lnTo>
                    <a:pt x="413748" y="31632"/>
                  </a:lnTo>
                  <a:lnTo>
                    <a:pt x="373075" y="14447"/>
                  </a:lnTo>
                  <a:lnTo>
                    <a:pt x="329452" y="3709"/>
                  </a:lnTo>
                  <a:lnTo>
                    <a:pt x="283463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4035" y="4834077"/>
              <a:ext cx="467893" cy="448106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6497192" y="4886655"/>
            <a:ext cx="1930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solidFill>
                  <a:srgbClr val="FFFFFF"/>
                </a:solidFill>
                <a:latin typeface="Calibri"/>
                <a:cs typeface="Calibri"/>
              </a:rPr>
              <a:t>07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074789" y="4631753"/>
            <a:ext cx="2951480" cy="619760"/>
          </a:xfrm>
          <a:prstGeom prst="rect">
            <a:avLst/>
          </a:prstGeom>
        </p:spPr>
        <p:txBody>
          <a:bodyPr wrap="square" lIns="0" tIns="1136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Benchmarking</a:t>
            </a:r>
            <a:r>
              <a:rPr dirty="0" sz="1500" spc="-5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00396D"/>
                </a:solidFill>
                <a:latin typeface="Calibri"/>
                <a:cs typeface="Calibri"/>
              </a:rPr>
              <a:t>Your</a:t>
            </a:r>
            <a:r>
              <a:rPr dirty="0" sz="1500" spc="-3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00396D"/>
                </a:solidFill>
                <a:latin typeface="Calibri"/>
                <a:cs typeface="Calibri"/>
              </a:rPr>
              <a:t>Plan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How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to</a:t>
            </a:r>
            <a:r>
              <a:rPr dirty="0" sz="12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know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where</a:t>
            </a:r>
            <a:r>
              <a:rPr dirty="0" sz="12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you</a:t>
            </a:r>
            <a:r>
              <a:rPr dirty="0" sz="12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stand</a:t>
            </a:r>
            <a:r>
              <a:rPr dirty="0" sz="1200" spc="-5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6B7180"/>
                </a:solidFill>
                <a:latin typeface="Calibri"/>
                <a:cs typeface="Calibri"/>
              </a:rPr>
              <a:t>relative</a:t>
            </a:r>
            <a:r>
              <a:rPr dirty="0" sz="1200" spc="-4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6B7180"/>
                </a:solidFill>
                <a:latin typeface="Calibri"/>
                <a:cs typeface="Calibri"/>
              </a:rPr>
              <a:t>to</a:t>
            </a:r>
            <a:r>
              <a:rPr dirty="0" sz="12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6B7180"/>
                </a:solidFill>
                <a:latin typeface="Calibri"/>
                <a:cs typeface="Calibri"/>
              </a:rPr>
              <a:t>peers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 descr="$PPTXTitle"/>
          <p:cNvSpPr txBox="1">
            <a:spLocks noGrp="1"/>
          </p:cNvSpPr>
          <p:nvPr>
            <p:ph type="title"/>
          </p:nvPr>
        </p:nvSpPr>
        <p:spPr>
          <a:xfrm>
            <a:off x="535940" y="1391869"/>
            <a:ext cx="223774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Today's</a:t>
            </a:r>
            <a:r>
              <a:rPr dirty="0" spc="-85"/>
              <a:t> </a:t>
            </a:r>
            <a:r>
              <a:rPr dirty="0" spc="-10"/>
              <a:t>Roadmap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56615" y="1937765"/>
            <a:ext cx="3583940" cy="158940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6155"/>
              </a:lnSpc>
              <a:spcBef>
                <a:spcPts val="100"/>
              </a:spcBef>
            </a:pPr>
            <a:r>
              <a:rPr dirty="0" sz="5400">
                <a:solidFill>
                  <a:srgbClr val="FFFFFF"/>
                </a:solidFill>
              </a:rPr>
              <a:t>HSA</a:t>
            </a:r>
            <a:r>
              <a:rPr dirty="0" sz="5400" spc="-55">
                <a:solidFill>
                  <a:srgbClr val="FFFFFF"/>
                </a:solidFill>
              </a:rPr>
              <a:t> </a:t>
            </a:r>
            <a:r>
              <a:rPr dirty="0" sz="5400">
                <a:solidFill>
                  <a:srgbClr val="FFFFFF"/>
                </a:solidFill>
              </a:rPr>
              <a:t>&amp;</a:t>
            </a:r>
            <a:r>
              <a:rPr dirty="0" sz="5400" spc="-45">
                <a:solidFill>
                  <a:srgbClr val="FFFFFF"/>
                </a:solidFill>
              </a:rPr>
              <a:t> </a:t>
            </a:r>
            <a:r>
              <a:rPr dirty="0" sz="5400" spc="-20">
                <a:solidFill>
                  <a:srgbClr val="FFFFFF"/>
                </a:solidFill>
              </a:rPr>
              <a:t>CDHP</a:t>
            </a:r>
            <a:endParaRPr sz="5400"/>
          </a:p>
          <a:p>
            <a:pPr marL="12700">
              <a:lnSpc>
                <a:spcPts val="6155"/>
              </a:lnSpc>
            </a:pPr>
            <a:r>
              <a:rPr dirty="0" sz="5400" spc="-10">
                <a:solidFill>
                  <a:srgbClr val="FFFFFF"/>
                </a:solidFill>
              </a:rPr>
              <a:t>Design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769315" y="2060624"/>
            <a:ext cx="8671560" cy="2644775"/>
            <a:chOff x="769315" y="2060624"/>
            <a:chExt cx="8671560" cy="2644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315" y="3765804"/>
              <a:ext cx="4287266" cy="3352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315" y="4067251"/>
              <a:ext cx="936345" cy="3355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4894" y="4235043"/>
              <a:ext cx="219456" cy="305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84934" y="4067251"/>
              <a:ext cx="3505835" cy="3355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9315" y="4369561"/>
              <a:ext cx="1713230" cy="3352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959978" y="2060624"/>
              <a:ext cx="1480820" cy="2424430"/>
            </a:xfrm>
            <a:custGeom>
              <a:avLst/>
              <a:gdLst/>
              <a:ahLst/>
              <a:cxnLst/>
              <a:rect l="l" t="t" r="r" b="b"/>
              <a:pathLst>
                <a:path w="1480820" h="2424429">
                  <a:moveTo>
                    <a:pt x="829883" y="119"/>
                  </a:moveTo>
                  <a:lnTo>
                    <a:pt x="768711" y="0"/>
                  </a:lnTo>
                  <a:lnTo>
                    <a:pt x="721760" y="432"/>
                  </a:lnTo>
                  <a:lnTo>
                    <a:pt x="669496" y="2268"/>
                  </a:lnTo>
                  <a:lnTo>
                    <a:pt x="623443" y="7856"/>
                  </a:lnTo>
                  <a:lnTo>
                    <a:pt x="584200" y="24080"/>
                  </a:lnTo>
                  <a:lnTo>
                    <a:pt x="66928" y="358979"/>
                  </a:lnTo>
                  <a:lnTo>
                    <a:pt x="31623" y="386919"/>
                  </a:lnTo>
                  <a:lnTo>
                    <a:pt x="11175" y="420320"/>
                  </a:lnTo>
                  <a:lnTo>
                    <a:pt x="1904" y="469723"/>
                  </a:lnTo>
                  <a:lnTo>
                    <a:pt x="119" y="521819"/>
                  </a:lnTo>
                  <a:lnTo>
                    <a:pt x="0" y="543129"/>
                  </a:lnTo>
                  <a:lnTo>
                    <a:pt x="355" y="576490"/>
                  </a:lnTo>
                  <a:lnTo>
                    <a:pt x="3161" y="631354"/>
                  </a:lnTo>
                  <a:lnTo>
                    <a:pt x="8993" y="671004"/>
                  </a:lnTo>
                  <a:lnTo>
                    <a:pt x="26924" y="707848"/>
                  </a:lnTo>
                  <a:lnTo>
                    <a:pt x="56963" y="720046"/>
                  </a:lnTo>
                  <a:lnTo>
                    <a:pt x="69723" y="719024"/>
                  </a:lnTo>
                  <a:lnTo>
                    <a:pt x="119139" y="703093"/>
                  </a:lnTo>
                  <a:lnTo>
                    <a:pt x="526415" y="479883"/>
                  </a:lnTo>
                  <a:lnTo>
                    <a:pt x="526415" y="2046301"/>
                  </a:lnTo>
                  <a:lnTo>
                    <a:pt x="78104" y="2046301"/>
                  </a:lnTo>
                  <a:lnTo>
                    <a:pt x="69961" y="2046944"/>
                  </a:lnTo>
                  <a:lnTo>
                    <a:pt x="36004" y="2069796"/>
                  </a:lnTo>
                  <a:lnTo>
                    <a:pt x="16287" y="2114913"/>
                  </a:lnTo>
                  <a:lnTo>
                    <a:pt x="8213" y="2166989"/>
                  </a:lnTo>
                  <a:lnTo>
                    <a:pt x="5875" y="2212086"/>
                  </a:lnTo>
                  <a:lnTo>
                    <a:pt x="5588" y="2237944"/>
                  </a:lnTo>
                  <a:lnTo>
                    <a:pt x="5943" y="2262971"/>
                  </a:lnTo>
                  <a:lnTo>
                    <a:pt x="8749" y="2307167"/>
                  </a:lnTo>
                  <a:lnTo>
                    <a:pt x="17907" y="2358880"/>
                  </a:lnTo>
                  <a:lnTo>
                    <a:pt x="37877" y="2402361"/>
                  </a:lnTo>
                  <a:lnTo>
                    <a:pt x="70792" y="2423408"/>
                  </a:lnTo>
                  <a:lnTo>
                    <a:pt x="78104" y="2423999"/>
                  </a:lnTo>
                  <a:lnTo>
                    <a:pt x="1406398" y="2423999"/>
                  </a:lnTo>
                  <a:lnTo>
                    <a:pt x="1442553" y="2409301"/>
                  </a:lnTo>
                  <a:lnTo>
                    <a:pt x="1464266" y="2372377"/>
                  </a:lnTo>
                  <a:lnTo>
                    <a:pt x="1475231" y="2326336"/>
                  </a:lnTo>
                  <a:lnTo>
                    <a:pt x="1479407" y="2286045"/>
                  </a:lnTo>
                  <a:lnTo>
                    <a:pt x="1480820" y="2237944"/>
                  </a:lnTo>
                  <a:lnTo>
                    <a:pt x="1480532" y="2212085"/>
                  </a:lnTo>
                  <a:lnTo>
                    <a:pt x="1478194" y="2166989"/>
                  </a:lnTo>
                  <a:lnTo>
                    <a:pt x="1470120" y="2114913"/>
                  </a:lnTo>
                  <a:lnTo>
                    <a:pt x="1455955" y="2078698"/>
                  </a:lnTo>
                  <a:lnTo>
                    <a:pt x="1422479" y="2048873"/>
                  </a:lnTo>
                  <a:lnTo>
                    <a:pt x="1406398" y="2046301"/>
                  </a:lnTo>
                  <a:lnTo>
                    <a:pt x="1013841" y="2046301"/>
                  </a:lnTo>
                  <a:lnTo>
                    <a:pt x="1013841" y="57608"/>
                  </a:lnTo>
                  <a:lnTo>
                    <a:pt x="995314" y="19698"/>
                  </a:lnTo>
                  <a:lnTo>
                    <a:pt x="948991" y="6475"/>
                  </a:lnTo>
                  <a:lnTo>
                    <a:pt x="910590" y="2744"/>
                  </a:lnTo>
                  <a:lnTo>
                    <a:pt x="860186" y="633"/>
                  </a:lnTo>
                  <a:lnTo>
                    <a:pt x="829883" y="119"/>
                  </a:lnTo>
                  <a:close/>
                </a:path>
              </a:pathLst>
            </a:custGeom>
            <a:solidFill>
              <a:srgbClr val="FFFFFF">
                <a:alpha val="3921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1712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29098" y="1924684"/>
            <a:ext cx="1181735" cy="1181735"/>
            <a:chOff x="1629098" y="1924684"/>
            <a:chExt cx="1181735" cy="11817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9098" y="1924684"/>
              <a:ext cx="1181227" cy="117214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45920" y="1932178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548640" y="0"/>
                  </a:moveTo>
                  <a:lnTo>
                    <a:pt x="501298" y="2013"/>
                  </a:lnTo>
                  <a:lnTo>
                    <a:pt x="455076" y="7945"/>
                  </a:lnTo>
                  <a:lnTo>
                    <a:pt x="410137" y="17629"/>
                  </a:lnTo>
                  <a:lnTo>
                    <a:pt x="366646" y="30902"/>
                  </a:lnTo>
                  <a:lnTo>
                    <a:pt x="324768" y="47598"/>
                  </a:lnTo>
                  <a:lnTo>
                    <a:pt x="284667" y="67554"/>
                  </a:lnTo>
                  <a:lnTo>
                    <a:pt x="246508" y="90604"/>
                  </a:lnTo>
                  <a:lnTo>
                    <a:pt x="210455" y="116583"/>
                  </a:lnTo>
                  <a:lnTo>
                    <a:pt x="176674" y="145328"/>
                  </a:lnTo>
                  <a:lnTo>
                    <a:pt x="145328" y="176674"/>
                  </a:lnTo>
                  <a:lnTo>
                    <a:pt x="116583" y="210455"/>
                  </a:lnTo>
                  <a:lnTo>
                    <a:pt x="90604" y="246508"/>
                  </a:lnTo>
                  <a:lnTo>
                    <a:pt x="67554" y="284667"/>
                  </a:lnTo>
                  <a:lnTo>
                    <a:pt x="47598" y="324768"/>
                  </a:lnTo>
                  <a:lnTo>
                    <a:pt x="30902" y="366646"/>
                  </a:lnTo>
                  <a:lnTo>
                    <a:pt x="17629" y="410137"/>
                  </a:lnTo>
                  <a:lnTo>
                    <a:pt x="7945" y="455076"/>
                  </a:lnTo>
                  <a:lnTo>
                    <a:pt x="2013" y="501298"/>
                  </a:lnTo>
                  <a:lnTo>
                    <a:pt x="0" y="548639"/>
                  </a:lnTo>
                  <a:lnTo>
                    <a:pt x="2013" y="595981"/>
                  </a:lnTo>
                  <a:lnTo>
                    <a:pt x="7945" y="642203"/>
                  </a:lnTo>
                  <a:lnTo>
                    <a:pt x="17629" y="687142"/>
                  </a:lnTo>
                  <a:lnTo>
                    <a:pt x="30902" y="730633"/>
                  </a:lnTo>
                  <a:lnTo>
                    <a:pt x="47598" y="772511"/>
                  </a:lnTo>
                  <a:lnTo>
                    <a:pt x="67554" y="812612"/>
                  </a:lnTo>
                  <a:lnTo>
                    <a:pt x="90604" y="850771"/>
                  </a:lnTo>
                  <a:lnTo>
                    <a:pt x="116583" y="886824"/>
                  </a:lnTo>
                  <a:lnTo>
                    <a:pt x="145328" y="920605"/>
                  </a:lnTo>
                  <a:lnTo>
                    <a:pt x="176674" y="951951"/>
                  </a:lnTo>
                  <a:lnTo>
                    <a:pt x="210455" y="980696"/>
                  </a:lnTo>
                  <a:lnTo>
                    <a:pt x="246508" y="1006675"/>
                  </a:lnTo>
                  <a:lnTo>
                    <a:pt x="284667" y="1029725"/>
                  </a:lnTo>
                  <a:lnTo>
                    <a:pt x="324768" y="1049681"/>
                  </a:lnTo>
                  <a:lnTo>
                    <a:pt x="366646" y="1066377"/>
                  </a:lnTo>
                  <a:lnTo>
                    <a:pt x="410137" y="1079650"/>
                  </a:lnTo>
                  <a:lnTo>
                    <a:pt x="455076" y="1089334"/>
                  </a:lnTo>
                  <a:lnTo>
                    <a:pt x="501298" y="1095266"/>
                  </a:lnTo>
                  <a:lnTo>
                    <a:pt x="548640" y="1097280"/>
                  </a:lnTo>
                  <a:lnTo>
                    <a:pt x="595981" y="1095266"/>
                  </a:lnTo>
                  <a:lnTo>
                    <a:pt x="642203" y="1089334"/>
                  </a:lnTo>
                  <a:lnTo>
                    <a:pt x="687142" y="1079650"/>
                  </a:lnTo>
                  <a:lnTo>
                    <a:pt x="730633" y="1066377"/>
                  </a:lnTo>
                  <a:lnTo>
                    <a:pt x="772511" y="1049681"/>
                  </a:lnTo>
                  <a:lnTo>
                    <a:pt x="812612" y="1029725"/>
                  </a:lnTo>
                  <a:lnTo>
                    <a:pt x="850771" y="1006675"/>
                  </a:lnTo>
                  <a:lnTo>
                    <a:pt x="886824" y="980696"/>
                  </a:lnTo>
                  <a:lnTo>
                    <a:pt x="920605" y="951951"/>
                  </a:lnTo>
                  <a:lnTo>
                    <a:pt x="951951" y="920605"/>
                  </a:lnTo>
                  <a:lnTo>
                    <a:pt x="980696" y="886824"/>
                  </a:lnTo>
                  <a:lnTo>
                    <a:pt x="1006675" y="850771"/>
                  </a:lnTo>
                  <a:lnTo>
                    <a:pt x="1029725" y="812612"/>
                  </a:lnTo>
                  <a:lnTo>
                    <a:pt x="1049681" y="772511"/>
                  </a:lnTo>
                  <a:lnTo>
                    <a:pt x="1066377" y="730633"/>
                  </a:lnTo>
                  <a:lnTo>
                    <a:pt x="1079650" y="687142"/>
                  </a:lnTo>
                  <a:lnTo>
                    <a:pt x="1089334" y="642203"/>
                  </a:lnTo>
                  <a:lnTo>
                    <a:pt x="1095266" y="595981"/>
                  </a:lnTo>
                  <a:lnTo>
                    <a:pt x="1097280" y="548639"/>
                  </a:lnTo>
                  <a:lnTo>
                    <a:pt x="1095266" y="501298"/>
                  </a:lnTo>
                  <a:lnTo>
                    <a:pt x="1089334" y="455076"/>
                  </a:lnTo>
                  <a:lnTo>
                    <a:pt x="1079650" y="410137"/>
                  </a:lnTo>
                  <a:lnTo>
                    <a:pt x="1066377" y="366646"/>
                  </a:lnTo>
                  <a:lnTo>
                    <a:pt x="1049681" y="324768"/>
                  </a:lnTo>
                  <a:lnTo>
                    <a:pt x="1029725" y="284667"/>
                  </a:lnTo>
                  <a:lnTo>
                    <a:pt x="1006675" y="246508"/>
                  </a:lnTo>
                  <a:lnTo>
                    <a:pt x="980696" y="210455"/>
                  </a:lnTo>
                  <a:lnTo>
                    <a:pt x="951951" y="176674"/>
                  </a:lnTo>
                  <a:lnTo>
                    <a:pt x="920605" y="145328"/>
                  </a:lnTo>
                  <a:lnTo>
                    <a:pt x="886824" y="116583"/>
                  </a:lnTo>
                  <a:lnTo>
                    <a:pt x="850771" y="90604"/>
                  </a:lnTo>
                  <a:lnTo>
                    <a:pt x="812612" y="67554"/>
                  </a:lnTo>
                  <a:lnTo>
                    <a:pt x="772511" y="47598"/>
                  </a:lnTo>
                  <a:lnTo>
                    <a:pt x="730633" y="30902"/>
                  </a:lnTo>
                  <a:lnTo>
                    <a:pt x="687142" y="17629"/>
                  </a:lnTo>
                  <a:lnTo>
                    <a:pt x="642203" y="7945"/>
                  </a:lnTo>
                  <a:lnTo>
                    <a:pt x="595981" y="2013"/>
                  </a:lnTo>
                  <a:lnTo>
                    <a:pt x="5486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8508" y="2043671"/>
              <a:ext cx="882395" cy="10622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066670" y="2165350"/>
            <a:ext cx="2571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8151" y="3248609"/>
            <a:ext cx="3062605" cy="9582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Calibri"/>
                <a:cs typeface="Calibri"/>
              </a:rPr>
              <a:t>Contributions</a:t>
            </a:r>
            <a:endParaRPr sz="1600">
              <a:latin typeface="Calibri"/>
              <a:cs typeface="Calibri"/>
            </a:endParaRPr>
          </a:p>
          <a:p>
            <a:pPr algn="ctr" marL="12065" marR="5080" indent="-3175">
              <a:lnSpc>
                <a:spcPct val="100000"/>
              </a:lnSpc>
              <a:spcBef>
                <a:spcPts val="1105"/>
              </a:spcBef>
            </a:pP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Pre-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tax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contributions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reduce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taxable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income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for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both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employee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both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sides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save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on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FICA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23858" y="1924684"/>
            <a:ext cx="1181735" cy="1181735"/>
            <a:chOff x="5423858" y="1924684"/>
            <a:chExt cx="1181735" cy="118173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23858" y="1924684"/>
              <a:ext cx="1181227" cy="117214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440680" y="1932178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79" h="1097280">
                  <a:moveTo>
                    <a:pt x="548640" y="0"/>
                  </a:moveTo>
                  <a:lnTo>
                    <a:pt x="501298" y="2013"/>
                  </a:lnTo>
                  <a:lnTo>
                    <a:pt x="455076" y="7945"/>
                  </a:lnTo>
                  <a:lnTo>
                    <a:pt x="410137" y="17629"/>
                  </a:lnTo>
                  <a:lnTo>
                    <a:pt x="366646" y="30902"/>
                  </a:lnTo>
                  <a:lnTo>
                    <a:pt x="324768" y="47598"/>
                  </a:lnTo>
                  <a:lnTo>
                    <a:pt x="284667" y="67554"/>
                  </a:lnTo>
                  <a:lnTo>
                    <a:pt x="246508" y="90604"/>
                  </a:lnTo>
                  <a:lnTo>
                    <a:pt x="210455" y="116583"/>
                  </a:lnTo>
                  <a:lnTo>
                    <a:pt x="176674" y="145328"/>
                  </a:lnTo>
                  <a:lnTo>
                    <a:pt x="145328" y="176674"/>
                  </a:lnTo>
                  <a:lnTo>
                    <a:pt x="116583" y="210455"/>
                  </a:lnTo>
                  <a:lnTo>
                    <a:pt x="90604" y="246508"/>
                  </a:lnTo>
                  <a:lnTo>
                    <a:pt x="67554" y="284667"/>
                  </a:lnTo>
                  <a:lnTo>
                    <a:pt x="47598" y="324768"/>
                  </a:lnTo>
                  <a:lnTo>
                    <a:pt x="30902" y="366646"/>
                  </a:lnTo>
                  <a:lnTo>
                    <a:pt x="17629" y="410137"/>
                  </a:lnTo>
                  <a:lnTo>
                    <a:pt x="7945" y="455076"/>
                  </a:lnTo>
                  <a:lnTo>
                    <a:pt x="2013" y="501298"/>
                  </a:lnTo>
                  <a:lnTo>
                    <a:pt x="0" y="548639"/>
                  </a:lnTo>
                  <a:lnTo>
                    <a:pt x="2013" y="595981"/>
                  </a:lnTo>
                  <a:lnTo>
                    <a:pt x="7945" y="642203"/>
                  </a:lnTo>
                  <a:lnTo>
                    <a:pt x="17629" y="687142"/>
                  </a:lnTo>
                  <a:lnTo>
                    <a:pt x="30902" y="730633"/>
                  </a:lnTo>
                  <a:lnTo>
                    <a:pt x="47598" y="772511"/>
                  </a:lnTo>
                  <a:lnTo>
                    <a:pt x="67554" y="812612"/>
                  </a:lnTo>
                  <a:lnTo>
                    <a:pt x="90604" y="850771"/>
                  </a:lnTo>
                  <a:lnTo>
                    <a:pt x="116583" y="886824"/>
                  </a:lnTo>
                  <a:lnTo>
                    <a:pt x="145328" y="920605"/>
                  </a:lnTo>
                  <a:lnTo>
                    <a:pt x="176674" y="951951"/>
                  </a:lnTo>
                  <a:lnTo>
                    <a:pt x="210455" y="980696"/>
                  </a:lnTo>
                  <a:lnTo>
                    <a:pt x="246508" y="1006675"/>
                  </a:lnTo>
                  <a:lnTo>
                    <a:pt x="284667" y="1029725"/>
                  </a:lnTo>
                  <a:lnTo>
                    <a:pt x="324768" y="1049681"/>
                  </a:lnTo>
                  <a:lnTo>
                    <a:pt x="366646" y="1066377"/>
                  </a:lnTo>
                  <a:lnTo>
                    <a:pt x="410137" y="1079650"/>
                  </a:lnTo>
                  <a:lnTo>
                    <a:pt x="455076" y="1089334"/>
                  </a:lnTo>
                  <a:lnTo>
                    <a:pt x="501298" y="1095266"/>
                  </a:lnTo>
                  <a:lnTo>
                    <a:pt x="548640" y="1097280"/>
                  </a:lnTo>
                  <a:lnTo>
                    <a:pt x="595981" y="1095266"/>
                  </a:lnTo>
                  <a:lnTo>
                    <a:pt x="642203" y="1089334"/>
                  </a:lnTo>
                  <a:lnTo>
                    <a:pt x="687142" y="1079650"/>
                  </a:lnTo>
                  <a:lnTo>
                    <a:pt x="730633" y="1066377"/>
                  </a:lnTo>
                  <a:lnTo>
                    <a:pt x="772511" y="1049681"/>
                  </a:lnTo>
                  <a:lnTo>
                    <a:pt x="812612" y="1029725"/>
                  </a:lnTo>
                  <a:lnTo>
                    <a:pt x="850771" y="1006675"/>
                  </a:lnTo>
                  <a:lnTo>
                    <a:pt x="886824" y="980696"/>
                  </a:lnTo>
                  <a:lnTo>
                    <a:pt x="920605" y="951951"/>
                  </a:lnTo>
                  <a:lnTo>
                    <a:pt x="951951" y="920605"/>
                  </a:lnTo>
                  <a:lnTo>
                    <a:pt x="980696" y="886824"/>
                  </a:lnTo>
                  <a:lnTo>
                    <a:pt x="1006675" y="850771"/>
                  </a:lnTo>
                  <a:lnTo>
                    <a:pt x="1029725" y="812612"/>
                  </a:lnTo>
                  <a:lnTo>
                    <a:pt x="1049681" y="772511"/>
                  </a:lnTo>
                  <a:lnTo>
                    <a:pt x="1066377" y="730633"/>
                  </a:lnTo>
                  <a:lnTo>
                    <a:pt x="1079650" y="687142"/>
                  </a:lnTo>
                  <a:lnTo>
                    <a:pt x="1089334" y="642203"/>
                  </a:lnTo>
                  <a:lnTo>
                    <a:pt x="1095266" y="595981"/>
                  </a:lnTo>
                  <a:lnTo>
                    <a:pt x="1097279" y="548639"/>
                  </a:lnTo>
                  <a:lnTo>
                    <a:pt x="1095266" y="501298"/>
                  </a:lnTo>
                  <a:lnTo>
                    <a:pt x="1089334" y="455076"/>
                  </a:lnTo>
                  <a:lnTo>
                    <a:pt x="1079650" y="410137"/>
                  </a:lnTo>
                  <a:lnTo>
                    <a:pt x="1066377" y="366646"/>
                  </a:lnTo>
                  <a:lnTo>
                    <a:pt x="1049681" y="324768"/>
                  </a:lnTo>
                  <a:lnTo>
                    <a:pt x="1029725" y="284667"/>
                  </a:lnTo>
                  <a:lnTo>
                    <a:pt x="1006675" y="246508"/>
                  </a:lnTo>
                  <a:lnTo>
                    <a:pt x="980696" y="210455"/>
                  </a:lnTo>
                  <a:lnTo>
                    <a:pt x="951951" y="176674"/>
                  </a:lnTo>
                  <a:lnTo>
                    <a:pt x="920605" y="145328"/>
                  </a:lnTo>
                  <a:lnTo>
                    <a:pt x="886824" y="116583"/>
                  </a:lnTo>
                  <a:lnTo>
                    <a:pt x="850771" y="90604"/>
                  </a:lnTo>
                  <a:lnTo>
                    <a:pt x="812612" y="67554"/>
                  </a:lnTo>
                  <a:lnTo>
                    <a:pt x="772511" y="47598"/>
                  </a:lnTo>
                  <a:lnTo>
                    <a:pt x="730633" y="30902"/>
                  </a:lnTo>
                  <a:lnTo>
                    <a:pt x="687142" y="17629"/>
                  </a:lnTo>
                  <a:lnTo>
                    <a:pt x="642203" y="7945"/>
                  </a:lnTo>
                  <a:lnTo>
                    <a:pt x="595981" y="2013"/>
                  </a:lnTo>
                  <a:lnTo>
                    <a:pt x="548640" y="0"/>
                  </a:lnTo>
                  <a:close/>
                </a:path>
              </a:pathLst>
            </a:custGeom>
            <a:solidFill>
              <a:srgbClr val="0079C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73268" y="2043671"/>
              <a:ext cx="882396" cy="106224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861684" y="2165350"/>
            <a:ext cx="2571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3651" y="3248609"/>
            <a:ext cx="2922905" cy="9582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0079C2"/>
                </a:solidFill>
                <a:latin typeface="Calibri"/>
                <a:cs typeface="Calibri"/>
              </a:rPr>
              <a:t>Growth</a:t>
            </a:r>
            <a:endParaRPr sz="1600">
              <a:latin typeface="Calibri"/>
              <a:cs typeface="Calibri"/>
            </a:endParaRPr>
          </a:p>
          <a:p>
            <a:pPr marL="12700" marR="5080" indent="203835">
              <a:lnSpc>
                <a:spcPct val="100000"/>
              </a:lnSpc>
              <a:spcBef>
                <a:spcPts val="1105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Account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balance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grows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tax-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free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through investment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increasingly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used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as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long-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term</a:t>
            </a:r>
            <a:endParaRPr sz="1200">
              <a:latin typeface="Calibri"/>
              <a:cs typeface="Calibri"/>
            </a:endParaRPr>
          </a:p>
          <a:p>
            <a:pPr marL="742315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medical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savings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vehicle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218618" y="1924684"/>
            <a:ext cx="1181735" cy="1181735"/>
            <a:chOff x="9218618" y="1924684"/>
            <a:chExt cx="1181735" cy="118173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18618" y="1924684"/>
              <a:ext cx="1181227" cy="117214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235440" y="1932178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79" h="1097280">
                  <a:moveTo>
                    <a:pt x="548639" y="0"/>
                  </a:moveTo>
                  <a:lnTo>
                    <a:pt x="501298" y="2013"/>
                  </a:lnTo>
                  <a:lnTo>
                    <a:pt x="455076" y="7945"/>
                  </a:lnTo>
                  <a:lnTo>
                    <a:pt x="410137" y="17629"/>
                  </a:lnTo>
                  <a:lnTo>
                    <a:pt x="366646" y="30902"/>
                  </a:lnTo>
                  <a:lnTo>
                    <a:pt x="324768" y="47598"/>
                  </a:lnTo>
                  <a:lnTo>
                    <a:pt x="284667" y="67554"/>
                  </a:lnTo>
                  <a:lnTo>
                    <a:pt x="246508" y="90604"/>
                  </a:lnTo>
                  <a:lnTo>
                    <a:pt x="210455" y="116583"/>
                  </a:lnTo>
                  <a:lnTo>
                    <a:pt x="176674" y="145328"/>
                  </a:lnTo>
                  <a:lnTo>
                    <a:pt x="145328" y="176674"/>
                  </a:lnTo>
                  <a:lnTo>
                    <a:pt x="116583" y="210455"/>
                  </a:lnTo>
                  <a:lnTo>
                    <a:pt x="90604" y="246508"/>
                  </a:lnTo>
                  <a:lnTo>
                    <a:pt x="67554" y="284667"/>
                  </a:lnTo>
                  <a:lnTo>
                    <a:pt x="47598" y="324768"/>
                  </a:lnTo>
                  <a:lnTo>
                    <a:pt x="30902" y="366646"/>
                  </a:lnTo>
                  <a:lnTo>
                    <a:pt x="17629" y="410137"/>
                  </a:lnTo>
                  <a:lnTo>
                    <a:pt x="7945" y="455076"/>
                  </a:lnTo>
                  <a:lnTo>
                    <a:pt x="2013" y="501298"/>
                  </a:lnTo>
                  <a:lnTo>
                    <a:pt x="0" y="548639"/>
                  </a:lnTo>
                  <a:lnTo>
                    <a:pt x="2013" y="595981"/>
                  </a:lnTo>
                  <a:lnTo>
                    <a:pt x="7945" y="642203"/>
                  </a:lnTo>
                  <a:lnTo>
                    <a:pt x="17629" y="687142"/>
                  </a:lnTo>
                  <a:lnTo>
                    <a:pt x="30902" y="730633"/>
                  </a:lnTo>
                  <a:lnTo>
                    <a:pt x="47598" y="772511"/>
                  </a:lnTo>
                  <a:lnTo>
                    <a:pt x="67554" y="812612"/>
                  </a:lnTo>
                  <a:lnTo>
                    <a:pt x="90604" y="850771"/>
                  </a:lnTo>
                  <a:lnTo>
                    <a:pt x="116583" y="886824"/>
                  </a:lnTo>
                  <a:lnTo>
                    <a:pt x="145328" y="920605"/>
                  </a:lnTo>
                  <a:lnTo>
                    <a:pt x="176674" y="951951"/>
                  </a:lnTo>
                  <a:lnTo>
                    <a:pt x="210455" y="980696"/>
                  </a:lnTo>
                  <a:lnTo>
                    <a:pt x="246508" y="1006675"/>
                  </a:lnTo>
                  <a:lnTo>
                    <a:pt x="284667" y="1029725"/>
                  </a:lnTo>
                  <a:lnTo>
                    <a:pt x="324768" y="1049681"/>
                  </a:lnTo>
                  <a:lnTo>
                    <a:pt x="366646" y="1066377"/>
                  </a:lnTo>
                  <a:lnTo>
                    <a:pt x="410137" y="1079650"/>
                  </a:lnTo>
                  <a:lnTo>
                    <a:pt x="455076" y="1089334"/>
                  </a:lnTo>
                  <a:lnTo>
                    <a:pt x="501298" y="1095266"/>
                  </a:lnTo>
                  <a:lnTo>
                    <a:pt x="548639" y="1097280"/>
                  </a:lnTo>
                  <a:lnTo>
                    <a:pt x="595981" y="1095266"/>
                  </a:lnTo>
                  <a:lnTo>
                    <a:pt x="642203" y="1089334"/>
                  </a:lnTo>
                  <a:lnTo>
                    <a:pt x="687142" y="1079650"/>
                  </a:lnTo>
                  <a:lnTo>
                    <a:pt x="730633" y="1066377"/>
                  </a:lnTo>
                  <a:lnTo>
                    <a:pt x="772511" y="1049681"/>
                  </a:lnTo>
                  <a:lnTo>
                    <a:pt x="812612" y="1029725"/>
                  </a:lnTo>
                  <a:lnTo>
                    <a:pt x="850771" y="1006675"/>
                  </a:lnTo>
                  <a:lnTo>
                    <a:pt x="886824" y="980696"/>
                  </a:lnTo>
                  <a:lnTo>
                    <a:pt x="920605" y="951951"/>
                  </a:lnTo>
                  <a:lnTo>
                    <a:pt x="951951" y="920605"/>
                  </a:lnTo>
                  <a:lnTo>
                    <a:pt x="980696" y="886824"/>
                  </a:lnTo>
                  <a:lnTo>
                    <a:pt x="1006675" y="850771"/>
                  </a:lnTo>
                  <a:lnTo>
                    <a:pt x="1029725" y="812612"/>
                  </a:lnTo>
                  <a:lnTo>
                    <a:pt x="1049681" y="772511"/>
                  </a:lnTo>
                  <a:lnTo>
                    <a:pt x="1066377" y="730633"/>
                  </a:lnTo>
                  <a:lnTo>
                    <a:pt x="1079650" y="687142"/>
                  </a:lnTo>
                  <a:lnTo>
                    <a:pt x="1089334" y="642203"/>
                  </a:lnTo>
                  <a:lnTo>
                    <a:pt x="1095266" y="595981"/>
                  </a:lnTo>
                  <a:lnTo>
                    <a:pt x="1097279" y="548639"/>
                  </a:lnTo>
                  <a:lnTo>
                    <a:pt x="1095266" y="501298"/>
                  </a:lnTo>
                  <a:lnTo>
                    <a:pt x="1089334" y="455076"/>
                  </a:lnTo>
                  <a:lnTo>
                    <a:pt x="1079650" y="410137"/>
                  </a:lnTo>
                  <a:lnTo>
                    <a:pt x="1066377" y="366646"/>
                  </a:lnTo>
                  <a:lnTo>
                    <a:pt x="1049681" y="324768"/>
                  </a:lnTo>
                  <a:lnTo>
                    <a:pt x="1029725" y="284667"/>
                  </a:lnTo>
                  <a:lnTo>
                    <a:pt x="1006675" y="246508"/>
                  </a:lnTo>
                  <a:lnTo>
                    <a:pt x="980696" y="210455"/>
                  </a:lnTo>
                  <a:lnTo>
                    <a:pt x="951951" y="176674"/>
                  </a:lnTo>
                  <a:lnTo>
                    <a:pt x="920605" y="145328"/>
                  </a:lnTo>
                  <a:lnTo>
                    <a:pt x="886824" y="116583"/>
                  </a:lnTo>
                  <a:lnTo>
                    <a:pt x="850771" y="90604"/>
                  </a:lnTo>
                  <a:lnTo>
                    <a:pt x="812612" y="67554"/>
                  </a:lnTo>
                  <a:lnTo>
                    <a:pt x="772511" y="47598"/>
                  </a:lnTo>
                  <a:lnTo>
                    <a:pt x="730633" y="30902"/>
                  </a:lnTo>
                  <a:lnTo>
                    <a:pt x="687142" y="17629"/>
                  </a:lnTo>
                  <a:lnTo>
                    <a:pt x="642203" y="7945"/>
                  </a:lnTo>
                  <a:lnTo>
                    <a:pt x="595981" y="2013"/>
                  </a:lnTo>
                  <a:lnTo>
                    <a:pt x="548639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68028" y="2043671"/>
              <a:ext cx="882396" cy="106224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657080" y="2165350"/>
            <a:ext cx="2571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80652" y="3248609"/>
            <a:ext cx="11017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2C9651"/>
                </a:solidFill>
                <a:latin typeface="Calibri"/>
                <a:cs typeface="Calibri"/>
              </a:rPr>
              <a:t>Withdrawals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86750" y="3723589"/>
            <a:ext cx="308483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93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Distributions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for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qualified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medical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expenses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are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100%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tax-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free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2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any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year,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including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retirement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8600" y="4613732"/>
            <a:ext cx="11798300" cy="2115185"/>
          </a:xfrm>
          <a:prstGeom prst="rect">
            <a:avLst/>
          </a:prstGeom>
          <a:solidFill>
            <a:srgbClr val="F1F7FB"/>
          </a:solidFill>
        </p:spPr>
        <p:txBody>
          <a:bodyPr wrap="square" lIns="0" tIns="139700" rIns="0" bIns="0" rtlCol="0" vert="horz">
            <a:spAutoFit/>
          </a:bodyPr>
          <a:lstStyle/>
          <a:p>
            <a:pPr marL="234315">
              <a:lnSpc>
                <a:spcPct val="100000"/>
              </a:lnSpc>
              <a:spcBef>
                <a:spcPts val="1100"/>
              </a:spcBef>
            </a:pPr>
            <a:r>
              <a:rPr dirty="0" sz="1400" b="1">
                <a:latin typeface="Calibri"/>
                <a:cs typeface="Calibri"/>
              </a:rPr>
              <a:t>2027</a:t>
            </a:r>
            <a:r>
              <a:rPr dirty="0" sz="1400" spc="-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HSA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Benchmarks</a:t>
            </a:r>
            <a:r>
              <a:rPr dirty="0" sz="1400" spc="-5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&amp;</a:t>
            </a:r>
            <a:r>
              <a:rPr dirty="0" sz="1400" spc="-2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Market</a:t>
            </a:r>
            <a:r>
              <a:rPr dirty="0" sz="1400" spc="-45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Snapshot</a:t>
            </a:r>
            <a:endParaRPr sz="1400">
              <a:latin typeface="Calibri"/>
              <a:cs typeface="Calibri"/>
            </a:endParaRPr>
          </a:p>
          <a:p>
            <a:pPr marL="234315">
              <a:lnSpc>
                <a:spcPct val="100000"/>
              </a:lnSpc>
              <a:spcBef>
                <a:spcPts val="1160"/>
              </a:spcBef>
            </a:pPr>
            <a:r>
              <a:rPr dirty="0" sz="1200" b="1">
                <a:solidFill>
                  <a:srgbClr val="424242"/>
                </a:solidFill>
                <a:latin typeface="Calibri"/>
                <a:cs typeface="Calibri"/>
              </a:rPr>
              <a:t>IRS</a:t>
            </a:r>
            <a:r>
              <a:rPr dirty="0" sz="1200" spc="-35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24242"/>
                </a:solidFill>
                <a:latin typeface="Calibri"/>
                <a:cs typeface="Calibri"/>
              </a:rPr>
              <a:t>Contribution</a:t>
            </a:r>
            <a:r>
              <a:rPr dirty="0" sz="1200" spc="-35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424242"/>
                </a:solidFill>
                <a:latin typeface="Calibri"/>
                <a:cs typeface="Calibri"/>
              </a:rPr>
              <a:t>Limits:</a:t>
            </a:r>
            <a:endParaRPr sz="1200">
              <a:latin typeface="Calibri"/>
              <a:cs typeface="Calibri"/>
            </a:endParaRPr>
          </a:p>
          <a:p>
            <a:pPr marL="234315">
              <a:lnSpc>
                <a:spcPct val="100000"/>
              </a:lnSpc>
              <a:spcBef>
                <a:spcPts val="254"/>
              </a:spcBef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Individual: $4,500</a:t>
            </a:r>
            <a:r>
              <a:rPr dirty="0" sz="1300" spc="29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|</a:t>
            </a:r>
            <a:r>
              <a:rPr dirty="0" sz="1300" spc="2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Family: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$9,000</a:t>
            </a:r>
            <a:r>
              <a:rPr dirty="0" sz="1300" spc="28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|</a:t>
            </a:r>
            <a:r>
              <a:rPr dirty="0" sz="1300" spc="2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Catch-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up (55+):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+$1,000</a:t>
            </a:r>
            <a:endParaRPr sz="1300">
              <a:latin typeface="Calibri"/>
              <a:cs typeface="Calibri"/>
            </a:endParaRPr>
          </a:p>
          <a:p>
            <a:pPr marL="234315">
              <a:lnSpc>
                <a:spcPct val="100000"/>
              </a:lnSpc>
              <a:spcBef>
                <a:spcPts val="880"/>
              </a:spcBef>
            </a:pPr>
            <a:r>
              <a:rPr dirty="0" sz="1200" b="1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200" spc="-45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24242"/>
                </a:solidFill>
                <a:latin typeface="Calibri"/>
                <a:cs typeface="Calibri"/>
              </a:rPr>
              <a:t>Contribution</a:t>
            </a:r>
            <a:r>
              <a:rPr dirty="0" sz="1200" spc="-55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24242"/>
                </a:solidFill>
                <a:latin typeface="Calibri"/>
                <a:cs typeface="Calibri"/>
              </a:rPr>
              <a:t>Benchmarks</a:t>
            </a:r>
            <a:r>
              <a:rPr dirty="0" sz="1200" spc="-5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24242"/>
                </a:solidFill>
                <a:latin typeface="Calibri"/>
                <a:cs typeface="Calibri"/>
              </a:rPr>
              <a:t>(among</a:t>
            </a:r>
            <a:r>
              <a:rPr dirty="0" sz="1200" spc="-4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24242"/>
                </a:solidFill>
                <a:latin typeface="Calibri"/>
                <a:cs typeface="Calibri"/>
              </a:rPr>
              <a:t>employers</a:t>
            </a:r>
            <a:r>
              <a:rPr dirty="0" sz="1200" spc="-50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424242"/>
                </a:solidFill>
                <a:latin typeface="Calibri"/>
                <a:cs typeface="Calibri"/>
              </a:rPr>
              <a:t>who</a:t>
            </a:r>
            <a:r>
              <a:rPr dirty="0" sz="1200" spc="-45" b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424242"/>
                </a:solidFill>
                <a:latin typeface="Calibri"/>
                <a:cs typeface="Calibri"/>
              </a:rPr>
              <a:t>contribute):</a:t>
            </a:r>
            <a:endParaRPr sz="1200">
              <a:latin typeface="Calibri"/>
              <a:cs typeface="Calibri"/>
            </a:endParaRPr>
          </a:p>
          <a:p>
            <a:pPr marL="234315">
              <a:lnSpc>
                <a:spcPct val="100000"/>
              </a:lnSpc>
              <a:spcBef>
                <a:spcPts val="25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Individual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coverage: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avg.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$842–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$1,033/yr</a:t>
            </a:r>
            <a:r>
              <a:rPr dirty="0" sz="1200" spc="2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|</a:t>
            </a:r>
            <a:r>
              <a:rPr dirty="0" sz="1200" spc="2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Family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coverage: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avg.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$1,539–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$1,633/yr</a:t>
            </a:r>
            <a:r>
              <a:rPr dirty="0" sz="1200" spc="254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|</a:t>
            </a:r>
            <a:r>
              <a:rPr dirty="0" sz="1200" spc="26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~62–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75% of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employers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contribute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something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200">
              <a:latin typeface="Calibri"/>
              <a:cs typeface="Calibri"/>
            </a:endParaRPr>
          </a:p>
          <a:p>
            <a:pPr marL="234315" marR="189865">
              <a:lnSpc>
                <a:spcPct val="100000"/>
              </a:lnSpc>
            </a:pP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HSA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Market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in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Context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(Devenir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2025</a:t>
            </a:r>
            <a:r>
              <a:rPr dirty="0" sz="1000" spc="1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Year-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End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&amp;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KFF 2025):</a:t>
            </a:r>
            <a:r>
              <a:rPr dirty="0" sz="1000" spc="229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Of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the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~165M</a:t>
            </a:r>
            <a:r>
              <a:rPr dirty="0" sz="1000" spc="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Americans</a:t>
            </a:r>
            <a:r>
              <a:rPr dirty="0" sz="1000" spc="-3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covered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by</a:t>
            </a:r>
            <a:r>
              <a:rPr dirty="0" sz="1000" spc="-1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employer-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sponsored</a:t>
            </a:r>
            <a:r>
              <a:rPr dirty="0" sz="1000" spc="-4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insurance,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41.7M</a:t>
            </a:r>
            <a:r>
              <a:rPr dirty="0" sz="1000" spc="1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hold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HSA</a:t>
            </a:r>
            <a:r>
              <a:rPr dirty="0" sz="1000" spc="-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accounts</a:t>
            </a:r>
            <a:r>
              <a:rPr dirty="0" sz="1000" spc="-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—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and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when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dependents</a:t>
            </a:r>
            <a:r>
              <a:rPr dirty="0" sz="1000" spc="-4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are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counted,</a:t>
            </a:r>
            <a:r>
              <a:rPr dirty="0" sz="1000" spc="-3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an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estimated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75–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85M</a:t>
            </a:r>
            <a:r>
              <a:rPr dirty="0" sz="1000" spc="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lives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have</a:t>
            </a:r>
            <a:r>
              <a:rPr dirty="0" sz="1000" spc="-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access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to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HSA</a:t>
            </a:r>
            <a:r>
              <a:rPr dirty="0" sz="1000" spc="-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dollars</a:t>
            </a:r>
            <a:r>
              <a:rPr dirty="0" sz="1000" spc="18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|</a:t>
            </a:r>
            <a:r>
              <a:rPr dirty="0" sz="1000" spc="19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49%</a:t>
            </a:r>
            <a:r>
              <a:rPr dirty="0" sz="1000" spc="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of</a:t>
            </a:r>
            <a:r>
              <a:rPr dirty="0" sz="1000" spc="-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HSA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assets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now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held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in</a:t>
            </a:r>
            <a:r>
              <a:rPr dirty="0" sz="1000" spc="-1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investments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(+33% YoY)</a:t>
            </a:r>
            <a:r>
              <a:rPr dirty="0" sz="1000" spc="19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|</a:t>
            </a:r>
            <a:r>
              <a:rPr dirty="0" sz="1000" spc="20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Market</a:t>
            </a:r>
            <a:r>
              <a:rPr dirty="0" sz="1000" spc="-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projected</a:t>
            </a:r>
            <a:r>
              <a:rPr dirty="0" sz="1000" spc="-4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to</a:t>
            </a:r>
            <a:r>
              <a:rPr dirty="0" sz="1000" spc="-1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reach</a:t>
            </a:r>
            <a:r>
              <a:rPr dirty="0" sz="1000" spc="-3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$234B</a:t>
            </a:r>
            <a:r>
              <a:rPr dirty="0" sz="1000" spc="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by</a:t>
            </a:r>
            <a:r>
              <a:rPr dirty="0" sz="1000" spc="-20" i="1">
                <a:solidFill>
                  <a:srgbClr val="6B7180"/>
                </a:solidFill>
                <a:latin typeface="Calibri"/>
                <a:cs typeface="Calibri"/>
              </a:rPr>
              <a:t> 2028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xfrm>
            <a:off x="535940" y="1391869"/>
            <a:ext cx="381444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25"/>
              <a:t> </a:t>
            </a:r>
            <a:r>
              <a:rPr dirty="0"/>
              <a:t>HSA</a:t>
            </a:r>
            <a:r>
              <a:rPr dirty="0" spc="-20"/>
              <a:t> </a:t>
            </a:r>
            <a:r>
              <a:rPr dirty="0"/>
              <a:t>Triple</a:t>
            </a:r>
            <a:r>
              <a:rPr dirty="0" spc="-40"/>
              <a:t> </a:t>
            </a:r>
            <a:r>
              <a:rPr dirty="0"/>
              <a:t>Tax</a:t>
            </a:r>
            <a:r>
              <a:rPr dirty="0" spc="-25"/>
              <a:t> </a:t>
            </a:r>
            <a:r>
              <a:rPr dirty="0" spc="-10"/>
              <a:t>Advantage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9843"/>
            <a:ext cx="12192000" cy="5581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57200" y="1240408"/>
            <a:ext cx="2971800" cy="411480"/>
          </a:xfrm>
          <a:custGeom>
            <a:avLst/>
            <a:gdLst/>
            <a:ahLst/>
            <a:cxnLst/>
            <a:rect l="l" t="t" r="r" b="b"/>
            <a:pathLst>
              <a:path w="2971800" h="411480">
                <a:moveTo>
                  <a:pt x="2971800" y="0"/>
                </a:moveTo>
                <a:lnTo>
                  <a:pt x="0" y="0"/>
                </a:lnTo>
                <a:lnTo>
                  <a:pt x="0" y="411479"/>
                </a:lnTo>
                <a:lnTo>
                  <a:pt x="2971800" y="411479"/>
                </a:lnTo>
                <a:lnTo>
                  <a:pt x="2971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520440" y="1240408"/>
            <a:ext cx="2514600" cy="411480"/>
          </a:xfrm>
          <a:prstGeom prst="rect">
            <a:avLst/>
          </a:prstGeom>
          <a:solidFill>
            <a:srgbClr val="2C9651"/>
          </a:solidFill>
        </p:spPr>
        <p:txBody>
          <a:bodyPr wrap="square" lIns="0" tIns="105410" rIns="0" bIns="0" rtlCol="0" vert="horz">
            <a:spAutoFit/>
          </a:bodyPr>
          <a:lstStyle/>
          <a:p>
            <a:pPr marL="765175">
              <a:lnSpc>
                <a:spcPct val="100000"/>
              </a:lnSpc>
              <a:spcBef>
                <a:spcPts val="830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Traditional</a:t>
            </a:r>
            <a:r>
              <a:rPr dirty="0" sz="12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PPO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6479" y="1240408"/>
            <a:ext cx="2514600" cy="411480"/>
          </a:xfrm>
          <a:prstGeom prst="rect">
            <a:avLst/>
          </a:prstGeom>
          <a:solidFill>
            <a:srgbClr val="174367"/>
          </a:solidFill>
        </p:spPr>
        <p:txBody>
          <a:bodyPr wrap="square" lIns="0" tIns="1054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30"/>
              </a:spcBef>
            </a:pP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HDHP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dirty="0" sz="12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HSA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32519" y="1240408"/>
            <a:ext cx="2788920" cy="411480"/>
          </a:xfrm>
          <a:prstGeom prst="rect">
            <a:avLst/>
          </a:prstGeom>
          <a:solidFill>
            <a:srgbClr val="0079C2"/>
          </a:solidFill>
        </p:spPr>
        <p:txBody>
          <a:bodyPr wrap="square" lIns="0" tIns="105410" rIns="0" bIns="0" rtlCol="0" vert="horz">
            <a:spAutoFit/>
          </a:bodyPr>
          <a:lstStyle/>
          <a:p>
            <a:pPr marL="545465">
              <a:lnSpc>
                <a:spcPct val="100000"/>
              </a:lnSpc>
              <a:spcBef>
                <a:spcPts val="830"/>
              </a:spcBef>
            </a:pP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Employee</a:t>
            </a:r>
            <a:r>
              <a:rPr dirty="0" sz="12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Net</a:t>
            </a:r>
            <a:r>
              <a:rPr dirty="0" sz="12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(illustrative)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7380" y="1973326"/>
            <a:ext cx="2261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Monthly</a:t>
            </a:r>
            <a:r>
              <a:rPr dirty="0" sz="1200" spc="-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Premium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(employee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share)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91254" y="1964181"/>
            <a:ext cx="72517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~$157/mo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97548" y="1964181"/>
            <a:ext cx="72517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~$115/mo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32519" y="1743329"/>
            <a:ext cx="2788920" cy="685800"/>
          </a:xfrm>
          <a:prstGeom prst="rect">
            <a:avLst/>
          </a:prstGeom>
          <a:solidFill>
            <a:srgbClr val="E2F1FC"/>
          </a:solidFill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1300">
              <a:latin typeface="Times New Roman"/>
              <a:cs typeface="Times New Roman"/>
            </a:endParaRPr>
          </a:p>
          <a:p>
            <a:pPr marL="184150">
              <a:lnSpc>
                <a:spcPct val="100000"/>
              </a:lnSpc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Saves</a:t>
            </a:r>
            <a:r>
              <a:rPr dirty="0" sz="13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~$42/mo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on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premium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200" y="2520569"/>
            <a:ext cx="2971800" cy="685800"/>
          </a:xfrm>
          <a:prstGeom prst="rect">
            <a:avLst/>
          </a:prstGeom>
          <a:solidFill>
            <a:srgbClr val="CAE9F8"/>
          </a:solidFill>
        </p:spPr>
        <p:txBody>
          <a:bodyPr wrap="square" lIns="0" tIns="673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30"/>
              </a:spcBef>
            </a:pPr>
            <a:endParaRPr sz="1200">
              <a:latin typeface="Times New Roman"/>
              <a:cs typeface="Times New Roman"/>
            </a:endParaRPr>
          </a:p>
          <a:p>
            <a:pPr marL="182245">
              <a:lnSpc>
                <a:spcPct val="100000"/>
              </a:lnSpc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Annual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Deductible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20440" y="2520569"/>
            <a:ext cx="2514600" cy="685800"/>
          </a:xfrm>
          <a:prstGeom prst="rect">
            <a:avLst/>
          </a:prstGeom>
          <a:solidFill>
            <a:srgbClr val="CAE9F8"/>
          </a:solidFill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13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</a:pP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$1,000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26479" y="2520569"/>
            <a:ext cx="2514600" cy="685800"/>
          </a:xfrm>
          <a:prstGeom prst="rect">
            <a:avLst/>
          </a:prstGeom>
          <a:solidFill>
            <a:srgbClr val="CAE9F8"/>
          </a:solidFill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1300">
              <a:latin typeface="Times New Roman"/>
              <a:cs typeface="Times New Roman"/>
            </a:endParaRPr>
          </a:p>
          <a:p>
            <a:pPr marL="183515">
              <a:lnSpc>
                <a:spcPct val="100000"/>
              </a:lnSpc>
            </a:pP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$3,200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32519" y="2520569"/>
            <a:ext cx="2788920" cy="685800"/>
          </a:xfrm>
          <a:prstGeom prst="rect">
            <a:avLst/>
          </a:prstGeom>
          <a:solidFill>
            <a:srgbClr val="E2F1FC"/>
          </a:solidFill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1300">
              <a:latin typeface="Times New Roman"/>
              <a:cs typeface="Times New Roman"/>
            </a:endParaRPr>
          </a:p>
          <a:p>
            <a:pPr marL="184150">
              <a:lnSpc>
                <a:spcPct val="100000"/>
              </a:lnSpc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Higher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out-of-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pocket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exposure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7380" y="3528186"/>
            <a:ext cx="17208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HSA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Contribution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91254" y="3519042"/>
            <a:ext cx="1746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97548" y="3519042"/>
            <a:ext cx="4851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$1,500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32519" y="3297809"/>
            <a:ext cx="2788920" cy="685800"/>
          </a:xfrm>
          <a:prstGeom prst="rect">
            <a:avLst/>
          </a:prstGeom>
          <a:solidFill>
            <a:srgbClr val="E2F1FC"/>
          </a:solidFill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1300">
              <a:latin typeface="Times New Roman"/>
              <a:cs typeface="Times New Roman"/>
            </a:endParaRPr>
          </a:p>
          <a:p>
            <a:pPr marL="184150">
              <a:lnSpc>
                <a:spcPct val="100000"/>
              </a:lnSpc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Partially</a:t>
            </a:r>
            <a:r>
              <a:rPr dirty="0" sz="1300" spc="-7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offsets</a:t>
            </a:r>
            <a:r>
              <a:rPr dirty="0" sz="13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deductible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200" y="4075048"/>
            <a:ext cx="2971800" cy="685800"/>
          </a:xfrm>
          <a:prstGeom prst="rect">
            <a:avLst/>
          </a:prstGeom>
          <a:solidFill>
            <a:srgbClr val="CAE9F8"/>
          </a:solidFill>
        </p:spPr>
        <p:txBody>
          <a:bodyPr wrap="square" lIns="0" tIns="673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30"/>
              </a:spcBef>
            </a:pPr>
            <a:endParaRPr sz="1200">
              <a:latin typeface="Times New Roman"/>
              <a:cs typeface="Times New Roman"/>
            </a:endParaRPr>
          </a:p>
          <a:p>
            <a:pPr marL="182245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Net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Annual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Employee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Cost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(avg.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use)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20440" y="4075048"/>
            <a:ext cx="2514600" cy="685800"/>
          </a:xfrm>
          <a:prstGeom prst="rect">
            <a:avLst/>
          </a:prstGeom>
          <a:solidFill>
            <a:srgbClr val="CAE9F8"/>
          </a:solidFill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13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</a:pP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~$2,884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26479" y="4075048"/>
            <a:ext cx="2514600" cy="685800"/>
          </a:xfrm>
          <a:prstGeom prst="rect">
            <a:avLst/>
          </a:prstGeom>
          <a:solidFill>
            <a:srgbClr val="CAE9F8"/>
          </a:solidFill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1300">
              <a:latin typeface="Times New Roman"/>
              <a:cs typeface="Times New Roman"/>
            </a:endParaRPr>
          </a:p>
          <a:p>
            <a:pPr marL="183515">
              <a:lnSpc>
                <a:spcPct val="100000"/>
              </a:lnSpc>
            </a:pP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~$2,380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32519" y="4075048"/>
            <a:ext cx="2788920" cy="685800"/>
          </a:xfrm>
          <a:prstGeom prst="rect">
            <a:avLst/>
          </a:prstGeom>
          <a:solidFill>
            <a:srgbClr val="E2F1FC"/>
          </a:solidFill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1300">
              <a:latin typeface="Times New Roman"/>
              <a:cs typeface="Times New Roman"/>
            </a:endParaRPr>
          </a:p>
          <a:p>
            <a:pPr marL="184150">
              <a:lnSpc>
                <a:spcPct val="100000"/>
              </a:lnSpc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Lower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net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in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many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scenarios*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7380" y="5082921"/>
            <a:ext cx="17665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FICA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Tax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Savings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(employee)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91254" y="5073777"/>
            <a:ext cx="1746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97548" y="5073777"/>
            <a:ext cx="35941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~$90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32519" y="4852289"/>
            <a:ext cx="2788920" cy="685800"/>
          </a:xfrm>
          <a:prstGeom prst="rect">
            <a:avLst/>
          </a:prstGeom>
          <a:solidFill>
            <a:srgbClr val="E2F1FC"/>
          </a:solidFill>
        </p:spPr>
        <p:txBody>
          <a:bodyPr wrap="square" lIns="0" tIns="438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endParaRPr sz="1300">
              <a:latin typeface="Times New Roman"/>
              <a:cs typeface="Times New Roman"/>
            </a:endParaRPr>
          </a:p>
          <a:p>
            <a:pPr marL="184150">
              <a:lnSpc>
                <a:spcPct val="100000"/>
              </a:lnSpc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Additional</a:t>
            </a:r>
            <a:r>
              <a:rPr dirty="0" sz="13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tax</a:t>
            </a:r>
            <a:r>
              <a:rPr dirty="0" sz="1300" spc="-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benefit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0219" y="5741314"/>
            <a:ext cx="108083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*Illustrative</a:t>
            </a:r>
            <a:r>
              <a:rPr dirty="0" sz="1000" spc="-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example</a:t>
            </a:r>
            <a:r>
              <a:rPr dirty="0" sz="1000" spc="-4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using</a:t>
            </a:r>
            <a:r>
              <a:rPr dirty="0" sz="1000" spc="-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KFF</a:t>
            </a:r>
            <a:r>
              <a:rPr dirty="0" sz="1000" spc="-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2025</a:t>
            </a:r>
            <a:r>
              <a:rPr dirty="0" sz="1000" spc="1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avg.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employee</a:t>
            </a:r>
            <a:r>
              <a:rPr dirty="0" sz="1000" spc="-4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premium</a:t>
            </a:r>
            <a:r>
              <a:rPr dirty="0" sz="1000" spc="-4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contributions:</a:t>
            </a:r>
            <a:r>
              <a:rPr dirty="0" sz="1000" spc="-4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PPO</a:t>
            </a:r>
            <a:r>
              <a:rPr dirty="0" sz="1000" spc="-3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single</a:t>
            </a:r>
            <a:r>
              <a:rPr dirty="0" sz="1000" spc="-4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~$157/mo</a:t>
            </a:r>
            <a:r>
              <a:rPr dirty="0" sz="1000" spc="1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($9,818</a:t>
            </a:r>
            <a:r>
              <a:rPr dirty="0" sz="1000" spc="1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total);</a:t>
            </a:r>
            <a:r>
              <a:rPr dirty="0" sz="1000" spc="-4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HDHP/SO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single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~$115/mo</a:t>
            </a:r>
            <a:r>
              <a:rPr dirty="0" sz="1000" spc="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($8,620</a:t>
            </a:r>
            <a:r>
              <a:rPr dirty="0" sz="1000" spc="2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total).</a:t>
            </a:r>
            <a:r>
              <a:rPr dirty="0" sz="1000" spc="-3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Net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cost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estimates</a:t>
            </a:r>
            <a:r>
              <a:rPr dirty="0" sz="1000" spc="-3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assume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$1,000</a:t>
            </a:r>
            <a:r>
              <a:rPr dirty="0" sz="1000" spc="1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employer</a:t>
            </a:r>
            <a:r>
              <a:rPr dirty="0" sz="1000" spc="-3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HSA</a:t>
            </a:r>
            <a:r>
              <a:rPr dirty="0" sz="1000" spc="-3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seed.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Actual</a:t>
            </a:r>
            <a:r>
              <a:rPr dirty="0" sz="1000" spc="-5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outcomes</a:t>
            </a:r>
            <a:r>
              <a:rPr dirty="0" sz="1000" spc="-4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vary</a:t>
            </a:r>
            <a:r>
              <a:rPr dirty="0" sz="1000" spc="-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by</a:t>
            </a:r>
            <a:r>
              <a:rPr dirty="0" sz="1000" spc="-1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plan</a:t>
            </a:r>
            <a:r>
              <a:rPr dirty="0" sz="1000" spc="-3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design,</a:t>
            </a:r>
            <a:r>
              <a:rPr dirty="0" sz="1000" spc="-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utilization,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and</a:t>
            </a:r>
            <a:r>
              <a:rPr dirty="0" sz="1000" spc="-25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B7180"/>
                </a:solidFill>
                <a:latin typeface="Calibri"/>
                <a:cs typeface="Calibri"/>
              </a:rPr>
              <a:t>workforce</a:t>
            </a:r>
            <a:r>
              <a:rPr dirty="0" sz="1000" spc="-30" i="1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B7180"/>
                </a:solidFill>
                <a:latin typeface="Calibri"/>
                <a:cs typeface="Calibri"/>
              </a:rPr>
              <a:t>demographics.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 descr="$PPTXTitle"/>
          <p:cNvSpPr txBox="1">
            <a:spLocks noGrp="1"/>
          </p:cNvSpPr>
          <p:nvPr>
            <p:ph type="title"/>
          </p:nvPr>
        </p:nvSpPr>
        <p:spPr>
          <a:xfrm>
            <a:off x="535940" y="695071"/>
            <a:ext cx="776859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HDHP</a:t>
            </a:r>
            <a:r>
              <a:rPr dirty="0" spc="-60"/>
              <a:t> </a:t>
            </a:r>
            <a:r>
              <a:rPr dirty="0"/>
              <a:t>+</a:t>
            </a:r>
            <a:r>
              <a:rPr dirty="0" spc="-50"/>
              <a:t> </a:t>
            </a:r>
            <a:r>
              <a:rPr dirty="0"/>
              <a:t>HSA</a:t>
            </a:r>
            <a:r>
              <a:rPr dirty="0" spc="-65"/>
              <a:t> </a:t>
            </a:r>
            <a:r>
              <a:rPr dirty="0"/>
              <a:t>vs.</a:t>
            </a:r>
            <a:r>
              <a:rPr dirty="0" spc="-55"/>
              <a:t> </a:t>
            </a:r>
            <a:r>
              <a:rPr dirty="0" spc="-10"/>
              <a:t>Traditional</a:t>
            </a:r>
            <a:r>
              <a:rPr dirty="0" spc="-45"/>
              <a:t> </a:t>
            </a:r>
            <a:r>
              <a:rPr dirty="0"/>
              <a:t>PPO:</a:t>
            </a:r>
            <a:r>
              <a:rPr dirty="0" spc="-45"/>
              <a:t> </a:t>
            </a:r>
            <a:r>
              <a:rPr dirty="0" spc="-10"/>
              <a:t>Understanding</a:t>
            </a:r>
            <a:r>
              <a:rPr dirty="0" spc="-50"/>
              <a:t> </a:t>
            </a:r>
            <a:r>
              <a:rPr dirty="0"/>
              <a:t>the</a:t>
            </a:r>
            <a:r>
              <a:rPr dirty="0" spc="-40"/>
              <a:t> </a:t>
            </a:r>
            <a:r>
              <a:rPr dirty="0" spc="-10"/>
              <a:t>Tradeoffs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686800" cy="6858000"/>
          </a:xfrm>
          <a:custGeom>
            <a:avLst/>
            <a:gdLst/>
            <a:ahLst/>
            <a:cxnLst/>
            <a:rect l="l" t="t" r="r" b="b"/>
            <a:pathLst>
              <a:path w="8686800" h="6858000">
                <a:moveTo>
                  <a:pt x="8686800" y="0"/>
                </a:moveTo>
                <a:lnTo>
                  <a:pt x="0" y="0"/>
                </a:lnTo>
                <a:lnTo>
                  <a:pt x="0" y="6858000"/>
                </a:lnTo>
                <a:lnTo>
                  <a:pt x="8686800" y="6858000"/>
                </a:lnTo>
                <a:lnTo>
                  <a:pt x="8686800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77672" y="419100"/>
            <a:ext cx="11019155" cy="6019800"/>
            <a:chOff x="677672" y="419100"/>
            <a:chExt cx="11019155" cy="6019800"/>
          </a:xfrm>
        </p:grpSpPr>
        <p:sp>
          <p:nvSpPr>
            <p:cNvPr id="4" name="object 4"/>
            <p:cNvSpPr/>
            <p:nvPr/>
          </p:nvSpPr>
          <p:spPr>
            <a:xfrm>
              <a:off x="677672" y="3522726"/>
              <a:ext cx="5120640" cy="0"/>
            </a:xfrm>
            <a:custGeom>
              <a:avLst/>
              <a:gdLst/>
              <a:ahLst/>
              <a:cxnLst/>
              <a:rect l="l" t="t" r="r" b="b"/>
              <a:pathLst>
                <a:path w="5120640" h="0">
                  <a:moveTo>
                    <a:pt x="512064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4618" y="457200"/>
              <a:ext cx="5945758" cy="5943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6518" y="419100"/>
              <a:ext cx="6019800" cy="6019800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756615" y="1390015"/>
            <a:ext cx="4297680" cy="2073910"/>
          </a:xfrm>
          <a:prstGeom prst="rect"/>
        </p:spPr>
        <p:txBody>
          <a:bodyPr wrap="square" lIns="0" tIns="95885" rIns="0" bIns="0" rtlCol="0" vert="horz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755"/>
              </a:spcBef>
            </a:pPr>
            <a:r>
              <a:rPr dirty="0" sz="4800">
                <a:solidFill>
                  <a:srgbClr val="FFFFFF"/>
                </a:solidFill>
              </a:rPr>
              <a:t>Medicare</a:t>
            </a:r>
            <a:r>
              <a:rPr dirty="0" sz="4800" spc="-125">
                <a:solidFill>
                  <a:srgbClr val="FFFFFF"/>
                </a:solidFill>
              </a:rPr>
              <a:t> </a:t>
            </a:r>
            <a:r>
              <a:rPr dirty="0" sz="4800">
                <a:solidFill>
                  <a:srgbClr val="FFFFFF"/>
                </a:solidFill>
              </a:rPr>
              <a:t>at</a:t>
            </a:r>
            <a:r>
              <a:rPr dirty="0" sz="4800" spc="-110">
                <a:solidFill>
                  <a:srgbClr val="FFFFFF"/>
                </a:solidFill>
              </a:rPr>
              <a:t> </a:t>
            </a:r>
            <a:r>
              <a:rPr dirty="0" sz="4800" spc="-25">
                <a:solidFill>
                  <a:srgbClr val="FFFFFF"/>
                </a:solidFill>
              </a:rPr>
              <a:t>65: </a:t>
            </a:r>
            <a:r>
              <a:rPr dirty="0" sz="4800">
                <a:solidFill>
                  <a:srgbClr val="FFFFFF"/>
                </a:solidFill>
              </a:rPr>
              <a:t>What </a:t>
            </a:r>
            <a:r>
              <a:rPr dirty="0" sz="4800" spc="-10">
                <a:solidFill>
                  <a:srgbClr val="FFFFFF"/>
                </a:solidFill>
              </a:rPr>
              <a:t>Employees </a:t>
            </a:r>
            <a:r>
              <a:rPr dirty="0" sz="4800">
                <a:solidFill>
                  <a:srgbClr val="FFFFFF"/>
                </a:solidFill>
              </a:rPr>
              <a:t>Need to </a:t>
            </a:r>
            <a:r>
              <a:rPr dirty="0" sz="4800" spc="-20">
                <a:solidFill>
                  <a:srgbClr val="FFFFFF"/>
                </a:solidFill>
              </a:rPr>
              <a:t>Know</a:t>
            </a:r>
            <a:endParaRPr sz="4800"/>
          </a:p>
        </p:txBody>
      </p:sp>
      <p:sp>
        <p:nvSpPr>
          <p:cNvPr id="8" name="object 8"/>
          <p:cNvSpPr txBox="1"/>
          <p:nvPr/>
        </p:nvSpPr>
        <p:spPr>
          <a:xfrm>
            <a:off x="756615" y="3736340"/>
            <a:ext cx="4661535" cy="662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510"/>
              </a:lnSpc>
              <a:spcBef>
                <a:spcPts val="95"/>
              </a:spcBef>
            </a:pP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Helping</a:t>
            </a:r>
            <a:r>
              <a:rPr dirty="0" sz="2200" spc="-6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employees</a:t>
            </a:r>
            <a:r>
              <a:rPr dirty="0" sz="2200" spc="-2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navigate</a:t>
            </a:r>
            <a:r>
              <a:rPr dirty="0" sz="2200" spc="-6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one</a:t>
            </a:r>
            <a:r>
              <a:rPr dirty="0" sz="2200" spc="-6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of</a:t>
            </a:r>
            <a:r>
              <a:rPr dirty="0" sz="2200" spc="-6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FFC224"/>
                </a:solidFill>
                <a:latin typeface="Calibri"/>
                <a:cs typeface="Calibri"/>
              </a:rPr>
              <a:t>the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510"/>
              </a:lnSpc>
            </a:pP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most</a:t>
            </a:r>
            <a:r>
              <a:rPr dirty="0" sz="2200" spc="-3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consequential</a:t>
            </a:r>
            <a:r>
              <a:rPr dirty="0" sz="2200" spc="-5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decisions</a:t>
            </a:r>
            <a:r>
              <a:rPr dirty="0" sz="2200" spc="-5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they'll</a:t>
            </a:r>
            <a:r>
              <a:rPr dirty="0" sz="2200" spc="-4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FFC224"/>
                </a:solidFill>
                <a:latin typeface="Calibri"/>
                <a:cs typeface="Calibri"/>
              </a:rPr>
              <a:t>face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17121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0850" y="1863826"/>
            <a:ext cx="11259820" cy="450215"/>
            <a:chOff x="450850" y="1863826"/>
            <a:chExt cx="11259820" cy="450215"/>
          </a:xfrm>
        </p:grpSpPr>
        <p:sp>
          <p:nvSpPr>
            <p:cNvPr id="4" name="object 4"/>
            <p:cNvSpPr/>
            <p:nvPr/>
          </p:nvSpPr>
          <p:spPr>
            <a:xfrm>
              <a:off x="457200" y="2009647"/>
              <a:ext cx="11247120" cy="109855"/>
            </a:xfrm>
            <a:custGeom>
              <a:avLst/>
              <a:gdLst/>
              <a:ahLst/>
              <a:cxnLst/>
              <a:rect l="l" t="t" r="r" b="b"/>
              <a:pathLst>
                <a:path w="11247120" h="109855">
                  <a:moveTo>
                    <a:pt x="11247120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11247120" y="109727"/>
                  </a:lnTo>
                  <a:lnTo>
                    <a:pt x="11247120" y="0"/>
                  </a:lnTo>
                  <a:close/>
                </a:path>
              </a:pathLst>
            </a:custGeom>
            <a:solidFill>
              <a:srgbClr val="00396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57200" y="2009647"/>
              <a:ext cx="11247120" cy="109855"/>
            </a:xfrm>
            <a:custGeom>
              <a:avLst/>
              <a:gdLst/>
              <a:ahLst/>
              <a:cxnLst/>
              <a:rect l="l" t="t" r="r" b="b"/>
              <a:pathLst>
                <a:path w="11247120" h="109855">
                  <a:moveTo>
                    <a:pt x="0" y="109727"/>
                  </a:moveTo>
                  <a:lnTo>
                    <a:pt x="11247120" y="109727"/>
                  </a:lnTo>
                  <a:lnTo>
                    <a:pt x="11247120" y="0"/>
                  </a:lnTo>
                  <a:lnTo>
                    <a:pt x="0" y="0"/>
                  </a:lnTo>
                  <a:lnTo>
                    <a:pt x="0" y="109727"/>
                  </a:lnTo>
                  <a:close/>
                </a:path>
              </a:pathLst>
            </a:custGeom>
            <a:ln w="12700">
              <a:solidFill>
                <a:srgbClr val="00396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0011" y="1863826"/>
              <a:ext cx="449605" cy="44960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45919" y="1890775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80" h="347980">
                  <a:moveTo>
                    <a:pt x="173736" y="0"/>
                  </a:moveTo>
                  <a:lnTo>
                    <a:pt x="127529" y="6210"/>
                  </a:lnTo>
                  <a:lnTo>
                    <a:pt x="86021" y="23734"/>
                  </a:lnTo>
                  <a:lnTo>
                    <a:pt x="50863" y="50911"/>
                  </a:lnTo>
                  <a:lnTo>
                    <a:pt x="23706" y="86077"/>
                  </a:lnTo>
                  <a:lnTo>
                    <a:pt x="6201" y="127573"/>
                  </a:lnTo>
                  <a:lnTo>
                    <a:pt x="0" y="173736"/>
                  </a:lnTo>
                  <a:lnTo>
                    <a:pt x="6201" y="219942"/>
                  </a:lnTo>
                  <a:lnTo>
                    <a:pt x="23706" y="261450"/>
                  </a:lnTo>
                  <a:lnTo>
                    <a:pt x="50863" y="296608"/>
                  </a:lnTo>
                  <a:lnTo>
                    <a:pt x="86021" y="323765"/>
                  </a:lnTo>
                  <a:lnTo>
                    <a:pt x="127529" y="341270"/>
                  </a:lnTo>
                  <a:lnTo>
                    <a:pt x="173736" y="347472"/>
                  </a:lnTo>
                  <a:lnTo>
                    <a:pt x="219942" y="341270"/>
                  </a:lnTo>
                  <a:lnTo>
                    <a:pt x="261450" y="323765"/>
                  </a:lnTo>
                  <a:lnTo>
                    <a:pt x="296608" y="296608"/>
                  </a:lnTo>
                  <a:lnTo>
                    <a:pt x="323765" y="261450"/>
                  </a:lnTo>
                  <a:lnTo>
                    <a:pt x="341270" y="219942"/>
                  </a:lnTo>
                  <a:lnTo>
                    <a:pt x="347472" y="173736"/>
                  </a:lnTo>
                  <a:lnTo>
                    <a:pt x="341270" y="127573"/>
                  </a:lnTo>
                  <a:lnTo>
                    <a:pt x="323765" y="86077"/>
                  </a:lnTo>
                  <a:lnTo>
                    <a:pt x="296608" y="50911"/>
                  </a:lnTo>
                  <a:lnTo>
                    <a:pt x="261450" y="23734"/>
                  </a:lnTo>
                  <a:lnTo>
                    <a:pt x="219942" y="6210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00ACE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77511" y="1863826"/>
              <a:ext cx="449605" cy="44960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04435" y="1890775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79" h="347980">
                  <a:moveTo>
                    <a:pt x="173736" y="0"/>
                  </a:moveTo>
                  <a:lnTo>
                    <a:pt x="127529" y="6210"/>
                  </a:lnTo>
                  <a:lnTo>
                    <a:pt x="86021" y="23734"/>
                  </a:lnTo>
                  <a:lnTo>
                    <a:pt x="50863" y="50911"/>
                  </a:lnTo>
                  <a:lnTo>
                    <a:pt x="23706" y="86077"/>
                  </a:lnTo>
                  <a:lnTo>
                    <a:pt x="6201" y="127573"/>
                  </a:lnTo>
                  <a:lnTo>
                    <a:pt x="0" y="173736"/>
                  </a:lnTo>
                  <a:lnTo>
                    <a:pt x="6201" y="219942"/>
                  </a:lnTo>
                  <a:lnTo>
                    <a:pt x="23706" y="261450"/>
                  </a:lnTo>
                  <a:lnTo>
                    <a:pt x="50863" y="296608"/>
                  </a:lnTo>
                  <a:lnTo>
                    <a:pt x="86021" y="323765"/>
                  </a:lnTo>
                  <a:lnTo>
                    <a:pt x="127529" y="341270"/>
                  </a:lnTo>
                  <a:lnTo>
                    <a:pt x="173736" y="347472"/>
                  </a:lnTo>
                  <a:lnTo>
                    <a:pt x="219898" y="341270"/>
                  </a:lnTo>
                  <a:lnTo>
                    <a:pt x="261394" y="323765"/>
                  </a:lnTo>
                  <a:lnTo>
                    <a:pt x="296560" y="296608"/>
                  </a:lnTo>
                  <a:lnTo>
                    <a:pt x="323737" y="261450"/>
                  </a:lnTo>
                  <a:lnTo>
                    <a:pt x="341261" y="219942"/>
                  </a:lnTo>
                  <a:lnTo>
                    <a:pt x="347472" y="173736"/>
                  </a:lnTo>
                  <a:lnTo>
                    <a:pt x="341261" y="127573"/>
                  </a:lnTo>
                  <a:lnTo>
                    <a:pt x="323737" y="86077"/>
                  </a:lnTo>
                  <a:lnTo>
                    <a:pt x="296560" y="50911"/>
                  </a:lnTo>
                  <a:lnTo>
                    <a:pt x="261394" y="23734"/>
                  </a:lnTo>
                  <a:lnTo>
                    <a:pt x="219898" y="6210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00ACE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90816" y="1863826"/>
              <a:ext cx="449605" cy="44960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17231" y="1890775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79" h="347980">
                  <a:moveTo>
                    <a:pt x="173736" y="0"/>
                  </a:moveTo>
                  <a:lnTo>
                    <a:pt x="127529" y="6210"/>
                  </a:lnTo>
                  <a:lnTo>
                    <a:pt x="86021" y="23734"/>
                  </a:lnTo>
                  <a:lnTo>
                    <a:pt x="50863" y="50911"/>
                  </a:lnTo>
                  <a:lnTo>
                    <a:pt x="23706" y="86077"/>
                  </a:lnTo>
                  <a:lnTo>
                    <a:pt x="6201" y="127573"/>
                  </a:lnTo>
                  <a:lnTo>
                    <a:pt x="0" y="173736"/>
                  </a:lnTo>
                  <a:lnTo>
                    <a:pt x="6201" y="219942"/>
                  </a:lnTo>
                  <a:lnTo>
                    <a:pt x="23706" y="261450"/>
                  </a:lnTo>
                  <a:lnTo>
                    <a:pt x="50863" y="296608"/>
                  </a:lnTo>
                  <a:lnTo>
                    <a:pt x="86021" y="323765"/>
                  </a:lnTo>
                  <a:lnTo>
                    <a:pt x="127529" y="341270"/>
                  </a:lnTo>
                  <a:lnTo>
                    <a:pt x="173736" y="347472"/>
                  </a:lnTo>
                  <a:lnTo>
                    <a:pt x="219898" y="341270"/>
                  </a:lnTo>
                  <a:lnTo>
                    <a:pt x="261394" y="323765"/>
                  </a:lnTo>
                  <a:lnTo>
                    <a:pt x="296560" y="296608"/>
                  </a:lnTo>
                  <a:lnTo>
                    <a:pt x="323737" y="261450"/>
                  </a:lnTo>
                  <a:lnTo>
                    <a:pt x="341261" y="219942"/>
                  </a:lnTo>
                  <a:lnTo>
                    <a:pt x="347472" y="173736"/>
                  </a:lnTo>
                  <a:lnTo>
                    <a:pt x="341261" y="127573"/>
                  </a:lnTo>
                  <a:lnTo>
                    <a:pt x="323737" y="86077"/>
                  </a:lnTo>
                  <a:lnTo>
                    <a:pt x="296560" y="50911"/>
                  </a:lnTo>
                  <a:lnTo>
                    <a:pt x="261394" y="23734"/>
                  </a:lnTo>
                  <a:lnTo>
                    <a:pt x="219898" y="6210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00ACE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23931" y="1863826"/>
              <a:ext cx="449605" cy="4496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149840" y="1890775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79" h="347980">
                  <a:moveTo>
                    <a:pt x="173735" y="0"/>
                  </a:moveTo>
                  <a:lnTo>
                    <a:pt x="127529" y="6210"/>
                  </a:lnTo>
                  <a:lnTo>
                    <a:pt x="86021" y="23734"/>
                  </a:lnTo>
                  <a:lnTo>
                    <a:pt x="50863" y="50911"/>
                  </a:lnTo>
                  <a:lnTo>
                    <a:pt x="23706" y="86077"/>
                  </a:lnTo>
                  <a:lnTo>
                    <a:pt x="6201" y="127573"/>
                  </a:lnTo>
                  <a:lnTo>
                    <a:pt x="0" y="173736"/>
                  </a:lnTo>
                  <a:lnTo>
                    <a:pt x="6201" y="219942"/>
                  </a:lnTo>
                  <a:lnTo>
                    <a:pt x="23706" y="261450"/>
                  </a:lnTo>
                  <a:lnTo>
                    <a:pt x="50863" y="296608"/>
                  </a:lnTo>
                  <a:lnTo>
                    <a:pt x="86021" y="323765"/>
                  </a:lnTo>
                  <a:lnTo>
                    <a:pt x="127529" y="341270"/>
                  </a:lnTo>
                  <a:lnTo>
                    <a:pt x="173735" y="347472"/>
                  </a:lnTo>
                  <a:lnTo>
                    <a:pt x="219942" y="341270"/>
                  </a:lnTo>
                  <a:lnTo>
                    <a:pt x="261450" y="323765"/>
                  </a:lnTo>
                  <a:lnTo>
                    <a:pt x="296608" y="296608"/>
                  </a:lnTo>
                  <a:lnTo>
                    <a:pt x="323765" y="261450"/>
                  </a:lnTo>
                  <a:lnTo>
                    <a:pt x="341270" y="219942"/>
                  </a:lnTo>
                  <a:lnTo>
                    <a:pt x="347471" y="173736"/>
                  </a:lnTo>
                  <a:lnTo>
                    <a:pt x="341270" y="127573"/>
                  </a:lnTo>
                  <a:lnTo>
                    <a:pt x="323765" y="86077"/>
                  </a:lnTo>
                  <a:lnTo>
                    <a:pt x="296608" y="50911"/>
                  </a:lnTo>
                  <a:lnTo>
                    <a:pt x="261450" y="23734"/>
                  </a:lnTo>
                  <a:lnTo>
                    <a:pt x="219942" y="6210"/>
                  </a:lnTo>
                  <a:lnTo>
                    <a:pt x="173735" y="0"/>
                  </a:lnTo>
                  <a:close/>
                </a:path>
              </a:pathLst>
            </a:custGeom>
            <a:solidFill>
              <a:srgbClr val="00ACE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537461" y="2413507"/>
            <a:ext cx="489584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Age</a:t>
            </a:r>
            <a:r>
              <a:rPr dirty="0" sz="1300" spc="-25" b="1">
                <a:solidFill>
                  <a:srgbClr val="00396D"/>
                </a:solidFill>
                <a:latin typeface="Calibri"/>
                <a:cs typeface="Calibri"/>
              </a:rPr>
              <a:t> 63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3736" y="2742641"/>
            <a:ext cx="1477645" cy="362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Begin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research.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Understand</a:t>
            </a:r>
            <a:r>
              <a:rPr dirty="0" sz="11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your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options.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32478" y="2413507"/>
            <a:ext cx="61785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Age</a:t>
            </a:r>
            <a:r>
              <a:rPr dirty="0" sz="1300" spc="-2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0396D"/>
                </a:solidFill>
                <a:latin typeface="Calibri"/>
                <a:cs typeface="Calibri"/>
              </a:rPr>
              <a:t>64.5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2144" y="2742641"/>
            <a:ext cx="1898650" cy="362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Initial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Enrollment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Window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opens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(3 mo.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before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65)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09535" y="2413507"/>
            <a:ext cx="489584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Age</a:t>
            </a:r>
            <a:r>
              <a:rPr dirty="0" sz="1300" spc="-25" b="1">
                <a:solidFill>
                  <a:srgbClr val="00396D"/>
                </a:solidFill>
                <a:latin typeface="Calibri"/>
                <a:cs typeface="Calibri"/>
              </a:rPr>
              <a:t> 65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25488" y="2742641"/>
            <a:ext cx="1258570" cy="362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Medicare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Part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5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auto-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enrolls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(usually).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835388" y="2413507"/>
            <a:ext cx="9042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Still</a:t>
            </a:r>
            <a:r>
              <a:rPr dirty="0" sz="1300" spc="-3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396D"/>
                </a:solidFill>
                <a:latin typeface="Calibri"/>
                <a:cs typeface="Calibri"/>
              </a:rPr>
              <a:t>Working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77831" y="2742641"/>
            <a:ext cx="1421130" cy="3625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plan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=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Primary</a:t>
            </a:r>
            <a:endParaRPr sz="11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Medicare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=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 Secondary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7200" y="3252089"/>
            <a:ext cx="2651760" cy="3200400"/>
          </a:xfrm>
          <a:prstGeom prst="rect">
            <a:avLst/>
          </a:prstGeom>
          <a:solidFill>
            <a:srgbClr val="F1F7FB"/>
          </a:solidFill>
          <a:ln w="12700">
            <a:solidFill>
              <a:srgbClr val="D1D4DB"/>
            </a:solidFill>
          </a:ln>
        </p:spPr>
        <p:txBody>
          <a:bodyPr wrap="square" lIns="0" tIns="187325" rIns="0" bIns="0" rtlCol="0" vert="horz">
            <a:spAutoFit/>
          </a:bodyPr>
          <a:lstStyle/>
          <a:p>
            <a:pPr marL="182245">
              <a:lnSpc>
                <a:spcPct val="100000"/>
              </a:lnSpc>
              <a:spcBef>
                <a:spcPts val="1475"/>
              </a:spcBef>
            </a:pP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Part</a:t>
            </a:r>
            <a:r>
              <a:rPr dirty="0" sz="1300" spc="-1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A</a:t>
            </a:r>
            <a:r>
              <a:rPr dirty="0" sz="1300" spc="-1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—</a:t>
            </a:r>
            <a:r>
              <a:rPr dirty="0" sz="1300" spc="-1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396D"/>
                </a:solidFill>
                <a:latin typeface="Calibri"/>
                <a:cs typeface="Calibri"/>
              </a:rPr>
              <a:t>Hospital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300">
              <a:latin typeface="Calibri"/>
              <a:cs typeface="Calibri"/>
            </a:endParaRPr>
          </a:p>
          <a:p>
            <a:pPr marL="182245" marR="198755">
              <a:lnSpc>
                <a:spcPct val="100000"/>
              </a:lnSpc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Usually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premium-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free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if</a:t>
            </a:r>
            <a:r>
              <a:rPr dirty="0" sz="11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40+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quarters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worked.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Most</a:t>
            </a:r>
            <a:r>
              <a:rPr dirty="0" sz="11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employees</a:t>
            </a:r>
            <a:r>
              <a:rPr dirty="0" sz="11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should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enroll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at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65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1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even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if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still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working.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No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 penalty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for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enrolling</a:t>
            </a:r>
            <a:r>
              <a:rPr dirty="0" sz="11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early.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8640" y="5931280"/>
            <a:ext cx="2468880" cy="365760"/>
          </a:xfrm>
          <a:prstGeom prst="rect">
            <a:avLst/>
          </a:prstGeom>
          <a:solidFill>
            <a:srgbClr val="0079C2"/>
          </a:solidFill>
        </p:spPr>
        <p:txBody>
          <a:bodyPr wrap="square" lIns="0" tIns="99695" rIns="0" bIns="0" rtlCol="0" vert="horz">
            <a:spAutoFit/>
          </a:bodyPr>
          <a:lstStyle/>
          <a:p>
            <a:pPr marL="667385">
              <a:lnSpc>
                <a:spcPct val="100000"/>
              </a:lnSpc>
              <a:spcBef>
                <a:spcPts val="785"/>
              </a:spcBef>
            </a:pP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Generally</a:t>
            </a:r>
            <a:r>
              <a:rPr dirty="0" sz="1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enroll</a:t>
            </a:r>
            <a:r>
              <a:rPr dirty="0" sz="10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dirty="0" sz="10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65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91840" y="3252089"/>
            <a:ext cx="2651760" cy="3200400"/>
          </a:xfrm>
          <a:prstGeom prst="rect">
            <a:avLst/>
          </a:prstGeom>
          <a:solidFill>
            <a:srgbClr val="F1F7FB"/>
          </a:solidFill>
          <a:ln w="12700">
            <a:solidFill>
              <a:srgbClr val="D1D4DB"/>
            </a:solidFill>
          </a:ln>
        </p:spPr>
        <p:txBody>
          <a:bodyPr wrap="square" lIns="0" tIns="187325" rIns="0" bIns="0" rtlCol="0" vert="horz">
            <a:spAutoFit/>
          </a:bodyPr>
          <a:lstStyle/>
          <a:p>
            <a:pPr marL="182880">
              <a:lnSpc>
                <a:spcPct val="100000"/>
              </a:lnSpc>
              <a:spcBef>
                <a:spcPts val="1475"/>
              </a:spcBef>
            </a:pP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Part</a:t>
            </a:r>
            <a:r>
              <a:rPr dirty="0" sz="1300" spc="-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B</a:t>
            </a:r>
            <a:r>
              <a:rPr dirty="0" sz="1300" spc="-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—</a:t>
            </a:r>
            <a:r>
              <a:rPr dirty="0" sz="1300" spc="-10" b="1">
                <a:solidFill>
                  <a:srgbClr val="00396D"/>
                </a:solidFill>
                <a:latin typeface="Calibri"/>
                <a:cs typeface="Calibri"/>
              </a:rPr>
              <a:t> Medical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300">
              <a:latin typeface="Calibri"/>
              <a:cs typeface="Calibri"/>
            </a:endParaRPr>
          </a:p>
          <a:p>
            <a:pPr marL="182880" marR="243840">
              <a:lnSpc>
                <a:spcPct val="100000"/>
              </a:lnSpc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If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covered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by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an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active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1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plan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(20+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employees),</a:t>
            </a:r>
            <a:r>
              <a:rPr dirty="0" sz="11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you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can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delay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Part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50">
                <a:solidFill>
                  <a:srgbClr val="424242"/>
                </a:solidFill>
                <a:latin typeface="Calibri"/>
                <a:cs typeface="Calibri"/>
              </a:rPr>
              <a:t>B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 without</a:t>
            </a:r>
            <a:r>
              <a:rPr dirty="0" sz="11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penalty.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Enroll when</a:t>
            </a:r>
            <a:r>
              <a:rPr dirty="0" sz="11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employer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coverage</a:t>
            </a:r>
            <a:r>
              <a:rPr dirty="0" sz="11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ends.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83279" y="5931280"/>
            <a:ext cx="2468880" cy="365760"/>
          </a:xfrm>
          <a:prstGeom prst="rect">
            <a:avLst/>
          </a:prstGeom>
          <a:solidFill>
            <a:srgbClr val="174367"/>
          </a:solidFill>
        </p:spPr>
        <p:txBody>
          <a:bodyPr wrap="square" lIns="0" tIns="99695" rIns="0" bIns="0" rtlCol="0" vert="horz">
            <a:spAutoFit/>
          </a:bodyPr>
          <a:lstStyle/>
          <a:p>
            <a:pPr marL="585470">
              <a:lnSpc>
                <a:spcPct val="100000"/>
              </a:lnSpc>
              <a:spcBef>
                <a:spcPts val="785"/>
              </a:spcBef>
            </a:pP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Delay</a:t>
            </a:r>
            <a:r>
              <a:rPr dirty="0" sz="1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dirty="0" sz="1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employer</a:t>
            </a:r>
            <a:r>
              <a:rPr dirty="0" sz="1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libri"/>
                <a:cs typeface="Calibri"/>
              </a:rPr>
              <a:t>covers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26479" y="3252089"/>
            <a:ext cx="2651760" cy="3200400"/>
          </a:xfrm>
          <a:prstGeom prst="rect">
            <a:avLst/>
          </a:prstGeom>
          <a:solidFill>
            <a:srgbClr val="F1F7FB"/>
          </a:solidFill>
          <a:ln w="12700">
            <a:solidFill>
              <a:srgbClr val="D1D4DB"/>
            </a:solidFill>
          </a:ln>
        </p:spPr>
        <p:txBody>
          <a:bodyPr wrap="square" lIns="0" tIns="187325" rIns="0" bIns="0" rtlCol="0" vert="horz">
            <a:spAutoFit/>
          </a:bodyPr>
          <a:lstStyle/>
          <a:p>
            <a:pPr marL="183515">
              <a:lnSpc>
                <a:spcPct val="100000"/>
              </a:lnSpc>
              <a:spcBef>
                <a:spcPts val="1475"/>
              </a:spcBef>
            </a:pP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Part</a:t>
            </a:r>
            <a:r>
              <a:rPr dirty="0" sz="1300" spc="-1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D —</a:t>
            </a:r>
            <a:r>
              <a:rPr dirty="0" sz="1300" spc="-10" b="1">
                <a:solidFill>
                  <a:srgbClr val="00396D"/>
                </a:solidFill>
                <a:latin typeface="Calibri"/>
                <a:cs typeface="Calibri"/>
              </a:rPr>
              <a:t> Prescription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300">
              <a:latin typeface="Calibri"/>
              <a:cs typeface="Calibri"/>
            </a:endParaRPr>
          </a:p>
          <a:p>
            <a:pPr marL="183515" marR="413384">
              <a:lnSpc>
                <a:spcPct val="100000"/>
              </a:lnSpc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If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1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plan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has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creditable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drug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coverage,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you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can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delay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Part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D.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Enrolling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in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Part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D</a:t>
            </a:r>
            <a:r>
              <a:rPr dirty="0" sz="11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while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on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an</a:t>
            </a:r>
            <a:r>
              <a:rPr dirty="0" sz="11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HSA-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eligible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plan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causes</a:t>
            </a:r>
            <a:r>
              <a:rPr dirty="0" sz="11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HSA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ineligibility.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11570" y="5924930"/>
            <a:ext cx="2481580" cy="378460"/>
          </a:xfrm>
          <a:prstGeom prst="rect">
            <a:avLst/>
          </a:prstGeom>
          <a:solidFill>
            <a:srgbClr val="C52828"/>
          </a:solidFill>
          <a:ln w="3175">
            <a:solidFill>
              <a:srgbClr val="C52828"/>
            </a:solidFill>
          </a:ln>
        </p:spPr>
        <p:txBody>
          <a:bodyPr wrap="square" lIns="0" tIns="106045" rIns="0" bIns="0" rtlCol="0" vert="horz">
            <a:spAutoFit/>
          </a:bodyPr>
          <a:lstStyle/>
          <a:p>
            <a:pPr marL="709295">
              <a:lnSpc>
                <a:spcPct val="100000"/>
              </a:lnSpc>
              <a:spcBef>
                <a:spcPts val="835"/>
              </a:spcBef>
            </a:pP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Critical:</a:t>
            </a:r>
            <a:r>
              <a:rPr dirty="0" sz="10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HSA</a:t>
            </a:r>
            <a:r>
              <a:rPr dirty="0" sz="10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libri"/>
                <a:cs typeface="Calibri"/>
              </a:rPr>
              <a:t>conflict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61119" y="3252089"/>
            <a:ext cx="2651760" cy="3200400"/>
          </a:xfrm>
          <a:prstGeom prst="rect">
            <a:avLst/>
          </a:prstGeom>
          <a:solidFill>
            <a:srgbClr val="F1F7FB"/>
          </a:solidFill>
          <a:ln w="12700">
            <a:solidFill>
              <a:srgbClr val="D1D4DB"/>
            </a:solidFill>
          </a:ln>
        </p:spPr>
        <p:txBody>
          <a:bodyPr wrap="square" lIns="0" tIns="187325" rIns="0" bIns="0" rtlCol="0" vert="horz">
            <a:spAutoFit/>
          </a:bodyPr>
          <a:lstStyle/>
          <a:p>
            <a:pPr marL="184150">
              <a:lnSpc>
                <a:spcPct val="100000"/>
              </a:lnSpc>
              <a:spcBef>
                <a:spcPts val="1475"/>
              </a:spcBef>
            </a:pPr>
            <a:r>
              <a:rPr dirty="0" sz="1300" b="1">
                <a:solidFill>
                  <a:srgbClr val="00396D"/>
                </a:solidFill>
                <a:latin typeface="Calibri"/>
                <a:cs typeface="Calibri"/>
              </a:rPr>
              <a:t>HSA</a:t>
            </a:r>
            <a:r>
              <a:rPr dirty="0" sz="1300" spc="-2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396D"/>
                </a:solidFill>
                <a:latin typeface="Calibri"/>
                <a:cs typeface="Calibri"/>
              </a:rPr>
              <a:t>Contributions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05"/>
              </a:spcBef>
            </a:pPr>
            <a:endParaRPr sz="1300">
              <a:latin typeface="Calibri"/>
              <a:cs typeface="Calibri"/>
            </a:endParaRPr>
          </a:p>
          <a:p>
            <a:pPr marL="184150" marR="233679">
              <a:lnSpc>
                <a:spcPct val="100000"/>
              </a:lnSpc>
              <a:spcBef>
                <a:spcPts val="5"/>
              </a:spcBef>
            </a:pP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Once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enrolled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in</a:t>
            </a:r>
            <a:r>
              <a:rPr dirty="0" sz="11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ANY</a:t>
            </a:r>
            <a:r>
              <a:rPr dirty="0" sz="11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part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of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 Medicare,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you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cannot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contribute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to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an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HSA.</a:t>
            </a:r>
            <a:r>
              <a:rPr dirty="0" sz="11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Stop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contributions</a:t>
            </a:r>
            <a:r>
              <a:rPr dirty="0" sz="11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6</a:t>
            </a:r>
            <a:r>
              <a:rPr dirty="0" sz="1100" spc="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months</a:t>
            </a:r>
            <a:r>
              <a:rPr dirty="0" sz="11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before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Medicare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enrollment</a:t>
            </a:r>
            <a:r>
              <a:rPr dirty="0" sz="11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to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avoid retroactive</a:t>
            </a:r>
            <a:r>
              <a:rPr dirty="0" sz="1100" spc="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424242"/>
                </a:solidFill>
                <a:latin typeface="Calibri"/>
                <a:cs typeface="Calibri"/>
              </a:rPr>
              <a:t>penalties.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46209" y="5924930"/>
            <a:ext cx="2481580" cy="378460"/>
          </a:xfrm>
          <a:prstGeom prst="rect">
            <a:avLst/>
          </a:prstGeom>
          <a:solidFill>
            <a:srgbClr val="C52828"/>
          </a:solidFill>
          <a:ln w="3175">
            <a:solidFill>
              <a:srgbClr val="C52828"/>
            </a:solidFill>
          </a:ln>
        </p:spPr>
        <p:txBody>
          <a:bodyPr wrap="square" lIns="0" tIns="106045" rIns="0" bIns="0" rtlCol="0" vert="horz">
            <a:spAutoFit/>
          </a:bodyPr>
          <a:lstStyle/>
          <a:p>
            <a:pPr marL="606425">
              <a:lnSpc>
                <a:spcPct val="100000"/>
              </a:lnSpc>
              <a:spcBef>
                <a:spcPts val="835"/>
              </a:spcBef>
            </a:pPr>
            <a:r>
              <a:rPr dirty="0" sz="1000" b="1">
                <a:solidFill>
                  <a:srgbClr val="FFFFFF"/>
                </a:solidFill>
                <a:latin typeface="Calibri"/>
                <a:cs typeface="Calibri"/>
              </a:rPr>
              <a:t>Stop</a:t>
            </a:r>
            <a:r>
              <a:rPr dirty="0" sz="100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10" b="1">
                <a:solidFill>
                  <a:srgbClr val="FFFFFF"/>
                </a:solidFill>
                <a:latin typeface="Calibri"/>
                <a:cs typeface="Calibri"/>
              </a:rPr>
              <a:t>contributions</a:t>
            </a:r>
            <a:r>
              <a:rPr dirty="0" sz="10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00" spc="-20" b="1">
                <a:solidFill>
                  <a:srgbClr val="FFFFFF"/>
                </a:solidFill>
                <a:latin typeface="Calibri"/>
                <a:cs typeface="Calibri"/>
              </a:rPr>
              <a:t>early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4500" y="6573723"/>
            <a:ext cx="8689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Best</a:t>
            </a:r>
            <a:r>
              <a:rPr dirty="0" sz="1200" spc="-2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practice:</a:t>
            </a:r>
            <a:r>
              <a:rPr dirty="0" sz="1200" spc="-2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00396D"/>
                </a:solidFill>
                <a:latin typeface="Calibri"/>
                <a:cs typeface="Calibri"/>
              </a:rPr>
              <a:t>communicate</a:t>
            </a:r>
            <a:r>
              <a:rPr dirty="0" sz="1200" spc="-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with</a:t>
            </a:r>
            <a:r>
              <a:rPr dirty="0" sz="1200" spc="-2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employees</a:t>
            </a:r>
            <a:r>
              <a:rPr dirty="0" sz="1200" spc="-2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turning</a:t>
            </a:r>
            <a:r>
              <a:rPr dirty="0" sz="1200" spc="-2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65</a:t>
            </a:r>
            <a:r>
              <a:rPr dirty="0" sz="1200" spc="-2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at</a:t>
            </a:r>
            <a:r>
              <a:rPr dirty="0" sz="1200" spc="-30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least</a:t>
            </a:r>
            <a:r>
              <a:rPr dirty="0" sz="1200" spc="-2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12–18</a:t>
            </a:r>
            <a:r>
              <a:rPr dirty="0" sz="1200" spc="-2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months</a:t>
            </a:r>
            <a:r>
              <a:rPr dirty="0" sz="1200" spc="-20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in</a:t>
            </a:r>
            <a:r>
              <a:rPr dirty="0" sz="1200" spc="-2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advance.</a:t>
            </a:r>
            <a:r>
              <a:rPr dirty="0" sz="1200" spc="-1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It</a:t>
            </a:r>
            <a:r>
              <a:rPr dirty="0" sz="1200" spc="-30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gives</a:t>
            </a:r>
            <a:r>
              <a:rPr dirty="0" sz="1200" spc="-20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them</a:t>
            </a:r>
            <a:r>
              <a:rPr dirty="0" sz="1200" spc="-4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time</a:t>
            </a:r>
            <a:r>
              <a:rPr dirty="0" sz="1200" spc="-30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to</a:t>
            </a:r>
            <a:r>
              <a:rPr dirty="0" sz="1200" spc="-3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make</a:t>
            </a:r>
            <a:r>
              <a:rPr dirty="0" sz="1200" spc="-20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b="1" i="1">
                <a:solidFill>
                  <a:srgbClr val="00396D"/>
                </a:solidFill>
                <a:latin typeface="Calibri"/>
                <a:cs typeface="Calibri"/>
              </a:rPr>
              <a:t>informed</a:t>
            </a:r>
            <a:r>
              <a:rPr dirty="0" sz="1200" spc="-25" b="1" i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200" spc="-10" b="1" i="1">
                <a:solidFill>
                  <a:srgbClr val="00396D"/>
                </a:solidFill>
                <a:latin typeface="Calibri"/>
                <a:cs typeface="Calibri"/>
              </a:rPr>
              <a:t>decisions.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$PPTXTitle"/>
          <p:cNvSpPr txBox="1">
            <a:spLocks noGrp="1"/>
          </p:cNvSpPr>
          <p:nvPr>
            <p:ph type="title"/>
          </p:nvPr>
        </p:nvSpPr>
        <p:spPr>
          <a:xfrm>
            <a:off x="535940" y="1391869"/>
            <a:ext cx="434911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Active</a:t>
            </a:r>
            <a:r>
              <a:rPr dirty="0" spc="-35"/>
              <a:t> </a:t>
            </a:r>
            <a:r>
              <a:rPr dirty="0"/>
              <a:t>at</a:t>
            </a:r>
            <a:r>
              <a:rPr dirty="0" spc="-40"/>
              <a:t> </a:t>
            </a:r>
            <a:r>
              <a:rPr dirty="0"/>
              <a:t>65:</a:t>
            </a:r>
            <a:r>
              <a:rPr dirty="0" spc="-30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Critical</a:t>
            </a:r>
            <a:r>
              <a:rPr dirty="0" spc="-30"/>
              <a:t> </a:t>
            </a:r>
            <a:r>
              <a:rPr dirty="0" spc="-10"/>
              <a:t>Decisions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9843"/>
            <a:ext cx="12192000" cy="5581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50918" y="1315013"/>
            <a:ext cx="715645" cy="715645"/>
            <a:chOff x="450918" y="1315013"/>
            <a:chExt cx="715645" cy="7156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918" y="1315013"/>
              <a:ext cx="715047" cy="71504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8723" y="1323720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80" h="640080">
                  <a:moveTo>
                    <a:pt x="320040" y="0"/>
                  </a:moveTo>
                  <a:lnTo>
                    <a:pt x="272745" y="3469"/>
                  </a:lnTo>
                  <a:lnTo>
                    <a:pt x="227606" y="13547"/>
                  </a:lnTo>
                  <a:lnTo>
                    <a:pt x="185116" y="29740"/>
                  </a:lnTo>
                  <a:lnTo>
                    <a:pt x="145772" y="51552"/>
                  </a:lnTo>
                  <a:lnTo>
                    <a:pt x="110068" y="78490"/>
                  </a:lnTo>
                  <a:lnTo>
                    <a:pt x="78498" y="110057"/>
                  </a:lnTo>
                  <a:lnTo>
                    <a:pt x="51559" y="145761"/>
                  </a:lnTo>
                  <a:lnTo>
                    <a:pt x="29744" y="185105"/>
                  </a:lnTo>
                  <a:lnTo>
                    <a:pt x="13549" y="227596"/>
                  </a:lnTo>
                  <a:lnTo>
                    <a:pt x="3469" y="272739"/>
                  </a:lnTo>
                  <a:lnTo>
                    <a:pt x="0" y="320039"/>
                  </a:lnTo>
                  <a:lnTo>
                    <a:pt x="3469" y="367340"/>
                  </a:lnTo>
                  <a:lnTo>
                    <a:pt x="13549" y="412483"/>
                  </a:lnTo>
                  <a:lnTo>
                    <a:pt x="29744" y="454974"/>
                  </a:lnTo>
                  <a:lnTo>
                    <a:pt x="51559" y="494318"/>
                  </a:lnTo>
                  <a:lnTo>
                    <a:pt x="78498" y="530022"/>
                  </a:lnTo>
                  <a:lnTo>
                    <a:pt x="110068" y="561589"/>
                  </a:lnTo>
                  <a:lnTo>
                    <a:pt x="145772" y="588527"/>
                  </a:lnTo>
                  <a:lnTo>
                    <a:pt x="185116" y="610339"/>
                  </a:lnTo>
                  <a:lnTo>
                    <a:pt x="227606" y="626532"/>
                  </a:lnTo>
                  <a:lnTo>
                    <a:pt x="272745" y="636610"/>
                  </a:lnTo>
                  <a:lnTo>
                    <a:pt x="320040" y="640079"/>
                  </a:lnTo>
                  <a:lnTo>
                    <a:pt x="367334" y="636610"/>
                  </a:lnTo>
                  <a:lnTo>
                    <a:pt x="412473" y="626532"/>
                  </a:lnTo>
                  <a:lnTo>
                    <a:pt x="454963" y="610339"/>
                  </a:lnTo>
                  <a:lnTo>
                    <a:pt x="494307" y="588527"/>
                  </a:lnTo>
                  <a:lnTo>
                    <a:pt x="530011" y="561589"/>
                  </a:lnTo>
                  <a:lnTo>
                    <a:pt x="561581" y="530022"/>
                  </a:lnTo>
                  <a:lnTo>
                    <a:pt x="588520" y="494318"/>
                  </a:lnTo>
                  <a:lnTo>
                    <a:pt x="610335" y="454974"/>
                  </a:lnTo>
                  <a:lnTo>
                    <a:pt x="626530" y="412483"/>
                  </a:lnTo>
                  <a:lnTo>
                    <a:pt x="636610" y="367340"/>
                  </a:lnTo>
                  <a:lnTo>
                    <a:pt x="640080" y="320039"/>
                  </a:lnTo>
                  <a:lnTo>
                    <a:pt x="636610" y="272739"/>
                  </a:lnTo>
                  <a:lnTo>
                    <a:pt x="626530" y="227596"/>
                  </a:lnTo>
                  <a:lnTo>
                    <a:pt x="610335" y="185105"/>
                  </a:lnTo>
                  <a:lnTo>
                    <a:pt x="588520" y="145761"/>
                  </a:lnTo>
                  <a:lnTo>
                    <a:pt x="561581" y="110057"/>
                  </a:lnTo>
                  <a:lnTo>
                    <a:pt x="530011" y="78490"/>
                  </a:lnTo>
                  <a:lnTo>
                    <a:pt x="494307" y="51552"/>
                  </a:lnTo>
                  <a:lnTo>
                    <a:pt x="454963" y="29740"/>
                  </a:lnTo>
                  <a:lnTo>
                    <a:pt x="412473" y="13547"/>
                  </a:lnTo>
                  <a:lnTo>
                    <a:pt x="367334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784" y="1391424"/>
              <a:ext cx="492226" cy="58215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08456" y="1460119"/>
            <a:ext cx="1416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3433" y="1338198"/>
            <a:ext cx="252349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Enrolling</a:t>
            </a:r>
            <a:r>
              <a:rPr dirty="0" sz="1300" spc="-2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in</a:t>
            </a:r>
            <a:r>
              <a:rPr dirty="0" sz="1300" spc="-3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Part</a:t>
            </a:r>
            <a:r>
              <a:rPr dirty="0" sz="1300" spc="-3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B</a:t>
            </a:r>
            <a:r>
              <a:rPr dirty="0" sz="1300" spc="-3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79C2"/>
                </a:solidFill>
                <a:latin typeface="Calibri"/>
                <a:cs typeface="Calibri"/>
              </a:rPr>
              <a:t>before</a:t>
            </a:r>
            <a:r>
              <a:rPr dirty="0" sz="1300" spc="-2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it's</a:t>
            </a:r>
            <a:r>
              <a:rPr dirty="0" sz="1300" spc="-4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79C2"/>
                </a:solidFill>
                <a:latin typeface="Calibri"/>
                <a:cs typeface="Calibri"/>
              </a:rPr>
              <a:t>needed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3433" y="1717675"/>
            <a:ext cx="51517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Paying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~$185/mo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unnecessary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premiums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while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still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on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active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employer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coverage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0918" y="2320853"/>
            <a:ext cx="715645" cy="715645"/>
            <a:chOff x="450918" y="2320853"/>
            <a:chExt cx="715645" cy="71564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918" y="2320853"/>
              <a:ext cx="715047" cy="71504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58723" y="2329560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80" h="640080">
                  <a:moveTo>
                    <a:pt x="320040" y="0"/>
                  </a:moveTo>
                  <a:lnTo>
                    <a:pt x="272745" y="3469"/>
                  </a:lnTo>
                  <a:lnTo>
                    <a:pt x="227606" y="13547"/>
                  </a:lnTo>
                  <a:lnTo>
                    <a:pt x="185116" y="29740"/>
                  </a:lnTo>
                  <a:lnTo>
                    <a:pt x="145772" y="51552"/>
                  </a:lnTo>
                  <a:lnTo>
                    <a:pt x="110068" y="78490"/>
                  </a:lnTo>
                  <a:lnTo>
                    <a:pt x="78498" y="110057"/>
                  </a:lnTo>
                  <a:lnTo>
                    <a:pt x="51559" y="145761"/>
                  </a:lnTo>
                  <a:lnTo>
                    <a:pt x="29744" y="185105"/>
                  </a:lnTo>
                  <a:lnTo>
                    <a:pt x="13549" y="227596"/>
                  </a:lnTo>
                  <a:lnTo>
                    <a:pt x="3469" y="272739"/>
                  </a:lnTo>
                  <a:lnTo>
                    <a:pt x="0" y="320039"/>
                  </a:lnTo>
                  <a:lnTo>
                    <a:pt x="3469" y="367340"/>
                  </a:lnTo>
                  <a:lnTo>
                    <a:pt x="13549" y="412483"/>
                  </a:lnTo>
                  <a:lnTo>
                    <a:pt x="29744" y="454974"/>
                  </a:lnTo>
                  <a:lnTo>
                    <a:pt x="51559" y="494318"/>
                  </a:lnTo>
                  <a:lnTo>
                    <a:pt x="78498" y="530022"/>
                  </a:lnTo>
                  <a:lnTo>
                    <a:pt x="110068" y="561589"/>
                  </a:lnTo>
                  <a:lnTo>
                    <a:pt x="145772" y="588527"/>
                  </a:lnTo>
                  <a:lnTo>
                    <a:pt x="185116" y="610339"/>
                  </a:lnTo>
                  <a:lnTo>
                    <a:pt x="227606" y="626532"/>
                  </a:lnTo>
                  <a:lnTo>
                    <a:pt x="272745" y="636610"/>
                  </a:lnTo>
                  <a:lnTo>
                    <a:pt x="320040" y="640079"/>
                  </a:lnTo>
                  <a:lnTo>
                    <a:pt x="367334" y="636610"/>
                  </a:lnTo>
                  <a:lnTo>
                    <a:pt x="412473" y="626532"/>
                  </a:lnTo>
                  <a:lnTo>
                    <a:pt x="454963" y="610339"/>
                  </a:lnTo>
                  <a:lnTo>
                    <a:pt x="494307" y="588527"/>
                  </a:lnTo>
                  <a:lnTo>
                    <a:pt x="530011" y="561589"/>
                  </a:lnTo>
                  <a:lnTo>
                    <a:pt x="561581" y="530022"/>
                  </a:lnTo>
                  <a:lnTo>
                    <a:pt x="588520" y="494318"/>
                  </a:lnTo>
                  <a:lnTo>
                    <a:pt x="610335" y="454974"/>
                  </a:lnTo>
                  <a:lnTo>
                    <a:pt x="626530" y="412483"/>
                  </a:lnTo>
                  <a:lnTo>
                    <a:pt x="636610" y="367340"/>
                  </a:lnTo>
                  <a:lnTo>
                    <a:pt x="640080" y="320039"/>
                  </a:lnTo>
                  <a:lnTo>
                    <a:pt x="636610" y="272739"/>
                  </a:lnTo>
                  <a:lnTo>
                    <a:pt x="626530" y="227596"/>
                  </a:lnTo>
                  <a:lnTo>
                    <a:pt x="610335" y="185105"/>
                  </a:lnTo>
                  <a:lnTo>
                    <a:pt x="588520" y="145761"/>
                  </a:lnTo>
                  <a:lnTo>
                    <a:pt x="561581" y="110057"/>
                  </a:lnTo>
                  <a:lnTo>
                    <a:pt x="530011" y="78490"/>
                  </a:lnTo>
                  <a:lnTo>
                    <a:pt x="494307" y="51552"/>
                  </a:lnTo>
                  <a:lnTo>
                    <a:pt x="454963" y="29740"/>
                  </a:lnTo>
                  <a:lnTo>
                    <a:pt x="412473" y="13547"/>
                  </a:lnTo>
                  <a:lnTo>
                    <a:pt x="367334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7784" y="2412504"/>
              <a:ext cx="492226" cy="58215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08456" y="2482088"/>
            <a:ext cx="1416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13433" y="2344292"/>
            <a:ext cx="26130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Missing</a:t>
            </a:r>
            <a:r>
              <a:rPr dirty="0" sz="1300" spc="-6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the</a:t>
            </a:r>
            <a:r>
              <a:rPr dirty="0" sz="1300" spc="-6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Special</a:t>
            </a:r>
            <a:r>
              <a:rPr dirty="0" sz="1300" spc="-5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Enrollment</a:t>
            </a:r>
            <a:r>
              <a:rPr dirty="0" sz="1300" spc="-4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79C2"/>
                </a:solidFill>
                <a:latin typeface="Calibri"/>
                <a:cs typeface="Calibri"/>
              </a:rPr>
              <a:t>Period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49394" y="3326693"/>
            <a:ext cx="715645" cy="715645"/>
            <a:chOff x="449394" y="3326693"/>
            <a:chExt cx="715645" cy="71564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394" y="3326693"/>
              <a:ext cx="715047" cy="71504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57200" y="3335401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80" h="640079">
                  <a:moveTo>
                    <a:pt x="320040" y="0"/>
                  </a:moveTo>
                  <a:lnTo>
                    <a:pt x="272745" y="3469"/>
                  </a:lnTo>
                  <a:lnTo>
                    <a:pt x="227606" y="13547"/>
                  </a:lnTo>
                  <a:lnTo>
                    <a:pt x="185116" y="29740"/>
                  </a:lnTo>
                  <a:lnTo>
                    <a:pt x="145772" y="51552"/>
                  </a:lnTo>
                  <a:lnTo>
                    <a:pt x="110068" y="78490"/>
                  </a:lnTo>
                  <a:lnTo>
                    <a:pt x="78498" y="110057"/>
                  </a:lnTo>
                  <a:lnTo>
                    <a:pt x="51559" y="145761"/>
                  </a:lnTo>
                  <a:lnTo>
                    <a:pt x="29744" y="185105"/>
                  </a:lnTo>
                  <a:lnTo>
                    <a:pt x="13549" y="227596"/>
                  </a:lnTo>
                  <a:lnTo>
                    <a:pt x="3469" y="272739"/>
                  </a:lnTo>
                  <a:lnTo>
                    <a:pt x="0" y="320040"/>
                  </a:lnTo>
                  <a:lnTo>
                    <a:pt x="3469" y="367340"/>
                  </a:lnTo>
                  <a:lnTo>
                    <a:pt x="13549" y="412483"/>
                  </a:lnTo>
                  <a:lnTo>
                    <a:pt x="29744" y="454974"/>
                  </a:lnTo>
                  <a:lnTo>
                    <a:pt x="51559" y="494318"/>
                  </a:lnTo>
                  <a:lnTo>
                    <a:pt x="78498" y="530022"/>
                  </a:lnTo>
                  <a:lnTo>
                    <a:pt x="110068" y="561589"/>
                  </a:lnTo>
                  <a:lnTo>
                    <a:pt x="145772" y="588527"/>
                  </a:lnTo>
                  <a:lnTo>
                    <a:pt x="185116" y="610339"/>
                  </a:lnTo>
                  <a:lnTo>
                    <a:pt x="227606" y="626532"/>
                  </a:lnTo>
                  <a:lnTo>
                    <a:pt x="272745" y="636610"/>
                  </a:lnTo>
                  <a:lnTo>
                    <a:pt x="320040" y="640080"/>
                  </a:lnTo>
                  <a:lnTo>
                    <a:pt x="367334" y="636610"/>
                  </a:lnTo>
                  <a:lnTo>
                    <a:pt x="412473" y="626532"/>
                  </a:lnTo>
                  <a:lnTo>
                    <a:pt x="454963" y="610339"/>
                  </a:lnTo>
                  <a:lnTo>
                    <a:pt x="494307" y="588527"/>
                  </a:lnTo>
                  <a:lnTo>
                    <a:pt x="530011" y="561589"/>
                  </a:lnTo>
                  <a:lnTo>
                    <a:pt x="561581" y="530022"/>
                  </a:lnTo>
                  <a:lnTo>
                    <a:pt x="588520" y="494318"/>
                  </a:lnTo>
                  <a:lnTo>
                    <a:pt x="610335" y="454974"/>
                  </a:lnTo>
                  <a:lnTo>
                    <a:pt x="626530" y="412483"/>
                  </a:lnTo>
                  <a:lnTo>
                    <a:pt x="636610" y="367340"/>
                  </a:lnTo>
                  <a:lnTo>
                    <a:pt x="640080" y="320040"/>
                  </a:lnTo>
                  <a:lnTo>
                    <a:pt x="636610" y="272739"/>
                  </a:lnTo>
                  <a:lnTo>
                    <a:pt x="626530" y="227596"/>
                  </a:lnTo>
                  <a:lnTo>
                    <a:pt x="610335" y="185105"/>
                  </a:lnTo>
                  <a:lnTo>
                    <a:pt x="588520" y="145761"/>
                  </a:lnTo>
                  <a:lnTo>
                    <a:pt x="561581" y="110057"/>
                  </a:lnTo>
                  <a:lnTo>
                    <a:pt x="530011" y="78490"/>
                  </a:lnTo>
                  <a:lnTo>
                    <a:pt x="494307" y="51552"/>
                  </a:lnTo>
                  <a:lnTo>
                    <a:pt x="454963" y="29740"/>
                  </a:lnTo>
                  <a:lnTo>
                    <a:pt x="412473" y="13547"/>
                  </a:lnTo>
                  <a:lnTo>
                    <a:pt x="367334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6260" y="3421392"/>
              <a:ext cx="492226" cy="582155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450918" y="4332533"/>
            <a:ext cx="715645" cy="715645"/>
            <a:chOff x="450918" y="4332533"/>
            <a:chExt cx="715645" cy="715645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0918" y="4332533"/>
              <a:ext cx="715047" cy="71504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58723" y="4340732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80" h="640079">
                  <a:moveTo>
                    <a:pt x="320040" y="0"/>
                  </a:moveTo>
                  <a:lnTo>
                    <a:pt x="272745" y="3469"/>
                  </a:lnTo>
                  <a:lnTo>
                    <a:pt x="227606" y="13547"/>
                  </a:lnTo>
                  <a:lnTo>
                    <a:pt x="185116" y="29740"/>
                  </a:lnTo>
                  <a:lnTo>
                    <a:pt x="145772" y="51552"/>
                  </a:lnTo>
                  <a:lnTo>
                    <a:pt x="110068" y="78490"/>
                  </a:lnTo>
                  <a:lnTo>
                    <a:pt x="78498" y="110057"/>
                  </a:lnTo>
                  <a:lnTo>
                    <a:pt x="51559" y="145761"/>
                  </a:lnTo>
                  <a:lnTo>
                    <a:pt x="29744" y="185105"/>
                  </a:lnTo>
                  <a:lnTo>
                    <a:pt x="13549" y="227596"/>
                  </a:lnTo>
                  <a:lnTo>
                    <a:pt x="3469" y="272739"/>
                  </a:lnTo>
                  <a:lnTo>
                    <a:pt x="0" y="320040"/>
                  </a:lnTo>
                  <a:lnTo>
                    <a:pt x="3469" y="367311"/>
                  </a:lnTo>
                  <a:lnTo>
                    <a:pt x="13549" y="412436"/>
                  </a:lnTo>
                  <a:lnTo>
                    <a:pt x="29744" y="454919"/>
                  </a:lnTo>
                  <a:lnTo>
                    <a:pt x="51559" y="494262"/>
                  </a:lnTo>
                  <a:lnTo>
                    <a:pt x="78498" y="529970"/>
                  </a:lnTo>
                  <a:lnTo>
                    <a:pt x="110068" y="561547"/>
                  </a:lnTo>
                  <a:lnTo>
                    <a:pt x="145772" y="588495"/>
                  </a:lnTo>
                  <a:lnTo>
                    <a:pt x="185116" y="610319"/>
                  </a:lnTo>
                  <a:lnTo>
                    <a:pt x="227606" y="626522"/>
                  </a:lnTo>
                  <a:lnTo>
                    <a:pt x="272745" y="636607"/>
                  </a:lnTo>
                  <a:lnTo>
                    <a:pt x="320040" y="640080"/>
                  </a:lnTo>
                  <a:lnTo>
                    <a:pt x="367334" y="636607"/>
                  </a:lnTo>
                  <a:lnTo>
                    <a:pt x="412473" y="626522"/>
                  </a:lnTo>
                  <a:lnTo>
                    <a:pt x="454963" y="610319"/>
                  </a:lnTo>
                  <a:lnTo>
                    <a:pt x="494307" y="588495"/>
                  </a:lnTo>
                  <a:lnTo>
                    <a:pt x="530011" y="561547"/>
                  </a:lnTo>
                  <a:lnTo>
                    <a:pt x="561581" y="529970"/>
                  </a:lnTo>
                  <a:lnTo>
                    <a:pt x="588520" y="494262"/>
                  </a:lnTo>
                  <a:lnTo>
                    <a:pt x="610335" y="454919"/>
                  </a:lnTo>
                  <a:lnTo>
                    <a:pt x="626530" y="412436"/>
                  </a:lnTo>
                  <a:lnTo>
                    <a:pt x="636610" y="367311"/>
                  </a:lnTo>
                  <a:lnTo>
                    <a:pt x="640080" y="320040"/>
                  </a:lnTo>
                  <a:lnTo>
                    <a:pt x="636610" y="272739"/>
                  </a:lnTo>
                  <a:lnTo>
                    <a:pt x="626530" y="227596"/>
                  </a:lnTo>
                  <a:lnTo>
                    <a:pt x="610335" y="185105"/>
                  </a:lnTo>
                  <a:lnTo>
                    <a:pt x="588520" y="145761"/>
                  </a:lnTo>
                  <a:lnTo>
                    <a:pt x="561581" y="110057"/>
                  </a:lnTo>
                  <a:lnTo>
                    <a:pt x="530011" y="78490"/>
                  </a:lnTo>
                  <a:lnTo>
                    <a:pt x="494307" y="51552"/>
                  </a:lnTo>
                  <a:lnTo>
                    <a:pt x="454963" y="29740"/>
                  </a:lnTo>
                  <a:lnTo>
                    <a:pt x="412473" y="13547"/>
                  </a:lnTo>
                  <a:lnTo>
                    <a:pt x="367334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7784" y="4427232"/>
              <a:ext cx="492226" cy="582155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449394" y="5338386"/>
            <a:ext cx="715645" cy="715645"/>
            <a:chOff x="449394" y="5338386"/>
            <a:chExt cx="715645" cy="715645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9394" y="5338386"/>
              <a:ext cx="715047" cy="7150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57200" y="5346573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80" h="640079">
                  <a:moveTo>
                    <a:pt x="320040" y="0"/>
                  </a:moveTo>
                  <a:lnTo>
                    <a:pt x="272745" y="3469"/>
                  </a:lnTo>
                  <a:lnTo>
                    <a:pt x="227606" y="13547"/>
                  </a:lnTo>
                  <a:lnTo>
                    <a:pt x="185116" y="29739"/>
                  </a:lnTo>
                  <a:lnTo>
                    <a:pt x="145772" y="51550"/>
                  </a:lnTo>
                  <a:lnTo>
                    <a:pt x="110068" y="78485"/>
                  </a:lnTo>
                  <a:lnTo>
                    <a:pt x="78498" y="110049"/>
                  </a:lnTo>
                  <a:lnTo>
                    <a:pt x="51559" y="145748"/>
                  </a:lnTo>
                  <a:lnTo>
                    <a:pt x="29744" y="185086"/>
                  </a:lnTo>
                  <a:lnTo>
                    <a:pt x="13549" y="227569"/>
                  </a:lnTo>
                  <a:lnTo>
                    <a:pt x="3469" y="272701"/>
                  </a:lnTo>
                  <a:lnTo>
                    <a:pt x="0" y="319989"/>
                  </a:lnTo>
                  <a:lnTo>
                    <a:pt x="3469" y="367283"/>
                  </a:lnTo>
                  <a:lnTo>
                    <a:pt x="13549" y="412422"/>
                  </a:lnTo>
                  <a:lnTo>
                    <a:pt x="29744" y="454912"/>
                  </a:lnTo>
                  <a:lnTo>
                    <a:pt x="51559" y="494256"/>
                  </a:lnTo>
                  <a:lnTo>
                    <a:pt x="78498" y="529961"/>
                  </a:lnTo>
                  <a:lnTo>
                    <a:pt x="110068" y="561530"/>
                  </a:lnTo>
                  <a:lnTo>
                    <a:pt x="145772" y="588470"/>
                  </a:lnTo>
                  <a:lnTo>
                    <a:pt x="185116" y="610284"/>
                  </a:lnTo>
                  <a:lnTo>
                    <a:pt x="227606" y="626479"/>
                  </a:lnTo>
                  <a:lnTo>
                    <a:pt x="272745" y="636559"/>
                  </a:lnTo>
                  <a:lnTo>
                    <a:pt x="320040" y="640029"/>
                  </a:lnTo>
                  <a:lnTo>
                    <a:pt x="367334" y="636559"/>
                  </a:lnTo>
                  <a:lnTo>
                    <a:pt x="412473" y="626479"/>
                  </a:lnTo>
                  <a:lnTo>
                    <a:pt x="454963" y="610284"/>
                  </a:lnTo>
                  <a:lnTo>
                    <a:pt x="494307" y="588470"/>
                  </a:lnTo>
                  <a:lnTo>
                    <a:pt x="530011" y="561530"/>
                  </a:lnTo>
                  <a:lnTo>
                    <a:pt x="561581" y="529961"/>
                  </a:lnTo>
                  <a:lnTo>
                    <a:pt x="588520" y="494256"/>
                  </a:lnTo>
                  <a:lnTo>
                    <a:pt x="610335" y="454912"/>
                  </a:lnTo>
                  <a:lnTo>
                    <a:pt x="626530" y="412422"/>
                  </a:lnTo>
                  <a:lnTo>
                    <a:pt x="636610" y="367283"/>
                  </a:lnTo>
                  <a:lnTo>
                    <a:pt x="640080" y="319989"/>
                  </a:lnTo>
                  <a:lnTo>
                    <a:pt x="636610" y="272701"/>
                  </a:lnTo>
                  <a:lnTo>
                    <a:pt x="626530" y="227569"/>
                  </a:lnTo>
                  <a:lnTo>
                    <a:pt x="610335" y="185086"/>
                  </a:lnTo>
                  <a:lnTo>
                    <a:pt x="588520" y="145748"/>
                  </a:lnTo>
                  <a:lnTo>
                    <a:pt x="561581" y="110049"/>
                  </a:lnTo>
                  <a:lnTo>
                    <a:pt x="530011" y="78485"/>
                  </a:lnTo>
                  <a:lnTo>
                    <a:pt x="494307" y="51550"/>
                  </a:lnTo>
                  <a:lnTo>
                    <a:pt x="454963" y="29739"/>
                  </a:lnTo>
                  <a:lnTo>
                    <a:pt x="412473" y="13547"/>
                  </a:lnTo>
                  <a:lnTo>
                    <a:pt x="367334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7784" y="5433060"/>
              <a:ext cx="492226" cy="58215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706932" y="2723769"/>
            <a:ext cx="7147559" cy="3226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9125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Delaying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Part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 after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coverage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ends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triggers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permanent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10%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per-year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late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enrollment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penalty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1200">
              <a:latin typeface="Calibri"/>
              <a:cs typeface="Calibri"/>
            </a:endParaRPr>
          </a:p>
          <a:p>
            <a:pPr marL="619125">
              <a:lnSpc>
                <a:spcPts val="1335"/>
              </a:lnSpc>
            </a:pP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Continuing</a:t>
            </a:r>
            <a:r>
              <a:rPr dirty="0" sz="1300" spc="-35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HSA</a:t>
            </a:r>
            <a:r>
              <a:rPr dirty="0" sz="1300" spc="-5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contributions</a:t>
            </a:r>
            <a:r>
              <a:rPr dirty="0" sz="1300" spc="-2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after</a:t>
            </a:r>
            <a:r>
              <a:rPr dirty="0" sz="1300" spc="-4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Medicare</a:t>
            </a:r>
            <a:r>
              <a:rPr dirty="0" sz="1300" spc="-35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79C2"/>
                </a:solidFill>
                <a:latin typeface="Calibri"/>
                <a:cs typeface="Calibri"/>
              </a:rPr>
              <a:t>enrollment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1795"/>
              </a:lnSpc>
            </a:pP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  <a:p>
            <a:pPr marL="619125">
              <a:lnSpc>
                <a:spcPts val="1300"/>
              </a:lnSpc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IRS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taxes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penalties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apply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retroactively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including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for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auto-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enrollment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Part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200">
              <a:latin typeface="Calibri"/>
              <a:cs typeface="Calibri"/>
            </a:endParaRPr>
          </a:p>
          <a:p>
            <a:pPr marL="619125">
              <a:lnSpc>
                <a:spcPts val="1335"/>
              </a:lnSpc>
            </a:pP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Assuming</a:t>
            </a:r>
            <a:r>
              <a:rPr dirty="0" sz="1300" spc="-55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Medicare</a:t>
            </a:r>
            <a:r>
              <a:rPr dirty="0" sz="1300" spc="-25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is</a:t>
            </a:r>
            <a:r>
              <a:rPr dirty="0" sz="1300" spc="-7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always</a:t>
            </a:r>
            <a:r>
              <a:rPr dirty="0" sz="1300" spc="-5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079C2"/>
                </a:solidFill>
                <a:latin typeface="Calibri"/>
                <a:cs typeface="Calibri"/>
              </a:rPr>
              <a:t>secondary</a:t>
            </a:r>
            <a:endParaRPr sz="1300">
              <a:latin typeface="Calibri"/>
              <a:cs typeface="Calibri"/>
            </a:endParaRPr>
          </a:p>
          <a:p>
            <a:pPr marL="13970">
              <a:lnSpc>
                <a:spcPts val="1795"/>
              </a:lnSpc>
            </a:pP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  <a:p>
            <a:pPr marL="619125">
              <a:lnSpc>
                <a:spcPts val="1300"/>
              </a:lnSpc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For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employers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with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fewer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than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20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employees,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Medicare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is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primary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common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small-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community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gap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200">
              <a:latin typeface="Calibri"/>
              <a:cs typeface="Calibri"/>
            </a:endParaRPr>
          </a:p>
          <a:p>
            <a:pPr marL="619125">
              <a:lnSpc>
                <a:spcPts val="1335"/>
              </a:lnSpc>
            </a:pP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No</a:t>
            </a:r>
            <a:r>
              <a:rPr dirty="0" sz="1300" spc="-35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proactive</a:t>
            </a:r>
            <a:r>
              <a:rPr dirty="0" sz="1300" spc="-2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HR</a:t>
            </a:r>
            <a:r>
              <a:rPr dirty="0" sz="1300" spc="-30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communication</a:t>
            </a:r>
            <a:r>
              <a:rPr dirty="0" sz="1300" spc="15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before</a:t>
            </a:r>
            <a:r>
              <a:rPr dirty="0" sz="1300" spc="-25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079C2"/>
                </a:solidFill>
                <a:latin typeface="Calibri"/>
                <a:cs typeface="Calibri"/>
              </a:rPr>
              <a:t>age</a:t>
            </a:r>
            <a:r>
              <a:rPr dirty="0" sz="1300" spc="-35" b="1">
                <a:solidFill>
                  <a:srgbClr val="0079C2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0079C2"/>
                </a:solidFill>
                <a:latin typeface="Calibri"/>
                <a:cs typeface="Calibri"/>
              </a:rPr>
              <a:t>65</a:t>
            </a:r>
            <a:endParaRPr sz="1300">
              <a:latin typeface="Calibri"/>
              <a:cs typeface="Calibri"/>
            </a:endParaRPr>
          </a:p>
          <a:p>
            <a:pPr marL="13970">
              <a:lnSpc>
                <a:spcPts val="1795"/>
              </a:lnSpc>
            </a:pP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  <a:p>
            <a:pPr marL="619125">
              <a:lnSpc>
                <a:spcPts val="1300"/>
              </a:lnSpc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Employees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left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to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navigate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this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alone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often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make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preventable</a:t>
            </a:r>
            <a:r>
              <a:rPr dirty="0" sz="1200" spc="-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errors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that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can't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be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undone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5</a:t>
            </a:r>
            <a:r>
              <a:rPr dirty="0" spc="-50"/>
              <a:t> </a:t>
            </a:r>
            <a:r>
              <a:rPr dirty="0" spc="-10"/>
              <a:t>Medicare</a:t>
            </a:r>
            <a:r>
              <a:rPr dirty="0" spc="-50"/>
              <a:t> </a:t>
            </a:r>
            <a:r>
              <a:rPr dirty="0"/>
              <a:t>Situations</a:t>
            </a:r>
            <a:r>
              <a:rPr dirty="0" spc="-40"/>
              <a:t> </a:t>
            </a:r>
            <a:r>
              <a:rPr dirty="0"/>
              <a:t>Worth</a:t>
            </a:r>
            <a:r>
              <a:rPr dirty="0" spc="-50"/>
              <a:t> </a:t>
            </a:r>
            <a:r>
              <a:rPr dirty="0" spc="-10"/>
              <a:t>Knowing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686800" cy="6858000"/>
          </a:xfrm>
          <a:custGeom>
            <a:avLst/>
            <a:gdLst/>
            <a:ahLst/>
            <a:cxnLst/>
            <a:rect l="l" t="t" r="r" b="b"/>
            <a:pathLst>
              <a:path w="8686800" h="6858000">
                <a:moveTo>
                  <a:pt x="8686800" y="0"/>
                </a:moveTo>
                <a:lnTo>
                  <a:pt x="0" y="0"/>
                </a:lnTo>
                <a:lnTo>
                  <a:pt x="0" y="6858000"/>
                </a:lnTo>
                <a:lnTo>
                  <a:pt x="8686800" y="6858000"/>
                </a:lnTo>
                <a:lnTo>
                  <a:pt x="8686800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77672" y="419100"/>
            <a:ext cx="11019155" cy="6019800"/>
            <a:chOff x="677672" y="419100"/>
            <a:chExt cx="11019155" cy="6019800"/>
          </a:xfrm>
        </p:grpSpPr>
        <p:sp>
          <p:nvSpPr>
            <p:cNvPr id="4" name="object 4"/>
            <p:cNvSpPr/>
            <p:nvPr/>
          </p:nvSpPr>
          <p:spPr>
            <a:xfrm>
              <a:off x="677672" y="3522726"/>
              <a:ext cx="5120640" cy="0"/>
            </a:xfrm>
            <a:custGeom>
              <a:avLst/>
              <a:gdLst/>
              <a:ahLst/>
              <a:cxnLst/>
              <a:rect l="l" t="t" r="r" b="b"/>
              <a:pathLst>
                <a:path w="5120640" h="0">
                  <a:moveTo>
                    <a:pt x="512064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4618" y="457200"/>
              <a:ext cx="5945758" cy="5943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6518" y="419100"/>
              <a:ext cx="6019800" cy="6019800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756615" y="1703567"/>
            <a:ext cx="3908425" cy="1764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5400">
                <a:solidFill>
                  <a:srgbClr val="FFFFFF"/>
                </a:solidFill>
              </a:rPr>
              <a:t>Pharmacy</a:t>
            </a:r>
            <a:r>
              <a:rPr dirty="0" sz="5400" spc="-15">
                <a:solidFill>
                  <a:srgbClr val="FFFFFF"/>
                </a:solidFill>
              </a:rPr>
              <a:t> </a:t>
            </a:r>
            <a:r>
              <a:rPr dirty="0" sz="5400" spc="-50">
                <a:solidFill>
                  <a:srgbClr val="FFFFFF"/>
                </a:solidFill>
              </a:rPr>
              <a:t>&amp; </a:t>
            </a:r>
            <a:r>
              <a:rPr dirty="0" sz="5400">
                <a:solidFill>
                  <a:srgbClr val="FFFFFF"/>
                </a:solidFill>
              </a:rPr>
              <a:t>PBM</a:t>
            </a:r>
            <a:r>
              <a:rPr dirty="0" sz="5400" spc="-125">
                <a:solidFill>
                  <a:srgbClr val="FFFFFF"/>
                </a:solidFill>
              </a:rPr>
              <a:t> </a:t>
            </a:r>
            <a:r>
              <a:rPr dirty="0" sz="5400" spc="-10">
                <a:solidFill>
                  <a:srgbClr val="FFFFFF"/>
                </a:solidFill>
              </a:rPr>
              <a:t>Strategy</a:t>
            </a:r>
            <a:endParaRPr sz="5400"/>
          </a:p>
        </p:txBody>
      </p:sp>
      <p:sp>
        <p:nvSpPr>
          <p:cNvPr id="8" name="object 8"/>
          <p:cNvSpPr txBox="1"/>
          <p:nvPr/>
        </p:nvSpPr>
        <p:spPr>
          <a:xfrm>
            <a:off x="756615" y="3736340"/>
            <a:ext cx="4511040" cy="662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510"/>
              </a:lnSpc>
              <a:spcBef>
                <a:spcPts val="95"/>
              </a:spcBef>
            </a:pP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An</a:t>
            </a:r>
            <a:r>
              <a:rPr dirty="0" sz="2200" spc="-3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area</a:t>
            </a:r>
            <a:r>
              <a:rPr dirty="0" sz="2200" spc="-4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of</a:t>
            </a:r>
            <a:r>
              <a:rPr dirty="0" sz="2200" spc="-2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health</a:t>
            </a:r>
            <a:r>
              <a:rPr dirty="0" sz="2200" spc="-4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spend</a:t>
            </a:r>
            <a:r>
              <a:rPr dirty="0" sz="2200" spc="-4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that's</a:t>
            </a:r>
            <a:r>
              <a:rPr dirty="0" sz="2200" spc="-10">
                <a:solidFill>
                  <a:srgbClr val="FFC224"/>
                </a:solidFill>
                <a:latin typeface="Calibri"/>
                <a:cs typeface="Calibri"/>
              </a:rPr>
              <a:t> growing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510"/>
              </a:lnSpc>
            </a:pP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fast</a:t>
            </a:r>
            <a:r>
              <a:rPr dirty="0" sz="2200" spc="-6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—</a:t>
            </a:r>
            <a:r>
              <a:rPr dirty="0" sz="2200" spc="-6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and</a:t>
            </a:r>
            <a:r>
              <a:rPr dirty="0" sz="2200" spc="-6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worth</a:t>
            </a:r>
            <a:r>
              <a:rPr dirty="0" sz="2200" spc="-5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understanding</a:t>
            </a:r>
            <a:r>
              <a:rPr dirty="0" sz="2200" spc="-6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C224"/>
                </a:solidFill>
                <a:latin typeface="Calibri"/>
                <a:cs typeface="Calibri"/>
              </a:rPr>
              <a:t>deeply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9843"/>
            <a:ext cx="12192000" cy="5581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7200" y="1460372"/>
            <a:ext cx="5303520" cy="411480"/>
          </a:xfrm>
          <a:prstGeom prst="rect">
            <a:avLst/>
          </a:prstGeom>
          <a:solidFill>
            <a:srgbClr val="2C9651"/>
          </a:solidFill>
        </p:spPr>
        <p:txBody>
          <a:bodyPr wrap="square" lIns="0" tIns="793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dirty="0" sz="1500" b="1">
                <a:solidFill>
                  <a:srgbClr val="FFFFFF"/>
                </a:solidFill>
                <a:latin typeface="Calibri"/>
                <a:cs typeface="Calibri"/>
              </a:rPr>
              <a:t>Questions</a:t>
            </a:r>
            <a:r>
              <a:rPr dirty="0" sz="15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FFFFFF"/>
                </a:solidFill>
                <a:latin typeface="Calibri"/>
                <a:cs typeface="Calibri"/>
              </a:rPr>
              <a:t>Worth Asking</a:t>
            </a:r>
            <a:r>
              <a:rPr dirty="0" sz="15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dirty="0" sz="1500" spc="-25" b="1">
                <a:solidFill>
                  <a:srgbClr val="FFFFFF"/>
                </a:solidFill>
                <a:latin typeface="Calibri"/>
                <a:cs typeface="Calibri"/>
              </a:rPr>
              <a:t> PBM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077" y="2083046"/>
            <a:ext cx="285484" cy="28547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12063" y="2100452"/>
            <a:ext cx="201295" cy="201295"/>
          </a:xfrm>
          <a:custGeom>
            <a:avLst/>
            <a:gdLst/>
            <a:ahLst/>
            <a:cxnLst/>
            <a:rect l="l" t="t" r="r" b="b"/>
            <a:pathLst>
              <a:path w="201295" h="201294">
                <a:moveTo>
                  <a:pt x="201167" y="0"/>
                </a:moveTo>
                <a:lnTo>
                  <a:pt x="0" y="0"/>
                </a:lnTo>
                <a:lnTo>
                  <a:pt x="0" y="201167"/>
                </a:lnTo>
                <a:lnTo>
                  <a:pt x="201167" y="201167"/>
                </a:lnTo>
                <a:lnTo>
                  <a:pt x="201167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01700" y="2010536"/>
            <a:ext cx="38887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Are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we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on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spread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pricing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or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pass-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through</a:t>
            </a:r>
            <a:r>
              <a:rPr dirty="0" sz="1200" spc="-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model?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What's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the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difference?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5933" y="2942582"/>
            <a:ext cx="285484" cy="285472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02919" y="2959989"/>
            <a:ext cx="201295" cy="201295"/>
          </a:xfrm>
          <a:custGeom>
            <a:avLst/>
            <a:gdLst/>
            <a:ahLst/>
            <a:cxnLst/>
            <a:rect l="l" t="t" r="r" b="b"/>
            <a:pathLst>
              <a:path w="201295" h="201294">
                <a:moveTo>
                  <a:pt x="201167" y="0"/>
                </a:moveTo>
                <a:lnTo>
                  <a:pt x="0" y="0"/>
                </a:lnTo>
                <a:lnTo>
                  <a:pt x="0" y="201167"/>
                </a:lnTo>
                <a:lnTo>
                  <a:pt x="201167" y="201167"/>
                </a:lnTo>
                <a:lnTo>
                  <a:pt x="201167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01700" y="2871978"/>
            <a:ext cx="42532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What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percentage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of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manufacturer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rebates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are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being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returned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to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our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plan?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077" y="3802106"/>
            <a:ext cx="285484" cy="285484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12063" y="3819525"/>
            <a:ext cx="201295" cy="201295"/>
          </a:xfrm>
          <a:custGeom>
            <a:avLst/>
            <a:gdLst/>
            <a:ahLst/>
            <a:cxnLst/>
            <a:rect l="l" t="t" r="r" b="b"/>
            <a:pathLst>
              <a:path w="201295" h="201295">
                <a:moveTo>
                  <a:pt x="201167" y="0"/>
                </a:moveTo>
                <a:lnTo>
                  <a:pt x="0" y="0"/>
                </a:lnTo>
                <a:lnTo>
                  <a:pt x="0" y="201168"/>
                </a:lnTo>
                <a:lnTo>
                  <a:pt x="201167" y="201168"/>
                </a:lnTo>
                <a:lnTo>
                  <a:pt x="201167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901700" y="3807714"/>
            <a:ext cx="35464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How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is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our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drug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formulary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designed,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who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reviews 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it?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5933" y="4660118"/>
            <a:ext cx="285484" cy="285484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502919" y="4677155"/>
            <a:ext cx="201295" cy="201295"/>
          </a:xfrm>
          <a:custGeom>
            <a:avLst/>
            <a:gdLst/>
            <a:ahLst/>
            <a:cxnLst/>
            <a:rect l="l" t="t" r="r" b="b"/>
            <a:pathLst>
              <a:path w="201295" h="201295">
                <a:moveTo>
                  <a:pt x="201167" y="0"/>
                </a:moveTo>
                <a:lnTo>
                  <a:pt x="0" y="0"/>
                </a:lnTo>
                <a:lnTo>
                  <a:pt x="0" y="201168"/>
                </a:lnTo>
                <a:lnTo>
                  <a:pt x="201167" y="201168"/>
                </a:lnTo>
                <a:lnTo>
                  <a:pt x="201167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901700" y="4685792"/>
            <a:ext cx="36804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Can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we see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our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net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cost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per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script — not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just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the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list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price?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00800" y="1460372"/>
            <a:ext cx="5303520" cy="411480"/>
          </a:xfrm>
          <a:prstGeom prst="rect">
            <a:avLst/>
          </a:prstGeom>
          <a:solidFill>
            <a:srgbClr val="FFC224"/>
          </a:solidFill>
        </p:spPr>
        <p:txBody>
          <a:bodyPr wrap="square" lIns="0" tIns="793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dirty="0" sz="1500" b="1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dirty="0" sz="1500" spc="-10" b="1">
                <a:solidFill>
                  <a:srgbClr val="FFFFFF"/>
                </a:solidFill>
                <a:latin typeface="Calibri"/>
                <a:cs typeface="Calibri"/>
              </a:rPr>
              <a:t>Transparency</a:t>
            </a:r>
            <a:r>
              <a:rPr dirty="0" sz="15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FFFFFF"/>
                </a:solidFill>
                <a:latin typeface="Calibri"/>
                <a:cs typeface="Calibri"/>
              </a:rPr>
              <a:t>Looks</a:t>
            </a:r>
            <a:r>
              <a:rPr dirty="0" sz="15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FFFFFF"/>
                </a:solidFill>
                <a:latin typeface="Calibri"/>
                <a:cs typeface="Calibri"/>
              </a:rPr>
              <a:t>Like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438596" y="2018970"/>
            <a:ext cx="422909" cy="436245"/>
            <a:chOff x="6438596" y="2018970"/>
            <a:chExt cx="422909" cy="436245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8596" y="2018970"/>
              <a:ext cx="422629" cy="42262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3471" y="2027300"/>
              <a:ext cx="400773" cy="427863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549643" y="2088260"/>
            <a:ext cx="139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Segoe UI Symbol"/>
                <a:cs typeface="Segoe UI Symbol"/>
              </a:rPr>
              <a:t>✓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83348" y="2015108"/>
            <a:ext cx="14192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 b="1">
                <a:latin typeface="Calibri"/>
                <a:cs typeface="Calibri"/>
              </a:rPr>
              <a:t>Pass-</a:t>
            </a:r>
            <a:r>
              <a:rPr dirty="0" sz="1300" b="1">
                <a:latin typeface="Calibri"/>
                <a:cs typeface="Calibri"/>
              </a:rPr>
              <a:t>through</a:t>
            </a:r>
            <a:r>
              <a:rPr dirty="0" sz="1300" spc="-5" b="1">
                <a:latin typeface="Calibri"/>
                <a:cs typeface="Calibri"/>
              </a:rPr>
              <a:t> </a:t>
            </a:r>
            <a:r>
              <a:rPr dirty="0" sz="1300" spc="-10" b="1">
                <a:latin typeface="Calibri"/>
                <a:cs typeface="Calibri"/>
              </a:rPr>
              <a:t>pricing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83348" y="2344292"/>
            <a:ext cx="41071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Actual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pharmacy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cost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billed;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100%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of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rebates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returned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to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the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plan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38596" y="3024810"/>
            <a:ext cx="422909" cy="436245"/>
            <a:chOff x="6438596" y="3024810"/>
            <a:chExt cx="422909" cy="436245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8596" y="3024810"/>
              <a:ext cx="422629" cy="42262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3471" y="3033141"/>
              <a:ext cx="400773" cy="427863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6549643" y="3094482"/>
            <a:ext cx="139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Segoe UI Symbol"/>
                <a:cs typeface="Segoe UI Symbol"/>
              </a:rPr>
              <a:t>✓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83348" y="2977877"/>
            <a:ext cx="4204970" cy="67246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300" b="1">
                <a:latin typeface="Calibri"/>
                <a:cs typeface="Calibri"/>
              </a:rPr>
              <a:t>Biosimilar</a:t>
            </a:r>
            <a:r>
              <a:rPr dirty="0" sz="1300" spc="-70" b="1">
                <a:latin typeface="Calibri"/>
                <a:cs typeface="Calibri"/>
              </a:rPr>
              <a:t> </a:t>
            </a:r>
            <a:r>
              <a:rPr dirty="0" sz="1300" spc="-10" b="1">
                <a:latin typeface="Calibri"/>
                <a:cs typeface="Calibri"/>
              </a:rPr>
              <a:t>utilization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320"/>
              </a:spcBef>
            </a:pP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Encouraging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clinically</a:t>
            </a:r>
            <a:r>
              <a:rPr dirty="0" sz="1200" spc="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equivalent biosimilars</a:t>
            </a:r>
            <a:r>
              <a:rPr dirty="0" sz="1200" spc="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can</a:t>
            </a:r>
            <a:r>
              <a:rPr dirty="0" sz="1200" spc="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significantly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reduce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specialty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drug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spend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438596" y="4030650"/>
            <a:ext cx="422909" cy="436245"/>
            <a:chOff x="6438596" y="4030650"/>
            <a:chExt cx="422909" cy="436245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8596" y="4030650"/>
              <a:ext cx="422629" cy="42262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3471" y="4038981"/>
              <a:ext cx="400773" cy="427863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549643" y="4100321"/>
            <a:ext cx="139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Segoe UI Symbol"/>
                <a:cs typeface="Segoe UI Symbol"/>
              </a:rPr>
              <a:t>✓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83348" y="4027170"/>
            <a:ext cx="21304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latin typeface="Calibri"/>
                <a:cs typeface="Calibri"/>
              </a:rPr>
              <a:t>Independent</a:t>
            </a:r>
            <a:r>
              <a:rPr dirty="0" sz="1300" spc="-55" b="1">
                <a:latin typeface="Calibri"/>
                <a:cs typeface="Calibri"/>
              </a:rPr>
              <a:t> </a:t>
            </a:r>
            <a:r>
              <a:rPr dirty="0" sz="1300" b="1">
                <a:latin typeface="Calibri"/>
                <a:cs typeface="Calibri"/>
              </a:rPr>
              <a:t>formulary</a:t>
            </a:r>
            <a:r>
              <a:rPr dirty="0" sz="1300" spc="-55" b="1">
                <a:latin typeface="Calibri"/>
                <a:cs typeface="Calibri"/>
              </a:rPr>
              <a:t> </a:t>
            </a:r>
            <a:r>
              <a:rPr dirty="0" sz="1300" spc="-10" b="1">
                <a:latin typeface="Calibri"/>
                <a:cs typeface="Calibri"/>
              </a:rPr>
              <a:t>review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83348" y="4356354"/>
            <a:ext cx="4292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Third-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party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analysis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of your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drug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tier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design,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separate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from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your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PBM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438596" y="5036490"/>
            <a:ext cx="422909" cy="436245"/>
            <a:chOff x="6438596" y="5036490"/>
            <a:chExt cx="422909" cy="436245"/>
          </a:xfrm>
        </p:grpSpPr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8596" y="5036490"/>
              <a:ext cx="422629" cy="42262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3471" y="5044820"/>
              <a:ext cx="400773" cy="42786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6549643" y="5106416"/>
            <a:ext cx="139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Segoe UI Symbol"/>
                <a:cs typeface="Segoe UI Symbol"/>
              </a:rPr>
              <a:t>✓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83348" y="4989811"/>
            <a:ext cx="4195445" cy="67246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300" b="1">
                <a:latin typeface="Calibri"/>
                <a:cs typeface="Calibri"/>
              </a:rPr>
              <a:t>Specialty</a:t>
            </a:r>
            <a:r>
              <a:rPr dirty="0" sz="1300" spc="-40" b="1">
                <a:latin typeface="Calibri"/>
                <a:cs typeface="Calibri"/>
              </a:rPr>
              <a:t> </a:t>
            </a:r>
            <a:r>
              <a:rPr dirty="0" sz="1300" b="1">
                <a:latin typeface="Calibri"/>
                <a:cs typeface="Calibri"/>
              </a:rPr>
              <a:t>drug</a:t>
            </a:r>
            <a:r>
              <a:rPr dirty="0" sz="1300" spc="-55" b="1">
                <a:latin typeface="Calibri"/>
                <a:cs typeface="Calibri"/>
              </a:rPr>
              <a:t> </a:t>
            </a:r>
            <a:r>
              <a:rPr dirty="0" sz="1300" spc="-10" b="1">
                <a:latin typeface="Calibri"/>
                <a:cs typeface="Calibri"/>
              </a:rPr>
              <a:t>management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320"/>
              </a:spcBef>
            </a:pP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Separate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oversight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of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high-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cost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specialty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medications,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which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drive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a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disproportionate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share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of</a:t>
            </a:r>
            <a:r>
              <a:rPr dirty="0" sz="1200" spc="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spend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8779" y="5843727"/>
            <a:ext cx="73431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 i="1">
                <a:latin typeface="Calibri"/>
                <a:cs typeface="Calibri"/>
              </a:rPr>
              <a:t>Pharmacy is</a:t>
            </a:r>
            <a:r>
              <a:rPr dirty="0" sz="1300" spc="-3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now</a:t>
            </a:r>
            <a:r>
              <a:rPr dirty="0" sz="1300" spc="-15" b="1" i="1">
                <a:latin typeface="Calibri"/>
                <a:cs typeface="Calibri"/>
              </a:rPr>
              <a:t> </a:t>
            </a:r>
            <a:r>
              <a:rPr dirty="0" sz="1300" spc="-10" b="1" i="1">
                <a:latin typeface="Calibri"/>
                <a:cs typeface="Calibri"/>
              </a:rPr>
              <a:t>25–</a:t>
            </a:r>
            <a:r>
              <a:rPr dirty="0" sz="1300" b="1" i="1">
                <a:latin typeface="Calibri"/>
                <a:cs typeface="Calibri"/>
              </a:rPr>
              <a:t>30%</a:t>
            </a:r>
            <a:r>
              <a:rPr dirty="0" sz="1300" spc="-2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of</a:t>
            </a:r>
            <a:r>
              <a:rPr dirty="0" sz="1300" spc="-3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total</a:t>
            </a:r>
            <a:r>
              <a:rPr dirty="0" sz="1300" spc="-1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health</a:t>
            </a:r>
            <a:r>
              <a:rPr dirty="0" sz="1300" spc="-1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spend</a:t>
            </a:r>
            <a:r>
              <a:rPr dirty="0" sz="1300" spc="-3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for</a:t>
            </a:r>
            <a:r>
              <a:rPr dirty="0" sz="1300" spc="-1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most</a:t>
            </a:r>
            <a:r>
              <a:rPr dirty="0" sz="1300" spc="-25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employers —</a:t>
            </a:r>
            <a:r>
              <a:rPr dirty="0" sz="1300" spc="-3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and</a:t>
            </a:r>
            <a:r>
              <a:rPr dirty="0" sz="1300" spc="-2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that</a:t>
            </a:r>
            <a:r>
              <a:rPr dirty="0" sz="1300" spc="-15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share</a:t>
            </a:r>
            <a:r>
              <a:rPr dirty="0" sz="1300" spc="-2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is</a:t>
            </a:r>
            <a:r>
              <a:rPr dirty="0" sz="1300" spc="-35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growing</a:t>
            </a:r>
            <a:r>
              <a:rPr dirty="0" sz="1300" spc="-10" b="1" i="1">
                <a:latin typeface="Calibri"/>
                <a:cs typeface="Calibri"/>
              </a:rPr>
              <a:t> </a:t>
            </a:r>
            <a:r>
              <a:rPr dirty="0" sz="1300" b="1" i="1">
                <a:latin typeface="Calibri"/>
                <a:cs typeface="Calibri"/>
              </a:rPr>
              <a:t>each</a:t>
            </a:r>
            <a:r>
              <a:rPr dirty="0" sz="1300" spc="-10" b="1" i="1">
                <a:latin typeface="Calibri"/>
                <a:cs typeface="Calibri"/>
              </a:rPr>
              <a:t> year.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0" name="object 40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Understanding</a:t>
            </a:r>
            <a:r>
              <a:rPr dirty="0" spc="-80"/>
              <a:t> </a:t>
            </a:r>
            <a:r>
              <a:rPr dirty="0" spc="-30"/>
              <a:t>Your</a:t>
            </a:r>
            <a:r>
              <a:rPr dirty="0" spc="-80"/>
              <a:t> </a:t>
            </a:r>
            <a:r>
              <a:rPr dirty="0"/>
              <a:t>Pharmacy</a:t>
            </a:r>
            <a:r>
              <a:rPr dirty="0" spc="-95"/>
              <a:t> </a:t>
            </a:r>
            <a:r>
              <a:rPr dirty="0"/>
              <a:t>Benefit</a:t>
            </a:r>
            <a:r>
              <a:rPr dirty="0" spc="-65"/>
              <a:t> </a:t>
            </a:r>
            <a:r>
              <a:rPr dirty="0" spc="-10"/>
              <a:t>Manager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686800" cy="6858000"/>
          </a:xfrm>
          <a:custGeom>
            <a:avLst/>
            <a:gdLst/>
            <a:ahLst/>
            <a:cxnLst/>
            <a:rect l="l" t="t" r="r" b="b"/>
            <a:pathLst>
              <a:path w="8686800" h="6858000">
                <a:moveTo>
                  <a:pt x="8686800" y="0"/>
                </a:moveTo>
                <a:lnTo>
                  <a:pt x="0" y="0"/>
                </a:lnTo>
                <a:lnTo>
                  <a:pt x="0" y="6858000"/>
                </a:lnTo>
                <a:lnTo>
                  <a:pt x="8686800" y="6858000"/>
                </a:lnTo>
                <a:lnTo>
                  <a:pt x="8686800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77672" y="419100"/>
            <a:ext cx="11019155" cy="6019800"/>
            <a:chOff x="677672" y="419100"/>
            <a:chExt cx="11019155" cy="6019800"/>
          </a:xfrm>
        </p:grpSpPr>
        <p:sp>
          <p:nvSpPr>
            <p:cNvPr id="4" name="object 4"/>
            <p:cNvSpPr/>
            <p:nvPr/>
          </p:nvSpPr>
          <p:spPr>
            <a:xfrm>
              <a:off x="677672" y="3522726"/>
              <a:ext cx="5120640" cy="0"/>
            </a:xfrm>
            <a:custGeom>
              <a:avLst/>
              <a:gdLst/>
              <a:ahLst/>
              <a:cxnLst/>
              <a:rect l="l" t="t" r="r" b="b"/>
              <a:pathLst>
                <a:path w="5120640" h="0">
                  <a:moveTo>
                    <a:pt x="512064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4618" y="457200"/>
              <a:ext cx="5945758" cy="5943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6518" y="419100"/>
              <a:ext cx="6019800" cy="6019800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756615" y="1703567"/>
            <a:ext cx="2999740" cy="1764030"/>
          </a:xfrm>
          <a:prstGeom prst="rect"/>
        </p:spPr>
        <p:txBody>
          <a:bodyPr wrap="square" lIns="0" tIns="590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5400">
                <a:solidFill>
                  <a:srgbClr val="FFFFFF"/>
                </a:solidFill>
              </a:rPr>
              <a:t>The</a:t>
            </a:r>
            <a:r>
              <a:rPr dirty="0" sz="5400" spc="-15">
                <a:solidFill>
                  <a:srgbClr val="FFFFFF"/>
                </a:solidFill>
              </a:rPr>
              <a:t> </a:t>
            </a:r>
            <a:r>
              <a:rPr dirty="0" sz="5400" spc="-20">
                <a:solidFill>
                  <a:srgbClr val="FFFFFF"/>
                </a:solidFill>
              </a:rPr>
              <a:t>Cost</a:t>
            </a:r>
            <a:endParaRPr sz="5400"/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5400" spc="-10">
                <a:solidFill>
                  <a:srgbClr val="FFFFFF"/>
                </a:solidFill>
              </a:rPr>
              <a:t>Landscape</a:t>
            </a:r>
            <a:endParaRPr sz="5400"/>
          </a:p>
        </p:txBody>
      </p:sp>
      <p:sp>
        <p:nvSpPr>
          <p:cNvPr id="8" name="object 8"/>
          <p:cNvSpPr txBox="1"/>
          <p:nvPr/>
        </p:nvSpPr>
        <p:spPr>
          <a:xfrm>
            <a:off x="756615" y="3736340"/>
            <a:ext cx="4399280" cy="662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510"/>
              </a:lnSpc>
              <a:spcBef>
                <a:spcPts val="95"/>
              </a:spcBef>
            </a:pP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Where</a:t>
            </a:r>
            <a:r>
              <a:rPr dirty="0" sz="2200" spc="-2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benefits</a:t>
            </a:r>
            <a:r>
              <a:rPr dirty="0" sz="2200" spc="-1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spending</a:t>
            </a:r>
            <a:r>
              <a:rPr dirty="0" sz="2200" spc="-4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is</a:t>
            </a:r>
            <a:r>
              <a:rPr dirty="0" sz="2200" spc="-3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heading</a:t>
            </a:r>
            <a:r>
              <a:rPr dirty="0" sz="2200" spc="-4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 spc="-50">
                <a:solidFill>
                  <a:srgbClr val="FFC224"/>
                </a:solidFill>
                <a:latin typeface="Calibri"/>
                <a:cs typeface="Calibri"/>
              </a:rPr>
              <a:t>—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510"/>
              </a:lnSpc>
            </a:pP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and</a:t>
            </a:r>
            <a:r>
              <a:rPr dirty="0" sz="2200" spc="-3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what</a:t>
            </a:r>
            <a:r>
              <a:rPr dirty="0" sz="2200" spc="-2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it</a:t>
            </a:r>
            <a:r>
              <a:rPr dirty="0" sz="2200" spc="-3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means</a:t>
            </a:r>
            <a:r>
              <a:rPr dirty="0" sz="2200" spc="-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for</a:t>
            </a:r>
            <a:r>
              <a:rPr dirty="0" sz="2200" spc="-2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your</a:t>
            </a:r>
            <a:r>
              <a:rPr dirty="0" sz="2200" spc="-2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C224"/>
                </a:solidFill>
                <a:latin typeface="Calibri"/>
                <a:cs typeface="Calibri"/>
              </a:rPr>
              <a:t>budget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1712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7200" y="2691358"/>
            <a:ext cx="2606040" cy="2926080"/>
          </a:xfrm>
          <a:prstGeom prst="rect">
            <a:avLst/>
          </a:prstGeom>
          <a:solidFill>
            <a:srgbClr val="000000"/>
          </a:solidFill>
        </p:spPr>
        <p:txBody>
          <a:bodyPr wrap="square" lIns="0" tIns="4286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375"/>
              </a:spcBef>
            </a:pPr>
            <a:r>
              <a:rPr dirty="0" sz="3600" spc="-25" b="1">
                <a:solidFill>
                  <a:srgbClr val="FFFFFF"/>
                </a:solidFill>
                <a:latin typeface="Calibri"/>
                <a:cs typeface="Calibri"/>
              </a:rPr>
              <a:t>6%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3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Average</a:t>
            </a:r>
            <a:r>
              <a:rPr dirty="0" sz="13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employer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projected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cost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increase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2027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900" i="1">
                <a:solidFill>
                  <a:srgbClr val="FFFFFF"/>
                </a:solidFill>
                <a:latin typeface="Calibri"/>
                <a:cs typeface="Calibri"/>
              </a:rPr>
              <a:t>KFF</a:t>
            </a:r>
            <a:r>
              <a:rPr dirty="0" sz="900" spc="-2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FFFFFF"/>
                </a:solidFill>
                <a:latin typeface="Calibri"/>
                <a:cs typeface="Calibri"/>
              </a:rPr>
              <a:t>Employer</a:t>
            </a:r>
            <a:r>
              <a:rPr dirty="0" sz="900" spc="-2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dirty="0" sz="900" spc="-2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spc="-10" i="1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dirty="0" sz="900" spc="-4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FFFFFF"/>
                </a:solidFill>
                <a:latin typeface="Calibri"/>
                <a:cs typeface="Calibri"/>
              </a:rPr>
              <a:t>Survey</a:t>
            </a:r>
            <a:r>
              <a:rPr dirty="0" sz="900" spc="-20" i="1">
                <a:solidFill>
                  <a:srgbClr val="FFFFFF"/>
                </a:solidFill>
                <a:latin typeface="Calibri"/>
                <a:cs typeface="Calibri"/>
              </a:rPr>
              <a:t> 2025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1840" y="2691358"/>
            <a:ext cx="2606040" cy="2926080"/>
          </a:xfrm>
          <a:prstGeom prst="rect">
            <a:avLst/>
          </a:prstGeom>
          <a:solidFill>
            <a:srgbClr val="0E9ED4"/>
          </a:solidFill>
        </p:spPr>
        <p:txBody>
          <a:bodyPr wrap="square" lIns="0" tIns="42862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3375"/>
              </a:spcBef>
            </a:pPr>
            <a:r>
              <a:rPr dirty="0" sz="3600" spc="-10" b="1">
                <a:solidFill>
                  <a:srgbClr val="FFFFFF"/>
                </a:solidFill>
                <a:latin typeface="Calibri"/>
                <a:cs typeface="Calibri"/>
              </a:rPr>
              <a:t>$26,993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3600">
              <a:latin typeface="Calibri"/>
              <a:cs typeface="Calibri"/>
            </a:endParaRPr>
          </a:p>
          <a:p>
            <a:pPr algn="ctr" marL="561340" marR="554990">
              <a:lnSpc>
                <a:spcPct val="100000"/>
              </a:lnSpc>
              <a:spcBef>
                <a:spcPts val="5"/>
              </a:spcBef>
            </a:pP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Average</a:t>
            </a:r>
            <a:r>
              <a:rPr dirty="0" sz="13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annual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family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premium</a:t>
            </a:r>
            <a:r>
              <a:rPr dirty="0" sz="13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(total</a:t>
            </a:r>
            <a:r>
              <a:rPr dirty="0" sz="13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cost)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900" i="1">
                <a:solidFill>
                  <a:srgbClr val="FFFFFF"/>
                </a:solidFill>
                <a:latin typeface="Calibri"/>
                <a:cs typeface="Calibri"/>
              </a:rPr>
              <a:t>KFF</a:t>
            </a:r>
            <a:r>
              <a:rPr dirty="0" sz="900" spc="-20" i="1">
                <a:solidFill>
                  <a:srgbClr val="FFFFFF"/>
                </a:solidFill>
                <a:latin typeface="Calibri"/>
                <a:cs typeface="Calibri"/>
              </a:rPr>
              <a:t> 2025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6479" y="2691358"/>
            <a:ext cx="2606040" cy="2926080"/>
          </a:xfrm>
          <a:prstGeom prst="rect">
            <a:avLst/>
          </a:prstGeom>
          <a:solidFill>
            <a:srgbClr val="0D2841"/>
          </a:solidFill>
        </p:spPr>
        <p:txBody>
          <a:bodyPr wrap="square" lIns="0" tIns="428625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3375"/>
              </a:spcBef>
            </a:pPr>
            <a:r>
              <a:rPr dirty="0" sz="3600" spc="-10" b="1">
                <a:solidFill>
                  <a:srgbClr val="FFFFFF"/>
                </a:solidFill>
                <a:latin typeface="Calibri"/>
                <a:cs typeface="Calibri"/>
              </a:rPr>
              <a:t>$6,850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3600">
              <a:latin typeface="Calibri"/>
              <a:cs typeface="Calibri"/>
            </a:endParaRPr>
          </a:p>
          <a:p>
            <a:pPr algn="ctr" marL="344170" marR="338455">
              <a:lnSpc>
                <a:spcPct val="100000"/>
              </a:lnSpc>
              <a:spcBef>
                <a:spcPts val="5"/>
              </a:spcBef>
            </a:pP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Average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worker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contribution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toward</a:t>
            </a:r>
            <a:r>
              <a:rPr dirty="0" sz="13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family</a:t>
            </a:r>
            <a:r>
              <a:rPr dirty="0" sz="13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coverage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900" i="1">
                <a:solidFill>
                  <a:srgbClr val="FFFFFF"/>
                </a:solidFill>
                <a:latin typeface="Calibri"/>
                <a:cs typeface="Calibri"/>
              </a:rPr>
              <a:t>KFF</a:t>
            </a:r>
            <a:r>
              <a:rPr dirty="0" sz="900" spc="-2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spc="-20" i="1">
                <a:solidFill>
                  <a:srgbClr val="FFFFFF"/>
                </a:solidFill>
                <a:latin typeface="Calibri"/>
                <a:cs typeface="Calibri"/>
              </a:rPr>
              <a:t>2025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61119" y="2691358"/>
            <a:ext cx="2606040" cy="2926080"/>
          </a:xfrm>
          <a:prstGeom prst="rect">
            <a:avLst/>
          </a:prstGeom>
          <a:solidFill>
            <a:srgbClr val="E97031"/>
          </a:solidFill>
        </p:spPr>
        <p:txBody>
          <a:bodyPr wrap="square" lIns="0" tIns="42862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3375"/>
              </a:spcBef>
            </a:pPr>
            <a:r>
              <a:rPr dirty="0" sz="3600" spc="-25" b="1">
                <a:solidFill>
                  <a:srgbClr val="FFFFFF"/>
                </a:solidFill>
                <a:latin typeface="Calibri"/>
                <a:cs typeface="Calibri"/>
              </a:rPr>
              <a:t>70%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3600">
              <a:latin typeface="Calibri"/>
              <a:cs typeface="Calibri"/>
            </a:endParaRPr>
          </a:p>
          <a:p>
            <a:pPr algn="ctr" marL="441959" marR="435609" indent="635">
              <a:lnSpc>
                <a:spcPct val="100000"/>
              </a:lnSpc>
              <a:spcBef>
                <a:spcPts val="5"/>
              </a:spcBef>
            </a:pP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3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cost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drivers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addressable</a:t>
            </a:r>
            <a:r>
              <a:rPr dirty="0" sz="13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3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strategy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3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900" i="1">
                <a:solidFill>
                  <a:srgbClr val="FFFFFF"/>
                </a:solidFill>
                <a:latin typeface="Calibri"/>
                <a:cs typeface="Calibri"/>
              </a:rPr>
              <a:t>SHRM</a:t>
            </a:r>
            <a:r>
              <a:rPr dirty="0" sz="900" spc="-1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dirty="0" sz="900" spc="-2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FFFFFF"/>
                </a:solidFill>
                <a:latin typeface="Calibri"/>
                <a:cs typeface="Calibri"/>
              </a:rPr>
              <a:t>industry</a:t>
            </a:r>
            <a:r>
              <a:rPr dirty="0" sz="900" spc="-3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spc="-10" i="1">
                <a:solidFill>
                  <a:srgbClr val="FFFFFF"/>
                </a:solidFill>
                <a:latin typeface="Calibri"/>
                <a:cs typeface="Calibri"/>
              </a:rPr>
              <a:t>analysis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5929071"/>
            <a:ext cx="1089406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Municipal</a:t>
            </a:r>
            <a:r>
              <a:rPr dirty="0" sz="1400" spc="-2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employers</a:t>
            </a:r>
            <a:r>
              <a:rPr dirty="0" sz="1400" spc="-5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face</a:t>
            </a:r>
            <a:r>
              <a:rPr dirty="0" sz="1400" spc="-5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400" spc="-4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unique</a:t>
            </a:r>
            <a:r>
              <a:rPr dirty="0" sz="1400" spc="-2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challenge:</a:t>
            </a:r>
            <a:r>
              <a:rPr dirty="0" sz="1400" spc="-3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you</a:t>
            </a:r>
            <a:r>
              <a:rPr dirty="0" sz="1400" spc="-4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serve</a:t>
            </a:r>
            <a:r>
              <a:rPr dirty="0" sz="1400" spc="-6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your</a:t>
            </a:r>
            <a:r>
              <a:rPr dirty="0" sz="1400" spc="-5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communities</a:t>
            </a:r>
            <a:r>
              <a:rPr dirty="0" sz="1400" spc="-1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400" spc="-5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400" spc="-3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424242"/>
                </a:solidFill>
                <a:latin typeface="Calibri"/>
                <a:cs typeface="Calibri"/>
              </a:rPr>
              <a:t>unsustainable</a:t>
            </a:r>
            <a:r>
              <a:rPr dirty="0" sz="1400" spc="-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benefit</a:t>
            </a:r>
            <a:r>
              <a:rPr dirty="0" sz="1400" spc="-5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costs</a:t>
            </a:r>
            <a:r>
              <a:rPr dirty="0" sz="1400" spc="-4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can</a:t>
            </a:r>
            <a:r>
              <a:rPr dirty="0" sz="1400" spc="-2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limit</a:t>
            </a:r>
            <a:r>
              <a:rPr dirty="0" sz="1400" spc="-4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your</a:t>
            </a:r>
            <a:r>
              <a:rPr dirty="0" sz="1400" spc="-4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ability</a:t>
            </a:r>
            <a:r>
              <a:rPr dirty="0" sz="1400" spc="-1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to</a:t>
            </a:r>
            <a:r>
              <a:rPr dirty="0" sz="1400" spc="-4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attract</a:t>
            </a:r>
            <a:r>
              <a:rPr dirty="0" sz="1400" spc="-2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400" spc="-3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424242"/>
                </a:solidFill>
                <a:latin typeface="Calibri"/>
                <a:cs typeface="Calibri"/>
              </a:rPr>
              <a:t>retain</a:t>
            </a:r>
            <a:r>
              <a:rPr dirty="0" sz="1400" spc="-1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the</a:t>
            </a:r>
            <a:r>
              <a:rPr dirty="0" sz="1400" spc="-2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424242"/>
                </a:solidFill>
                <a:latin typeface="Calibri"/>
                <a:cs typeface="Calibri"/>
              </a:rPr>
              <a:t>workforce</a:t>
            </a:r>
            <a:r>
              <a:rPr dirty="0" sz="1400" spc="-6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those</a:t>
            </a:r>
            <a:r>
              <a:rPr dirty="0" sz="1400" spc="-15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communities</a:t>
            </a:r>
            <a:r>
              <a:rPr dirty="0" sz="1400" spc="-2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424242"/>
                </a:solidFill>
                <a:latin typeface="Calibri"/>
                <a:cs typeface="Calibri"/>
              </a:rPr>
              <a:t>depend</a:t>
            </a:r>
            <a:r>
              <a:rPr dirty="0" sz="1400" spc="-20" i="1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424242"/>
                </a:solidFill>
                <a:latin typeface="Calibri"/>
                <a:cs typeface="Calibri"/>
              </a:rPr>
              <a:t>on.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35940" y="1391869"/>
            <a:ext cx="291211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30"/>
              <a:t> </a:t>
            </a:r>
            <a:r>
              <a:rPr dirty="0"/>
              <a:t>Numbers</a:t>
            </a:r>
            <a:r>
              <a:rPr dirty="0" spc="-30"/>
              <a:t> </a:t>
            </a:r>
            <a:r>
              <a:rPr dirty="0"/>
              <a:t>Don't</a:t>
            </a:r>
            <a:r>
              <a:rPr dirty="0" spc="-30"/>
              <a:t> </a:t>
            </a:r>
            <a:r>
              <a:rPr dirty="0" spc="-25"/>
              <a:t>Lie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686800" cy="6858000"/>
          </a:xfrm>
          <a:custGeom>
            <a:avLst/>
            <a:gdLst/>
            <a:ahLst/>
            <a:cxnLst/>
            <a:rect l="l" t="t" r="r" b="b"/>
            <a:pathLst>
              <a:path w="8686800" h="6858000">
                <a:moveTo>
                  <a:pt x="8686800" y="0"/>
                </a:moveTo>
                <a:lnTo>
                  <a:pt x="0" y="0"/>
                </a:lnTo>
                <a:lnTo>
                  <a:pt x="0" y="6858000"/>
                </a:lnTo>
                <a:lnTo>
                  <a:pt x="8686800" y="6858000"/>
                </a:lnTo>
                <a:lnTo>
                  <a:pt x="8686800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77672" y="419100"/>
            <a:ext cx="11019155" cy="6019800"/>
            <a:chOff x="677672" y="419100"/>
            <a:chExt cx="11019155" cy="6019800"/>
          </a:xfrm>
        </p:grpSpPr>
        <p:sp>
          <p:nvSpPr>
            <p:cNvPr id="4" name="object 4"/>
            <p:cNvSpPr/>
            <p:nvPr/>
          </p:nvSpPr>
          <p:spPr>
            <a:xfrm>
              <a:off x="677672" y="3522726"/>
              <a:ext cx="5120640" cy="0"/>
            </a:xfrm>
            <a:custGeom>
              <a:avLst/>
              <a:gdLst/>
              <a:ahLst/>
              <a:cxnLst/>
              <a:rect l="l" t="t" r="r" b="b"/>
              <a:pathLst>
                <a:path w="5120640" h="0">
                  <a:moveTo>
                    <a:pt x="512064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4618" y="457200"/>
              <a:ext cx="5945758" cy="5943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6518" y="419100"/>
              <a:ext cx="6019800" cy="6019800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756615" y="1703567"/>
            <a:ext cx="3571875" cy="1764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5400" spc="-10">
                <a:solidFill>
                  <a:srgbClr val="FFFFFF"/>
                </a:solidFill>
              </a:rPr>
              <a:t>Self-Funding </a:t>
            </a:r>
            <a:r>
              <a:rPr dirty="0" sz="5400">
                <a:solidFill>
                  <a:srgbClr val="FFFFFF"/>
                </a:solidFill>
              </a:rPr>
              <a:t>&amp;</a:t>
            </a:r>
            <a:r>
              <a:rPr dirty="0" sz="5400" spc="40">
                <a:solidFill>
                  <a:srgbClr val="FFFFFF"/>
                </a:solidFill>
              </a:rPr>
              <a:t> </a:t>
            </a:r>
            <a:r>
              <a:rPr dirty="0" sz="5400" spc="-10">
                <a:solidFill>
                  <a:srgbClr val="FFFFFF"/>
                </a:solidFill>
              </a:rPr>
              <a:t>Stop-</a:t>
            </a:r>
            <a:r>
              <a:rPr dirty="0" sz="5400" spc="-20">
                <a:solidFill>
                  <a:srgbClr val="FFFFFF"/>
                </a:solidFill>
              </a:rPr>
              <a:t>Loss</a:t>
            </a:r>
            <a:endParaRPr sz="5400"/>
          </a:p>
        </p:txBody>
      </p:sp>
      <p:sp>
        <p:nvSpPr>
          <p:cNvPr id="8" name="object 8"/>
          <p:cNvSpPr txBox="1"/>
          <p:nvPr/>
        </p:nvSpPr>
        <p:spPr>
          <a:xfrm>
            <a:off x="756615" y="3736340"/>
            <a:ext cx="4013835" cy="6623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510"/>
              </a:lnSpc>
              <a:spcBef>
                <a:spcPts val="95"/>
              </a:spcBef>
            </a:pPr>
            <a:r>
              <a:rPr dirty="0" sz="2200" spc="-10">
                <a:solidFill>
                  <a:srgbClr val="FFC224"/>
                </a:solidFill>
                <a:latin typeface="Calibri"/>
                <a:cs typeface="Calibri"/>
              </a:rPr>
              <a:t>Understanding</a:t>
            </a:r>
            <a:r>
              <a:rPr dirty="0" sz="2200" spc="-3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how</a:t>
            </a:r>
            <a:r>
              <a:rPr dirty="0" sz="2200" spc="-3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it</a:t>
            </a:r>
            <a:r>
              <a:rPr dirty="0" sz="2200" spc="-3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works</a:t>
            </a:r>
            <a:r>
              <a:rPr dirty="0" sz="2200" spc="-2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—</a:t>
            </a:r>
            <a:r>
              <a:rPr dirty="0" sz="2200" spc="-3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FFC224"/>
                </a:solidFill>
                <a:latin typeface="Calibri"/>
                <a:cs typeface="Calibri"/>
              </a:rPr>
              <a:t>and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510"/>
              </a:lnSpc>
            </a:pP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whether</a:t>
            </a:r>
            <a:r>
              <a:rPr dirty="0" sz="2200" spc="-3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it</a:t>
            </a:r>
            <a:r>
              <a:rPr dirty="0" sz="2200" spc="-5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might</a:t>
            </a:r>
            <a:r>
              <a:rPr dirty="0" sz="2200" spc="-3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fit</a:t>
            </a:r>
            <a:r>
              <a:rPr dirty="0" sz="2200" spc="-5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your</a:t>
            </a:r>
            <a:r>
              <a:rPr dirty="0" sz="2200" spc="-4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C224"/>
                </a:solidFill>
                <a:latin typeface="Calibri"/>
                <a:cs typeface="Calibri"/>
              </a:rPr>
              <a:t>situation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9843"/>
            <a:ext cx="12192000" cy="5581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49394" y="1315013"/>
            <a:ext cx="715645" cy="715645"/>
            <a:chOff x="449394" y="1315013"/>
            <a:chExt cx="715645" cy="7156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394" y="1315013"/>
              <a:ext cx="715047" cy="71504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7200" y="1323720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80" h="640080">
                  <a:moveTo>
                    <a:pt x="320040" y="0"/>
                  </a:moveTo>
                  <a:lnTo>
                    <a:pt x="272745" y="3469"/>
                  </a:lnTo>
                  <a:lnTo>
                    <a:pt x="227606" y="13547"/>
                  </a:lnTo>
                  <a:lnTo>
                    <a:pt x="185116" y="29740"/>
                  </a:lnTo>
                  <a:lnTo>
                    <a:pt x="145772" y="51552"/>
                  </a:lnTo>
                  <a:lnTo>
                    <a:pt x="110068" y="78490"/>
                  </a:lnTo>
                  <a:lnTo>
                    <a:pt x="78498" y="110057"/>
                  </a:lnTo>
                  <a:lnTo>
                    <a:pt x="51559" y="145761"/>
                  </a:lnTo>
                  <a:lnTo>
                    <a:pt x="29744" y="185105"/>
                  </a:lnTo>
                  <a:lnTo>
                    <a:pt x="13549" y="227596"/>
                  </a:lnTo>
                  <a:lnTo>
                    <a:pt x="3469" y="272739"/>
                  </a:lnTo>
                  <a:lnTo>
                    <a:pt x="0" y="320039"/>
                  </a:lnTo>
                  <a:lnTo>
                    <a:pt x="3469" y="367340"/>
                  </a:lnTo>
                  <a:lnTo>
                    <a:pt x="13549" y="412483"/>
                  </a:lnTo>
                  <a:lnTo>
                    <a:pt x="29744" y="454974"/>
                  </a:lnTo>
                  <a:lnTo>
                    <a:pt x="51559" y="494318"/>
                  </a:lnTo>
                  <a:lnTo>
                    <a:pt x="78498" y="530022"/>
                  </a:lnTo>
                  <a:lnTo>
                    <a:pt x="110068" y="561589"/>
                  </a:lnTo>
                  <a:lnTo>
                    <a:pt x="145772" y="588527"/>
                  </a:lnTo>
                  <a:lnTo>
                    <a:pt x="185116" y="610339"/>
                  </a:lnTo>
                  <a:lnTo>
                    <a:pt x="227606" y="626532"/>
                  </a:lnTo>
                  <a:lnTo>
                    <a:pt x="272745" y="636610"/>
                  </a:lnTo>
                  <a:lnTo>
                    <a:pt x="320040" y="640079"/>
                  </a:lnTo>
                  <a:lnTo>
                    <a:pt x="367334" y="636610"/>
                  </a:lnTo>
                  <a:lnTo>
                    <a:pt x="412473" y="626532"/>
                  </a:lnTo>
                  <a:lnTo>
                    <a:pt x="454963" y="610339"/>
                  </a:lnTo>
                  <a:lnTo>
                    <a:pt x="494307" y="588527"/>
                  </a:lnTo>
                  <a:lnTo>
                    <a:pt x="530011" y="561589"/>
                  </a:lnTo>
                  <a:lnTo>
                    <a:pt x="561581" y="530022"/>
                  </a:lnTo>
                  <a:lnTo>
                    <a:pt x="588520" y="494318"/>
                  </a:lnTo>
                  <a:lnTo>
                    <a:pt x="610335" y="454974"/>
                  </a:lnTo>
                  <a:lnTo>
                    <a:pt x="626530" y="412483"/>
                  </a:lnTo>
                  <a:lnTo>
                    <a:pt x="636610" y="367340"/>
                  </a:lnTo>
                  <a:lnTo>
                    <a:pt x="640080" y="320039"/>
                  </a:lnTo>
                  <a:lnTo>
                    <a:pt x="636610" y="272739"/>
                  </a:lnTo>
                  <a:lnTo>
                    <a:pt x="626530" y="227596"/>
                  </a:lnTo>
                  <a:lnTo>
                    <a:pt x="610335" y="185105"/>
                  </a:lnTo>
                  <a:lnTo>
                    <a:pt x="588520" y="145761"/>
                  </a:lnTo>
                  <a:lnTo>
                    <a:pt x="561581" y="110057"/>
                  </a:lnTo>
                  <a:lnTo>
                    <a:pt x="530011" y="78490"/>
                  </a:lnTo>
                  <a:lnTo>
                    <a:pt x="494307" y="51552"/>
                  </a:lnTo>
                  <a:lnTo>
                    <a:pt x="454963" y="29740"/>
                  </a:lnTo>
                  <a:lnTo>
                    <a:pt x="412473" y="13547"/>
                  </a:lnTo>
                  <a:lnTo>
                    <a:pt x="367334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17436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9204" y="1428013"/>
              <a:ext cx="624852" cy="5288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5112" y="1453895"/>
              <a:ext cx="523494" cy="42748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313433" y="1301241"/>
            <a:ext cx="4862830" cy="7620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40" b="1">
                <a:solidFill>
                  <a:srgbClr val="00396D"/>
                </a:solidFill>
                <a:latin typeface="Calibri"/>
                <a:cs typeface="Calibri"/>
              </a:rPr>
              <a:t>You</a:t>
            </a:r>
            <a:r>
              <a:rPr dirty="0" sz="1400" spc="-3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96D"/>
                </a:solidFill>
                <a:latin typeface="Calibri"/>
                <a:cs typeface="Calibri"/>
              </a:rPr>
              <a:t>pay</a:t>
            </a:r>
            <a:r>
              <a:rPr dirty="0" sz="1400" spc="-3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96D"/>
                </a:solidFill>
                <a:latin typeface="Calibri"/>
                <a:cs typeface="Calibri"/>
              </a:rPr>
              <a:t>actual</a:t>
            </a:r>
            <a:r>
              <a:rPr dirty="0" sz="1400" spc="-3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396D"/>
                </a:solidFill>
                <a:latin typeface="Calibri"/>
                <a:cs typeface="Calibri"/>
              </a:rPr>
              <a:t>claims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3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Instead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of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fixed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premium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to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insurer,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you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fund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real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claims as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they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occur</a:t>
            </a:r>
            <a:r>
              <a:rPr dirty="0" sz="1200" spc="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—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keeping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the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difference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low-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claims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years.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9394" y="2576885"/>
            <a:ext cx="715645" cy="715645"/>
            <a:chOff x="449394" y="2576885"/>
            <a:chExt cx="715645" cy="7156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394" y="2576885"/>
              <a:ext cx="715047" cy="71504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200" y="2585592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80" h="640080">
                  <a:moveTo>
                    <a:pt x="320040" y="0"/>
                  </a:moveTo>
                  <a:lnTo>
                    <a:pt x="272745" y="3469"/>
                  </a:lnTo>
                  <a:lnTo>
                    <a:pt x="227606" y="13547"/>
                  </a:lnTo>
                  <a:lnTo>
                    <a:pt x="185116" y="29740"/>
                  </a:lnTo>
                  <a:lnTo>
                    <a:pt x="145772" y="51552"/>
                  </a:lnTo>
                  <a:lnTo>
                    <a:pt x="110068" y="78490"/>
                  </a:lnTo>
                  <a:lnTo>
                    <a:pt x="78498" y="110057"/>
                  </a:lnTo>
                  <a:lnTo>
                    <a:pt x="51559" y="145761"/>
                  </a:lnTo>
                  <a:lnTo>
                    <a:pt x="29744" y="185105"/>
                  </a:lnTo>
                  <a:lnTo>
                    <a:pt x="13549" y="227596"/>
                  </a:lnTo>
                  <a:lnTo>
                    <a:pt x="3469" y="272739"/>
                  </a:lnTo>
                  <a:lnTo>
                    <a:pt x="0" y="320040"/>
                  </a:lnTo>
                  <a:lnTo>
                    <a:pt x="3469" y="367340"/>
                  </a:lnTo>
                  <a:lnTo>
                    <a:pt x="13549" y="412483"/>
                  </a:lnTo>
                  <a:lnTo>
                    <a:pt x="29744" y="454974"/>
                  </a:lnTo>
                  <a:lnTo>
                    <a:pt x="51559" y="494318"/>
                  </a:lnTo>
                  <a:lnTo>
                    <a:pt x="78498" y="530022"/>
                  </a:lnTo>
                  <a:lnTo>
                    <a:pt x="110068" y="561589"/>
                  </a:lnTo>
                  <a:lnTo>
                    <a:pt x="145772" y="588527"/>
                  </a:lnTo>
                  <a:lnTo>
                    <a:pt x="185116" y="610339"/>
                  </a:lnTo>
                  <a:lnTo>
                    <a:pt x="227606" y="626532"/>
                  </a:lnTo>
                  <a:lnTo>
                    <a:pt x="272745" y="636610"/>
                  </a:lnTo>
                  <a:lnTo>
                    <a:pt x="320040" y="640080"/>
                  </a:lnTo>
                  <a:lnTo>
                    <a:pt x="367334" y="636610"/>
                  </a:lnTo>
                  <a:lnTo>
                    <a:pt x="412473" y="626532"/>
                  </a:lnTo>
                  <a:lnTo>
                    <a:pt x="454963" y="610339"/>
                  </a:lnTo>
                  <a:lnTo>
                    <a:pt x="494307" y="588527"/>
                  </a:lnTo>
                  <a:lnTo>
                    <a:pt x="530011" y="561589"/>
                  </a:lnTo>
                  <a:lnTo>
                    <a:pt x="561581" y="530022"/>
                  </a:lnTo>
                  <a:lnTo>
                    <a:pt x="588520" y="494318"/>
                  </a:lnTo>
                  <a:lnTo>
                    <a:pt x="610335" y="454974"/>
                  </a:lnTo>
                  <a:lnTo>
                    <a:pt x="626530" y="412483"/>
                  </a:lnTo>
                  <a:lnTo>
                    <a:pt x="636610" y="367340"/>
                  </a:lnTo>
                  <a:lnTo>
                    <a:pt x="640080" y="320040"/>
                  </a:lnTo>
                  <a:lnTo>
                    <a:pt x="636610" y="272739"/>
                  </a:lnTo>
                  <a:lnTo>
                    <a:pt x="626530" y="227596"/>
                  </a:lnTo>
                  <a:lnTo>
                    <a:pt x="610335" y="185105"/>
                  </a:lnTo>
                  <a:lnTo>
                    <a:pt x="588520" y="145761"/>
                  </a:lnTo>
                  <a:lnTo>
                    <a:pt x="561581" y="110057"/>
                  </a:lnTo>
                  <a:lnTo>
                    <a:pt x="530011" y="78490"/>
                  </a:lnTo>
                  <a:lnTo>
                    <a:pt x="494307" y="51552"/>
                  </a:lnTo>
                  <a:lnTo>
                    <a:pt x="454963" y="29740"/>
                  </a:lnTo>
                  <a:lnTo>
                    <a:pt x="412473" y="13547"/>
                  </a:lnTo>
                  <a:lnTo>
                    <a:pt x="367334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17436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204" y="2689885"/>
              <a:ext cx="624852" cy="52880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5112" y="2715767"/>
              <a:ext cx="523494" cy="42748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313433" y="2563113"/>
            <a:ext cx="4678680" cy="7620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00396D"/>
                </a:solidFill>
                <a:latin typeface="Calibri"/>
                <a:cs typeface="Calibri"/>
              </a:rPr>
              <a:t>Stop-loss</a:t>
            </a:r>
            <a:r>
              <a:rPr dirty="0" sz="1400" spc="-3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96D"/>
                </a:solidFill>
                <a:latin typeface="Calibri"/>
                <a:cs typeface="Calibri"/>
              </a:rPr>
              <a:t>insurance</a:t>
            </a:r>
            <a:r>
              <a:rPr dirty="0" sz="1400" spc="-1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396D"/>
                </a:solidFill>
                <a:latin typeface="Calibri"/>
                <a:cs typeface="Calibri"/>
              </a:rPr>
              <a:t>protects</a:t>
            </a:r>
            <a:r>
              <a:rPr dirty="0" sz="1400" spc="-4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spc="-25" b="1">
                <a:solidFill>
                  <a:srgbClr val="00396D"/>
                </a:solidFill>
                <a:latin typeface="Calibri"/>
                <a:cs typeface="Calibri"/>
              </a:rPr>
              <a:t>you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35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Specific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stop-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loss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covers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individual</a:t>
            </a:r>
            <a:r>
              <a:rPr dirty="0" sz="1200" spc="-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catastrophic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claims.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Aggregate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stop-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loss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caps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total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plan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exposure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for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the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year.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9394" y="3838757"/>
            <a:ext cx="715645" cy="715645"/>
            <a:chOff x="449394" y="3838757"/>
            <a:chExt cx="715645" cy="71564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394" y="3838757"/>
              <a:ext cx="715047" cy="71504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57200" y="3847465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80" h="640079">
                  <a:moveTo>
                    <a:pt x="320040" y="0"/>
                  </a:moveTo>
                  <a:lnTo>
                    <a:pt x="272745" y="3469"/>
                  </a:lnTo>
                  <a:lnTo>
                    <a:pt x="227606" y="13547"/>
                  </a:lnTo>
                  <a:lnTo>
                    <a:pt x="185116" y="29740"/>
                  </a:lnTo>
                  <a:lnTo>
                    <a:pt x="145772" y="51552"/>
                  </a:lnTo>
                  <a:lnTo>
                    <a:pt x="110068" y="78490"/>
                  </a:lnTo>
                  <a:lnTo>
                    <a:pt x="78498" y="110057"/>
                  </a:lnTo>
                  <a:lnTo>
                    <a:pt x="51559" y="145761"/>
                  </a:lnTo>
                  <a:lnTo>
                    <a:pt x="29744" y="185105"/>
                  </a:lnTo>
                  <a:lnTo>
                    <a:pt x="13549" y="227596"/>
                  </a:lnTo>
                  <a:lnTo>
                    <a:pt x="3469" y="272739"/>
                  </a:lnTo>
                  <a:lnTo>
                    <a:pt x="0" y="320040"/>
                  </a:lnTo>
                  <a:lnTo>
                    <a:pt x="3469" y="367340"/>
                  </a:lnTo>
                  <a:lnTo>
                    <a:pt x="13549" y="412483"/>
                  </a:lnTo>
                  <a:lnTo>
                    <a:pt x="29744" y="454974"/>
                  </a:lnTo>
                  <a:lnTo>
                    <a:pt x="51559" y="494318"/>
                  </a:lnTo>
                  <a:lnTo>
                    <a:pt x="78498" y="530022"/>
                  </a:lnTo>
                  <a:lnTo>
                    <a:pt x="110068" y="561589"/>
                  </a:lnTo>
                  <a:lnTo>
                    <a:pt x="145772" y="588527"/>
                  </a:lnTo>
                  <a:lnTo>
                    <a:pt x="185116" y="610339"/>
                  </a:lnTo>
                  <a:lnTo>
                    <a:pt x="227606" y="626532"/>
                  </a:lnTo>
                  <a:lnTo>
                    <a:pt x="272745" y="636610"/>
                  </a:lnTo>
                  <a:lnTo>
                    <a:pt x="320040" y="640080"/>
                  </a:lnTo>
                  <a:lnTo>
                    <a:pt x="367334" y="636610"/>
                  </a:lnTo>
                  <a:lnTo>
                    <a:pt x="412473" y="626532"/>
                  </a:lnTo>
                  <a:lnTo>
                    <a:pt x="454963" y="610339"/>
                  </a:lnTo>
                  <a:lnTo>
                    <a:pt x="494307" y="588527"/>
                  </a:lnTo>
                  <a:lnTo>
                    <a:pt x="530011" y="561589"/>
                  </a:lnTo>
                  <a:lnTo>
                    <a:pt x="561581" y="530022"/>
                  </a:lnTo>
                  <a:lnTo>
                    <a:pt x="588520" y="494318"/>
                  </a:lnTo>
                  <a:lnTo>
                    <a:pt x="610335" y="454974"/>
                  </a:lnTo>
                  <a:lnTo>
                    <a:pt x="626530" y="412483"/>
                  </a:lnTo>
                  <a:lnTo>
                    <a:pt x="636610" y="367340"/>
                  </a:lnTo>
                  <a:lnTo>
                    <a:pt x="640080" y="320040"/>
                  </a:lnTo>
                  <a:lnTo>
                    <a:pt x="636610" y="272739"/>
                  </a:lnTo>
                  <a:lnTo>
                    <a:pt x="626530" y="227596"/>
                  </a:lnTo>
                  <a:lnTo>
                    <a:pt x="610335" y="185105"/>
                  </a:lnTo>
                  <a:lnTo>
                    <a:pt x="588520" y="145761"/>
                  </a:lnTo>
                  <a:lnTo>
                    <a:pt x="561581" y="110057"/>
                  </a:lnTo>
                  <a:lnTo>
                    <a:pt x="530011" y="78490"/>
                  </a:lnTo>
                  <a:lnTo>
                    <a:pt x="494307" y="51552"/>
                  </a:lnTo>
                  <a:lnTo>
                    <a:pt x="454963" y="29740"/>
                  </a:lnTo>
                  <a:lnTo>
                    <a:pt x="412473" y="13547"/>
                  </a:lnTo>
                  <a:lnTo>
                    <a:pt x="367334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17436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9204" y="3951757"/>
              <a:ext cx="624852" cy="52880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5112" y="3977640"/>
              <a:ext cx="523494" cy="42748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313433" y="3825366"/>
            <a:ext cx="4700905" cy="762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 b="1">
                <a:solidFill>
                  <a:srgbClr val="00396D"/>
                </a:solidFill>
                <a:latin typeface="Calibri"/>
                <a:cs typeface="Calibri"/>
              </a:rPr>
              <a:t>You</a:t>
            </a:r>
            <a:r>
              <a:rPr dirty="0" sz="1400" spc="-3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96D"/>
                </a:solidFill>
                <a:latin typeface="Calibri"/>
                <a:cs typeface="Calibri"/>
              </a:rPr>
              <a:t>own</a:t>
            </a:r>
            <a:r>
              <a:rPr dirty="0" sz="1400" spc="-3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96D"/>
                </a:solidFill>
                <a:latin typeface="Calibri"/>
                <a:cs typeface="Calibri"/>
              </a:rPr>
              <a:t>the</a:t>
            </a:r>
            <a:r>
              <a:rPr dirty="0" sz="1400" spc="-1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00396D"/>
                </a:solidFill>
                <a:latin typeface="Calibri"/>
                <a:cs typeface="Calibri"/>
              </a:rPr>
              <a:t>data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35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Fully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insured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plans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often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limit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claims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visibility.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Self-funded</a:t>
            </a:r>
            <a:r>
              <a:rPr dirty="0" sz="1200" spc="-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plans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provide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full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transparency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so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you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can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act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on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cost</a:t>
            </a:r>
            <a:r>
              <a:rPr dirty="0" sz="12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drivers.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9394" y="5100642"/>
            <a:ext cx="715645" cy="715645"/>
            <a:chOff x="449394" y="5100642"/>
            <a:chExt cx="715645" cy="715645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394" y="5100642"/>
              <a:ext cx="715047" cy="71504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57200" y="5109337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80" h="640079">
                  <a:moveTo>
                    <a:pt x="320040" y="0"/>
                  </a:moveTo>
                  <a:lnTo>
                    <a:pt x="272745" y="3469"/>
                  </a:lnTo>
                  <a:lnTo>
                    <a:pt x="227606" y="13547"/>
                  </a:lnTo>
                  <a:lnTo>
                    <a:pt x="185116" y="29740"/>
                  </a:lnTo>
                  <a:lnTo>
                    <a:pt x="145772" y="51552"/>
                  </a:lnTo>
                  <a:lnTo>
                    <a:pt x="110068" y="78490"/>
                  </a:lnTo>
                  <a:lnTo>
                    <a:pt x="78498" y="110057"/>
                  </a:lnTo>
                  <a:lnTo>
                    <a:pt x="51559" y="145761"/>
                  </a:lnTo>
                  <a:lnTo>
                    <a:pt x="29744" y="185105"/>
                  </a:lnTo>
                  <a:lnTo>
                    <a:pt x="13549" y="227596"/>
                  </a:lnTo>
                  <a:lnTo>
                    <a:pt x="3469" y="272739"/>
                  </a:lnTo>
                  <a:lnTo>
                    <a:pt x="0" y="320040"/>
                  </a:lnTo>
                  <a:lnTo>
                    <a:pt x="3469" y="367328"/>
                  </a:lnTo>
                  <a:lnTo>
                    <a:pt x="13549" y="412462"/>
                  </a:lnTo>
                  <a:lnTo>
                    <a:pt x="29744" y="454947"/>
                  </a:lnTo>
                  <a:lnTo>
                    <a:pt x="51559" y="494288"/>
                  </a:lnTo>
                  <a:lnTo>
                    <a:pt x="78498" y="529990"/>
                  </a:lnTo>
                  <a:lnTo>
                    <a:pt x="110068" y="561558"/>
                  </a:lnTo>
                  <a:lnTo>
                    <a:pt x="145772" y="588496"/>
                  </a:lnTo>
                  <a:lnTo>
                    <a:pt x="185116" y="610310"/>
                  </a:lnTo>
                  <a:lnTo>
                    <a:pt x="227606" y="626505"/>
                  </a:lnTo>
                  <a:lnTo>
                    <a:pt x="272745" y="636584"/>
                  </a:lnTo>
                  <a:lnTo>
                    <a:pt x="320040" y="640054"/>
                  </a:lnTo>
                  <a:lnTo>
                    <a:pt x="367334" y="636584"/>
                  </a:lnTo>
                  <a:lnTo>
                    <a:pt x="412473" y="626505"/>
                  </a:lnTo>
                  <a:lnTo>
                    <a:pt x="454963" y="610310"/>
                  </a:lnTo>
                  <a:lnTo>
                    <a:pt x="494307" y="588496"/>
                  </a:lnTo>
                  <a:lnTo>
                    <a:pt x="530011" y="561558"/>
                  </a:lnTo>
                  <a:lnTo>
                    <a:pt x="561581" y="529990"/>
                  </a:lnTo>
                  <a:lnTo>
                    <a:pt x="588520" y="494288"/>
                  </a:lnTo>
                  <a:lnTo>
                    <a:pt x="610335" y="454947"/>
                  </a:lnTo>
                  <a:lnTo>
                    <a:pt x="626530" y="412462"/>
                  </a:lnTo>
                  <a:lnTo>
                    <a:pt x="636610" y="367328"/>
                  </a:lnTo>
                  <a:lnTo>
                    <a:pt x="640080" y="320040"/>
                  </a:lnTo>
                  <a:lnTo>
                    <a:pt x="636610" y="272739"/>
                  </a:lnTo>
                  <a:lnTo>
                    <a:pt x="626530" y="227596"/>
                  </a:lnTo>
                  <a:lnTo>
                    <a:pt x="610335" y="185105"/>
                  </a:lnTo>
                  <a:lnTo>
                    <a:pt x="588520" y="145761"/>
                  </a:lnTo>
                  <a:lnTo>
                    <a:pt x="561581" y="110057"/>
                  </a:lnTo>
                  <a:lnTo>
                    <a:pt x="530011" y="78490"/>
                  </a:lnTo>
                  <a:lnTo>
                    <a:pt x="494307" y="51552"/>
                  </a:lnTo>
                  <a:lnTo>
                    <a:pt x="454963" y="29740"/>
                  </a:lnTo>
                  <a:lnTo>
                    <a:pt x="412473" y="13547"/>
                  </a:lnTo>
                  <a:lnTo>
                    <a:pt x="367334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17436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9204" y="5213604"/>
              <a:ext cx="624852" cy="52880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5112" y="5239512"/>
              <a:ext cx="523494" cy="427481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313433" y="5087492"/>
            <a:ext cx="4743450" cy="762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0396D"/>
                </a:solidFill>
                <a:latin typeface="Calibri"/>
                <a:cs typeface="Calibri"/>
              </a:rPr>
              <a:t>Cash</a:t>
            </a:r>
            <a:r>
              <a:rPr dirty="0" sz="1400" spc="-35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0396D"/>
                </a:solidFill>
                <a:latin typeface="Calibri"/>
                <a:cs typeface="Calibri"/>
              </a:rPr>
              <a:t>flow</a:t>
            </a:r>
            <a:r>
              <a:rPr dirty="0" sz="1400" spc="-20" b="1">
                <a:solidFill>
                  <a:srgbClr val="00396D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0396D"/>
                </a:solidFill>
                <a:latin typeface="Calibri"/>
                <a:cs typeface="Calibri"/>
              </a:rPr>
              <a:t>difference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35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Fully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insured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requires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premium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upfront.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Self-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funded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means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holding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reserves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until</a:t>
            </a:r>
            <a:r>
              <a:rPr dirty="0" sz="1200" spc="-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claims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occur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cash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flow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consideration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either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way.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743700" y="1011796"/>
            <a:ext cx="5029200" cy="5212080"/>
            <a:chOff x="6743700" y="1011796"/>
            <a:chExt cx="5029200" cy="5212080"/>
          </a:xfrm>
        </p:grpSpPr>
        <p:sp>
          <p:nvSpPr>
            <p:cNvPr id="28" name="object 28"/>
            <p:cNvSpPr/>
            <p:nvPr/>
          </p:nvSpPr>
          <p:spPr>
            <a:xfrm>
              <a:off x="6743700" y="1011796"/>
              <a:ext cx="5029200" cy="5212080"/>
            </a:xfrm>
            <a:custGeom>
              <a:avLst/>
              <a:gdLst/>
              <a:ahLst/>
              <a:cxnLst/>
              <a:rect l="l" t="t" r="r" b="b"/>
              <a:pathLst>
                <a:path w="5029200" h="5212080">
                  <a:moveTo>
                    <a:pt x="5029200" y="0"/>
                  </a:moveTo>
                  <a:lnTo>
                    <a:pt x="0" y="0"/>
                  </a:lnTo>
                  <a:lnTo>
                    <a:pt x="0" y="5212080"/>
                  </a:lnTo>
                  <a:lnTo>
                    <a:pt x="5029200" y="5212080"/>
                  </a:lnTo>
                  <a:lnTo>
                    <a:pt x="50292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65620" y="1685505"/>
              <a:ext cx="330746" cy="33074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892289" y="1711832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C2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65620" y="2487129"/>
              <a:ext cx="330746" cy="33074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892289" y="2513456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C2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65620" y="3264369"/>
              <a:ext cx="330746" cy="330746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892289" y="3290696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C2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65620" y="4024845"/>
              <a:ext cx="330746" cy="33074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892289" y="4050665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C22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65620" y="4794465"/>
              <a:ext cx="330746" cy="33074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892289" y="4820792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0"/>
                  </a:moveTo>
                  <a:lnTo>
                    <a:pt x="0" y="0"/>
                  </a:lnTo>
                  <a:lnTo>
                    <a:pt x="0" y="228599"/>
                  </a:lnTo>
                  <a:lnTo>
                    <a:pt x="228600" y="228599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C2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6743700" y="1011796"/>
            <a:ext cx="5029200" cy="521208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740"/>
              </a:spcBef>
            </a:pPr>
            <a:r>
              <a:rPr dirty="0" sz="1600" b="1">
                <a:latin typeface="Calibri"/>
                <a:cs typeface="Calibri"/>
              </a:rPr>
              <a:t>Common</a:t>
            </a:r>
            <a:r>
              <a:rPr dirty="0" sz="1600" spc="-7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Qualifying</a:t>
            </a:r>
            <a:r>
              <a:rPr dirty="0" sz="1600" spc="-7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Factors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600">
              <a:latin typeface="Calibri"/>
              <a:cs typeface="Calibri"/>
            </a:endParaRPr>
          </a:p>
          <a:p>
            <a:pPr marL="594995" marR="25844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Typically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50+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covered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employees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(smaller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groups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work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through captives)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1200">
              <a:latin typeface="Calibri"/>
              <a:cs typeface="Calibri"/>
            </a:endParaRPr>
          </a:p>
          <a:p>
            <a:pPr marL="594995">
              <a:lnSpc>
                <a:spcPct val="100000"/>
              </a:lnSpc>
            </a:pPr>
            <a:r>
              <a:rPr dirty="0" sz="1200" spc="-10">
                <a:latin typeface="Calibri"/>
                <a:cs typeface="Calibri"/>
              </a:rPr>
              <a:t>Relatively</a:t>
            </a:r>
            <a:r>
              <a:rPr dirty="0" sz="1200">
                <a:latin typeface="Calibri"/>
                <a:cs typeface="Calibri"/>
              </a:rPr>
              <a:t> stable,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predictable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workforce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200">
              <a:latin typeface="Calibri"/>
              <a:cs typeface="Calibri"/>
            </a:endParaRPr>
          </a:p>
          <a:p>
            <a:pPr marL="594995">
              <a:lnSpc>
                <a:spcPct val="100000"/>
              </a:lnSpc>
            </a:pPr>
            <a:r>
              <a:rPr dirty="0" sz="1200" spc="-10">
                <a:latin typeface="Calibri"/>
                <a:cs typeface="Calibri"/>
              </a:rPr>
              <a:t>Appetite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reviewing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claims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ongoing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basis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1200">
              <a:latin typeface="Calibri"/>
              <a:cs typeface="Calibri"/>
            </a:endParaRPr>
          </a:p>
          <a:p>
            <a:pPr marL="59499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Adequate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cash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reserves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available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credit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1200">
              <a:latin typeface="Calibri"/>
              <a:cs typeface="Calibri"/>
            </a:endParaRPr>
          </a:p>
          <a:p>
            <a:pPr marL="59499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Access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qualified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TPA </a:t>
            </a:r>
            <a:r>
              <a:rPr dirty="0" sz="1200">
                <a:latin typeface="Calibri"/>
                <a:cs typeface="Calibri"/>
              </a:rPr>
              <a:t>(Third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Party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Administrator)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200">
              <a:latin typeface="Calibri"/>
              <a:cs typeface="Calibri"/>
            </a:endParaRPr>
          </a:p>
          <a:p>
            <a:pPr marL="274955" marR="621030">
              <a:lnSpc>
                <a:spcPct val="100000"/>
              </a:lnSpc>
            </a:pPr>
            <a:r>
              <a:rPr dirty="0" sz="1200" spc="-10" i="1">
                <a:latin typeface="Calibri"/>
                <a:cs typeface="Calibri"/>
              </a:rPr>
              <a:t>Self-</a:t>
            </a:r>
            <a:r>
              <a:rPr dirty="0" sz="1200" i="1">
                <a:latin typeface="Calibri"/>
                <a:cs typeface="Calibri"/>
              </a:rPr>
              <a:t>funding</a:t>
            </a:r>
            <a:r>
              <a:rPr dirty="0" sz="1200" spc="-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isn't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right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for</a:t>
            </a:r>
            <a:r>
              <a:rPr dirty="0" sz="1200" spc="-3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everyone</a:t>
            </a:r>
            <a:r>
              <a:rPr dirty="0" sz="1200" spc="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—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but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it's</a:t>
            </a:r>
            <a:r>
              <a:rPr dirty="0" sz="1200" spc="-3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worth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understanding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what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it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would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mean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for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your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 spc="-20" i="1">
                <a:latin typeface="Calibri"/>
                <a:cs typeface="Calibri"/>
              </a:rPr>
              <a:t>plan.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dirty="0" spc="-10"/>
              <a:t> </a:t>
            </a:r>
            <a:r>
              <a:rPr dirty="0" spc="-20"/>
              <a:t>Self-</a:t>
            </a:r>
            <a:r>
              <a:rPr dirty="0"/>
              <a:t>Funding</a:t>
            </a:r>
            <a:r>
              <a:rPr dirty="0" spc="5"/>
              <a:t> </a:t>
            </a:r>
            <a:r>
              <a:rPr dirty="0" spc="-10"/>
              <a:t>Works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686800" cy="6858000"/>
          </a:xfrm>
          <a:custGeom>
            <a:avLst/>
            <a:gdLst/>
            <a:ahLst/>
            <a:cxnLst/>
            <a:rect l="l" t="t" r="r" b="b"/>
            <a:pathLst>
              <a:path w="8686800" h="6858000">
                <a:moveTo>
                  <a:pt x="8686800" y="0"/>
                </a:moveTo>
                <a:lnTo>
                  <a:pt x="0" y="0"/>
                </a:lnTo>
                <a:lnTo>
                  <a:pt x="0" y="6858000"/>
                </a:lnTo>
                <a:lnTo>
                  <a:pt x="8686800" y="6858000"/>
                </a:lnTo>
                <a:lnTo>
                  <a:pt x="8686800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677672" y="419100"/>
            <a:ext cx="11019155" cy="6019800"/>
            <a:chOff x="677672" y="419100"/>
            <a:chExt cx="11019155" cy="6019800"/>
          </a:xfrm>
        </p:grpSpPr>
        <p:sp>
          <p:nvSpPr>
            <p:cNvPr id="4" name="object 4"/>
            <p:cNvSpPr/>
            <p:nvPr/>
          </p:nvSpPr>
          <p:spPr>
            <a:xfrm>
              <a:off x="677672" y="3522726"/>
              <a:ext cx="5120640" cy="0"/>
            </a:xfrm>
            <a:custGeom>
              <a:avLst/>
              <a:gdLst/>
              <a:ahLst/>
              <a:cxnLst/>
              <a:rect l="l" t="t" r="r" b="b"/>
              <a:pathLst>
                <a:path w="5120640" h="0">
                  <a:moveTo>
                    <a:pt x="512064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E8E8E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4618" y="457200"/>
              <a:ext cx="5945758" cy="5943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76518" y="419100"/>
              <a:ext cx="6019800" cy="6019800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756615" y="1703567"/>
            <a:ext cx="2955290" cy="1764030"/>
          </a:xfrm>
          <a:prstGeom prst="rect"/>
        </p:spPr>
        <p:txBody>
          <a:bodyPr wrap="square" lIns="0" tIns="590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5400" spc="-10">
                <a:solidFill>
                  <a:srgbClr val="FFFFFF"/>
                </a:solidFill>
              </a:rPr>
              <a:t>Captive</a:t>
            </a:r>
            <a:endParaRPr sz="5400"/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5400" spc="-10">
                <a:solidFill>
                  <a:srgbClr val="FFFFFF"/>
                </a:solidFill>
              </a:rPr>
              <a:t>Structures</a:t>
            </a:r>
            <a:endParaRPr sz="5400"/>
          </a:p>
        </p:txBody>
      </p:sp>
      <p:sp>
        <p:nvSpPr>
          <p:cNvPr id="8" name="object 8"/>
          <p:cNvSpPr txBox="1"/>
          <p:nvPr/>
        </p:nvSpPr>
        <p:spPr>
          <a:xfrm>
            <a:off x="756615" y="3736340"/>
            <a:ext cx="4495165" cy="9639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510"/>
              </a:lnSpc>
              <a:spcBef>
                <a:spcPts val="95"/>
              </a:spcBef>
            </a:pP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A</a:t>
            </a:r>
            <a:r>
              <a:rPr dirty="0" sz="2200" spc="-3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model</a:t>
            </a:r>
            <a:r>
              <a:rPr dirty="0" sz="2200" spc="-3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worth</a:t>
            </a:r>
            <a:r>
              <a:rPr dirty="0" sz="2200" spc="-3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understanding</a:t>
            </a:r>
            <a:r>
              <a:rPr dirty="0" sz="2200" spc="-4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 spc="-50">
                <a:solidFill>
                  <a:srgbClr val="FFC224"/>
                </a:solidFill>
                <a:latin typeface="Calibri"/>
                <a:cs typeface="Calibri"/>
              </a:rPr>
              <a:t>—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375"/>
              </a:lnSpc>
            </a:pP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especially</a:t>
            </a:r>
            <a:r>
              <a:rPr dirty="0" sz="2200" spc="-5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for</a:t>
            </a:r>
            <a:r>
              <a:rPr dirty="0" sz="2200" spc="-50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communities</a:t>
            </a:r>
            <a:r>
              <a:rPr dirty="0" sz="2200" spc="-3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that</a:t>
            </a:r>
            <a:r>
              <a:rPr dirty="0" sz="2200" spc="-5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C224"/>
                </a:solidFill>
                <a:latin typeface="Calibri"/>
                <a:cs typeface="Calibri"/>
              </a:rPr>
              <a:t>already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510"/>
              </a:lnSpc>
            </a:pPr>
            <a:r>
              <a:rPr dirty="0" sz="2200">
                <a:solidFill>
                  <a:srgbClr val="FFC224"/>
                </a:solidFill>
                <a:latin typeface="Calibri"/>
                <a:cs typeface="Calibri"/>
              </a:rPr>
              <a:t>think</a:t>
            </a:r>
            <a:r>
              <a:rPr dirty="0" sz="2200" spc="-5">
                <a:solidFill>
                  <a:srgbClr val="FFC224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C224"/>
                </a:solidFill>
                <a:latin typeface="Calibri"/>
                <a:cs typeface="Calibri"/>
              </a:rPr>
              <a:t>cooperatively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9843"/>
            <a:ext cx="12192000" cy="5581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7200" y="1430274"/>
            <a:ext cx="3566160" cy="457200"/>
          </a:xfrm>
          <a:prstGeom prst="rect">
            <a:avLst/>
          </a:prstGeom>
          <a:solidFill>
            <a:srgbClr val="0079C2"/>
          </a:solidFill>
          <a:ln w="12700">
            <a:solidFill>
              <a:srgbClr val="6B7180"/>
            </a:solidFill>
          </a:ln>
        </p:spPr>
        <p:txBody>
          <a:bodyPr wrap="square" lIns="0" tIns="9398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740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Fully</a:t>
            </a:r>
            <a:r>
              <a:rPr dirty="0" sz="16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Insured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359" y="2151600"/>
            <a:ext cx="267223" cy="26722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94359" y="216941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182879" y="0"/>
                </a:moveTo>
                <a:lnTo>
                  <a:pt x="0" y="0"/>
                </a:lnTo>
                <a:lnTo>
                  <a:pt x="0" y="182879"/>
                </a:lnTo>
                <a:lnTo>
                  <a:pt x="182879" y="182879"/>
                </a:lnTo>
                <a:lnTo>
                  <a:pt x="182879" y="0"/>
                </a:lnTo>
                <a:close/>
              </a:path>
            </a:pathLst>
          </a:custGeom>
          <a:solidFill>
            <a:srgbClr val="0079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24560" y="2148078"/>
            <a:ext cx="21532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Fixed</a:t>
            </a:r>
            <a:r>
              <a:rPr dirty="0" sz="1200" spc="-3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premium</a:t>
            </a:r>
            <a:r>
              <a:rPr dirty="0" sz="1200" spc="-3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—</a:t>
            </a:r>
            <a:r>
              <a:rPr dirty="0" sz="1200" spc="-2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predictable</a:t>
            </a:r>
            <a:r>
              <a:rPr dirty="0" sz="1200" spc="-5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1F2937"/>
                </a:solidFill>
                <a:latin typeface="Calibri"/>
                <a:cs typeface="Calibri"/>
              </a:rPr>
              <a:t>cost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359" y="2974560"/>
            <a:ext cx="267223" cy="267223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94359" y="2992373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182879" y="0"/>
                </a:moveTo>
                <a:lnTo>
                  <a:pt x="0" y="0"/>
                </a:lnTo>
                <a:lnTo>
                  <a:pt x="0" y="182879"/>
                </a:lnTo>
                <a:lnTo>
                  <a:pt x="182879" y="182879"/>
                </a:lnTo>
                <a:lnTo>
                  <a:pt x="182879" y="0"/>
                </a:lnTo>
                <a:close/>
              </a:path>
            </a:pathLst>
          </a:custGeom>
          <a:solidFill>
            <a:srgbClr val="0079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24560" y="2972815"/>
            <a:ext cx="16891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Insurer</a:t>
            </a:r>
            <a:r>
              <a:rPr dirty="0" sz="1200" spc="-6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bears</a:t>
            </a:r>
            <a:r>
              <a:rPr dirty="0" sz="1200" spc="-4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all</a:t>
            </a:r>
            <a:r>
              <a:rPr dirty="0" sz="1200" spc="-2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claims</a:t>
            </a:r>
            <a:r>
              <a:rPr dirty="0" sz="1200" spc="-20">
                <a:solidFill>
                  <a:srgbClr val="1F2937"/>
                </a:solidFill>
                <a:latin typeface="Calibri"/>
                <a:cs typeface="Calibri"/>
              </a:rPr>
              <a:t> risk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359" y="3797520"/>
            <a:ext cx="267223" cy="267223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94359" y="381533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182879" y="0"/>
                </a:moveTo>
                <a:lnTo>
                  <a:pt x="0" y="0"/>
                </a:lnTo>
                <a:lnTo>
                  <a:pt x="0" y="182880"/>
                </a:lnTo>
                <a:lnTo>
                  <a:pt x="182879" y="182880"/>
                </a:lnTo>
                <a:lnTo>
                  <a:pt x="182879" y="0"/>
                </a:lnTo>
                <a:close/>
              </a:path>
            </a:pathLst>
          </a:custGeom>
          <a:solidFill>
            <a:srgbClr val="0079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924560" y="3794252"/>
            <a:ext cx="1761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Limited</a:t>
            </a:r>
            <a:r>
              <a:rPr dirty="0" sz="1200" spc="-3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claims</a:t>
            </a:r>
            <a:r>
              <a:rPr dirty="0" sz="1200" spc="-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data</a:t>
            </a:r>
            <a:r>
              <a:rPr dirty="0" sz="1200" spc="-4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visibility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359" y="4620480"/>
            <a:ext cx="267223" cy="267223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594359" y="463829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182879" y="0"/>
                </a:moveTo>
                <a:lnTo>
                  <a:pt x="0" y="0"/>
                </a:lnTo>
                <a:lnTo>
                  <a:pt x="0" y="182879"/>
                </a:lnTo>
                <a:lnTo>
                  <a:pt x="182879" y="182879"/>
                </a:lnTo>
                <a:lnTo>
                  <a:pt x="182879" y="0"/>
                </a:lnTo>
                <a:close/>
              </a:path>
            </a:pathLst>
          </a:custGeom>
          <a:solidFill>
            <a:srgbClr val="0079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924560" y="4615688"/>
            <a:ext cx="2491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Renewal</a:t>
            </a:r>
            <a:r>
              <a:rPr dirty="0" sz="1200" spc="-1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price</a:t>
            </a:r>
            <a:r>
              <a:rPr dirty="0" sz="1200" spc="-2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set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by</a:t>
            </a:r>
            <a:r>
              <a:rPr dirty="0" sz="1200" spc="-4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insurer</a:t>
            </a:r>
            <a:r>
              <a:rPr dirty="0" sz="1200" spc="-3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experience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8723" y="5193791"/>
            <a:ext cx="3564890" cy="365760"/>
          </a:xfrm>
          <a:prstGeom prst="rect">
            <a:avLst/>
          </a:prstGeom>
          <a:solidFill>
            <a:srgbClr val="0079C2"/>
          </a:solidFill>
          <a:ln w="12700">
            <a:solidFill>
              <a:srgbClr val="6B7180"/>
            </a:solidFill>
          </a:ln>
        </p:spPr>
        <p:txBody>
          <a:bodyPr wrap="square" lIns="0" tIns="91440" rIns="0" bIns="0" rtlCol="0" vert="horz">
            <a:spAutoFit/>
          </a:bodyPr>
          <a:lstStyle/>
          <a:p>
            <a:pPr marL="949960">
              <a:lnSpc>
                <a:spcPct val="100000"/>
              </a:lnSpc>
              <a:spcBef>
                <a:spcPts val="720"/>
              </a:spcBef>
            </a:pP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Most</a:t>
            </a:r>
            <a:r>
              <a:rPr dirty="0" sz="11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common</a:t>
            </a:r>
            <a:r>
              <a:rPr dirty="0" sz="11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starting</a:t>
            </a:r>
            <a:r>
              <a:rPr dirty="0" sz="11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point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51959" y="1430274"/>
            <a:ext cx="3566160" cy="457200"/>
          </a:xfrm>
          <a:prstGeom prst="rect">
            <a:avLst/>
          </a:prstGeom>
          <a:solidFill>
            <a:srgbClr val="FFC224"/>
          </a:solidFill>
        </p:spPr>
        <p:txBody>
          <a:bodyPr wrap="square" lIns="0" tIns="93980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740"/>
              </a:spcBef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Self-Funded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72119" y="2151600"/>
            <a:ext cx="267223" cy="267223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4389120" y="216941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182879" y="0"/>
                </a:moveTo>
                <a:lnTo>
                  <a:pt x="0" y="0"/>
                </a:lnTo>
                <a:lnTo>
                  <a:pt x="0" y="182879"/>
                </a:lnTo>
                <a:lnTo>
                  <a:pt x="182879" y="182879"/>
                </a:lnTo>
                <a:lnTo>
                  <a:pt x="182879" y="0"/>
                </a:lnTo>
                <a:close/>
              </a:path>
            </a:pathLst>
          </a:custGeom>
          <a:solidFill>
            <a:srgbClr val="FFC2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731511" y="2152650"/>
            <a:ext cx="19018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Pay</a:t>
            </a:r>
            <a:r>
              <a:rPr dirty="0" sz="1200" spc="-3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actual</a:t>
            </a:r>
            <a:r>
              <a:rPr dirty="0" sz="1200" spc="-4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claims</a:t>
            </a:r>
            <a:r>
              <a:rPr dirty="0" sz="1200" spc="-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+</a:t>
            </a:r>
            <a:r>
              <a:rPr dirty="0" sz="1200" spc="-2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admin</a:t>
            </a:r>
            <a:r>
              <a:rPr dirty="0" sz="1200" spc="-4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1F2937"/>
                </a:solidFill>
                <a:latin typeface="Calibri"/>
                <a:cs typeface="Calibri"/>
              </a:rPr>
              <a:t>fees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72119" y="2974560"/>
            <a:ext cx="267223" cy="267223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4389120" y="2992373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182879" y="0"/>
                </a:moveTo>
                <a:lnTo>
                  <a:pt x="0" y="0"/>
                </a:lnTo>
                <a:lnTo>
                  <a:pt x="0" y="182879"/>
                </a:lnTo>
                <a:lnTo>
                  <a:pt x="182879" y="182879"/>
                </a:lnTo>
                <a:lnTo>
                  <a:pt x="182879" y="0"/>
                </a:lnTo>
                <a:close/>
              </a:path>
            </a:pathLst>
          </a:custGeom>
          <a:solidFill>
            <a:srgbClr val="FFC2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731511" y="2965830"/>
            <a:ext cx="21367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Employer</a:t>
            </a:r>
            <a:r>
              <a:rPr dirty="0" sz="1200" spc="-5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absorbs</a:t>
            </a:r>
            <a:r>
              <a:rPr dirty="0" sz="1200" spc="-6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claims</a:t>
            </a:r>
            <a:r>
              <a:rPr dirty="0" sz="1200" spc="-3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variation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72119" y="3797520"/>
            <a:ext cx="267223" cy="267223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4389120" y="381533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182879" y="0"/>
                </a:moveTo>
                <a:lnTo>
                  <a:pt x="0" y="0"/>
                </a:lnTo>
                <a:lnTo>
                  <a:pt x="0" y="182880"/>
                </a:lnTo>
                <a:lnTo>
                  <a:pt x="182879" y="182880"/>
                </a:lnTo>
                <a:lnTo>
                  <a:pt x="182879" y="0"/>
                </a:lnTo>
                <a:close/>
              </a:path>
            </a:pathLst>
          </a:custGeom>
          <a:solidFill>
            <a:srgbClr val="FFC2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4731511" y="3797554"/>
            <a:ext cx="1828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Full</a:t>
            </a:r>
            <a:r>
              <a:rPr dirty="0" sz="1200" spc="-3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claims</a:t>
            </a:r>
            <a:r>
              <a:rPr dirty="0" sz="1200" spc="-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data</a:t>
            </a:r>
            <a:r>
              <a:rPr dirty="0" sz="1200" spc="-4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transparency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72119" y="4620480"/>
            <a:ext cx="267223" cy="267223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4389120" y="463829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182879" y="0"/>
                </a:moveTo>
                <a:lnTo>
                  <a:pt x="0" y="0"/>
                </a:lnTo>
                <a:lnTo>
                  <a:pt x="0" y="182879"/>
                </a:lnTo>
                <a:lnTo>
                  <a:pt x="182879" y="182879"/>
                </a:lnTo>
                <a:lnTo>
                  <a:pt x="182879" y="0"/>
                </a:lnTo>
                <a:close/>
              </a:path>
            </a:pathLst>
          </a:custGeom>
          <a:solidFill>
            <a:srgbClr val="FFC2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731511" y="4613909"/>
            <a:ext cx="22929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Stop-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loss</a:t>
            </a:r>
            <a:r>
              <a:rPr dirty="0" sz="1200" spc="-1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caps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 catastrophic</a:t>
            </a:r>
            <a:r>
              <a:rPr dirty="0" sz="1200" spc="-2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exposure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51959" y="5190997"/>
            <a:ext cx="3564890" cy="365760"/>
          </a:xfrm>
          <a:prstGeom prst="rect">
            <a:avLst/>
          </a:prstGeom>
          <a:solidFill>
            <a:srgbClr val="FFC224"/>
          </a:solidFill>
        </p:spPr>
        <p:txBody>
          <a:bodyPr wrap="square" lIns="0" tIns="106045" rIns="0" bIns="0" rtlCol="0" vert="horz">
            <a:spAutoFit/>
          </a:bodyPr>
          <a:lstStyle/>
          <a:p>
            <a:pPr marL="923925">
              <a:lnSpc>
                <a:spcPct val="100000"/>
              </a:lnSpc>
              <a:spcBef>
                <a:spcPts val="835"/>
              </a:spcBef>
            </a:pP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Requires</a:t>
            </a:r>
            <a:r>
              <a:rPr dirty="0" sz="11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scale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11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risk</a:t>
            </a:r>
            <a:r>
              <a:rPr dirty="0" sz="11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appetite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046719" y="1430274"/>
            <a:ext cx="3566160" cy="457200"/>
          </a:xfrm>
          <a:prstGeom prst="rect">
            <a:avLst/>
          </a:prstGeom>
          <a:solidFill>
            <a:srgbClr val="2C9651"/>
          </a:solidFill>
        </p:spPr>
        <p:txBody>
          <a:bodyPr wrap="square" lIns="0" tIns="93980" rIns="0" bIns="0" rtlCol="0" vert="horz">
            <a:spAutoFit/>
          </a:bodyPr>
          <a:lstStyle/>
          <a:p>
            <a:pPr marL="1177925">
              <a:lnSpc>
                <a:spcPct val="100000"/>
              </a:lnSpc>
              <a:spcBef>
                <a:spcPts val="740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Group</a:t>
            </a:r>
            <a:r>
              <a:rPr dirty="0" sz="16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Captive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66879" y="2151600"/>
            <a:ext cx="267223" cy="267223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8183880" y="216941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182879" y="0"/>
                </a:moveTo>
                <a:lnTo>
                  <a:pt x="0" y="0"/>
                </a:lnTo>
                <a:lnTo>
                  <a:pt x="0" y="182879"/>
                </a:lnTo>
                <a:lnTo>
                  <a:pt x="182879" y="182879"/>
                </a:lnTo>
                <a:lnTo>
                  <a:pt x="182879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8515350" y="2158746"/>
            <a:ext cx="22923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Pool</a:t>
            </a:r>
            <a:r>
              <a:rPr dirty="0" sz="1200" spc="-2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claims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risk</a:t>
            </a:r>
            <a:r>
              <a:rPr dirty="0" sz="1200" spc="-1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with</a:t>
            </a:r>
            <a:r>
              <a:rPr dirty="0" sz="1200" spc="-3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peer</a:t>
            </a:r>
            <a:r>
              <a:rPr dirty="0" sz="1200" spc="-4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employers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66879" y="2974560"/>
            <a:ext cx="267223" cy="267223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8183880" y="2992373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182879" y="0"/>
                </a:moveTo>
                <a:lnTo>
                  <a:pt x="0" y="0"/>
                </a:lnTo>
                <a:lnTo>
                  <a:pt x="0" y="182879"/>
                </a:lnTo>
                <a:lnTo>
                  <a:pt x="182879" y="182879"/>
                </a:lnTo>
                <a:lnTo>
                  <a:pt x="182879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8515350" y="2981401"/>
            <a:ext cx="21132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Shared</a:t>
            </a:r>
            <a:r>
              <a:rPr dirty="0" sz="1200" spc="-4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stop-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loss</a:t>
            </a:r>
            <a:r>
              <a:rPr dirty="0" sz="1200" spc="-2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across</a:t>
            </a:r>
            <a:r>
              <a:rPr dirty="0" sz="1200" spc="-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the</a:t>
            </a:r>
            <a:r>
              <a:rPr dirty="0" sz="1200" spc="-3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group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66879" y="3797520"/>
            <a:ext cx="267223" cy="267223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8183880" y="381533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182879" y="0"/>
                </a:moveTo>
                <a:lnTo>
                  <a:pt x="0" y="0"/>
                </a:lnTo>
                <a:lnTo>
                  <a:pt x="0" y="182880"/>
                </a:lnTo>
                <a:lnTo>
                  <a:pt x="182879" y="182880"/>
                </a:lnTo>
                <a:lnTo>
                  <a:pt x="182879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8515350" y="3789679"/>
            <a:ext cx="22028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Data</a:t>
            </a:r>
            <a:r>
              <a:rPr dirty="0" sz="1200" spc="-3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visibility</a:t>
            </a:r>
            <a:r>
              <a:rPr dirty="0" sz="1200" spc="-3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retained</a:t>
            </a:r>
            <a:r>
              <a:rPr dirty="0" sz="1200" spc="-3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by</a:t>
            </a:r>
            <a:r>
              <a:rPr dirty="0" sz="1200" spc="-3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937"/>
                </a:solidFill>
                <a:latin typeface="Calibri"/>
                <a:cs typeface="Calibri"/>
              </a:rPr>
              <a:t>members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1" name="object 4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66879" y="4620480"/>
            <a:ext cx="267223" cy="267223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8183880" y="463829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182879" y="0"/>
                </a:moveTo>
                <a:lnTo>
                  <a:pt x="0" y="0"/>
                </a:lnTo>
                <a:lnTo>
                  <a:pt x="0" y="182879"/>
                </a:lnTo>
                <a:lnTo>
                  <a:pt x="182879" y="182879"/>
                </a:lnTo>
                <a:lnTo>
                  <a:pt x="182879" y="0"/>
                </a:lnTo>
                <a:close/>
              </a:path>
            </a:pathLst>
          </a:custGeom>
          <a:solidFill>
            <a:srgbClr val="2C965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8515350" y="4613909"/>
            <a:ext cx="22466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Discipline</a:t>
            </a:r>
            <a:r>
              <a:rPr dirty="0" sz="1200" spc="-5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over</a:t>
            </a:r>
            <a:r>
              <a:rPr dirty="0" sz="1200" spc="-3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time</a:t>
            </a:r>
            <a:r>
              <a:rPr dirty="0" sz="1200" spc="-25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can</a:t>
            </a:r>
            <a:r>
              <a:rPr dirty="0" sz="1200" spc="-3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937"/>
                </a:solidFill>
                <a:latin typeface="Calibri"/>
                <a:cs typeface="Calibri"/>
              </a:rPr>
              <a:t>reduce</a:t>
            </a:r>
            <a:r>
              <a:rPr dirty="0" sz="1200" spc="-50">
                <a:solidFill>
                  <a:srgbClr val="1F2937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1F2937"/>
                </a:solidFill>
                <a:latin typeface="Calibri"/>
                <a:cs typeface="Calibri"/>
              </a:rPr>
              <a:t>cost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045195" y="5190997"/>
            <a:ext cx="3564890" cy="365760"/>
          </a:xfrm>
          <a:prstGeom prst="rect">
            <a:avLst/>
          </a:prstGeom>
          <a:solidFill>
            <a:srgbClr val="2C9651"/>
          </a:solidFill>
          <a:ln w="12700">
            <a:solidFill>
              <a:srgbClr val="00ACEE"/>
            </a:solidFill>
          </a:ln>
        </p:spPr>
        <p:txBody>
          <a:bodyPr wrap="square" lIns="0" tIns="91440" rIns="0" bIns="0" rtlCol="0" vert="horz">
            <a:spAutoFit/>
          </a:bodyPr>
          <a:lstStyle/>
          <a:p>
            <a:pPr marL="894080">
              <a:lnSpc>
                <a:spcPct val="100000"/>
              </a:lnSpc>
              <a:spcBef>
                <a:spcPts val="720"/>
              </a:spcBef>
            </a:pP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middle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path</a:t>
            </a:r>
            <a:r>
              <a:rPr dirty="0" sz="11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worth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exploring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29259" y="5755640"/>
            <a:ext cx="923099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i="1">
                <a:latin typeface="Calibri"/>
                <a:cs typeface="Calibri"/>
              </a:rPr>
              <a:t>Each</a:t>
            </a:r>
            <a:r>
              <a:rPr dirty="0" sz="1300" spc="-30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model</a:t>
            </a:r>
            <a:r>
              <a:rPr dirty="0" sz="1300" spc="-10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has</a:t>
            </a:r>
            <a:r>
              <a:rPr dirty="0" sz="1300" spc="-35" i="1">
                <a:latin typeface="Calibri"/>
                <a:cs typeface="Calibri"/>
              </a:rPr>
              <a:t> </a:t>
            </a:r>
            <a:r>
              <a:rPr dirty="0" sz="1300" spc="-10" i="1">
                <a:latin typeface="Calibri"/>
                <a:cs typeface="Calibri"/>
              </a:rPr>
              <a:t>tradeoffs.</a:t>
            </a:r>
            <a:r>
              <a:rPr dirty="0" sz="1300" spc="-15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The</a:t>
            </a:r>
            <a:r>
              <a:rPr dirty="0" sz="1300" spc="-10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right</a:t>
            </a:r>
            <a:r>
              <a:rPr dirty="0" sz="1300" spc="-25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structure</a:t>
            </a:r>
            <a:r>
              <a:rPr dirty="0" sz="1300" spc="-5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depends</a:t>
            </a:r>
            <a:r>
              <a:rPr dirty="0" sz="1300" spc="-35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on</a:t>
            </a:r>
            <a:r>
              <a:rPr dirty="0" sz="1300" spc="-25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your</a:t>
            </a:r>
            <a:r>
              <a:rPr dirty="0" sz="1300" spc="-5" i="1">
                <a:latin typeface="Calibri"/>
                <a:cs typeface="Calibri"/>
              </a:rPr>
              <a:t> </a:t>
            </a:r>
            <a:r>
              <a:rPr dirty="0" sz="1300" spc="-10" i="1">
                <a:latin typeface="Calibri"/>
                <a:cs typeface="Calibri"/>
              </a:rPr>
              <a:t>community's</a:t>
            </a:r>
            <a:r>
              <a:rPr dirty="0" sz="1300" spc="-15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size,</a:t>
            </a:r>
            <a:r>
              <a:rPr dirty="0" sz="1300" spc="-10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risk</a:t>
            </a:r>
            <a:r>
              <a:rPr dirty="0" sz="1300" spc="-15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tolerance,</a:t>
            </a:r>
            <a:r>
              <a:rPr dirty="0" sz="1300" spc="-15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cash</a:t>
            </a:r>
            <a:r>
              <a:rPr dirty="0" sz="1300" spc="-30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position,</a:t>
            </a:r>
            <a:r>
              <a:rPr dirty="0" sz="1300" spc="-20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and</a:t>
            </a:r>
            <a:r>
              <a:rPr dirty="0" sz="1300" spc="-30" i="1">
                <a:latin typeface="Calibri"/>
                <a:cs typeface="Calibri"/>
              </a:rPr>
              <a:t> </a:t>
            </a:r>
            <a:r>
              <a:rPr dirty="0" sz="1300" i="1">
                <a:latin typeface="Calibri"/>
                <a:cs typeface="Calibri"/>
              </a:rPr>
              <a:t>administrative</a:t>
            </a:r>
            <a:r>
              <a:rPr dirty="0" sz="1300" spc="-30" i="1">
                <a:latin typeface="Calibri"/>
                <a:cs typeface="Calibri"/>
              </a:rPr>
              <a:t> </a:t>
            </a:r>
            <a:r>
              <a:rPr dirty="0" sz="1300" spc="-10" i="1">
                <a:latin typeface="Calibri"/>
                <a:cs typeface="Calibri"/>
              </a:rPr>
              <a:t>capacity.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6" name="object 4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Three</a:t>
            </a:r>
            <a:r>
              <a:rPr dirty="0" spc="-70"/>
              <a:t> </a:t>
            </a:r>
            <a:r>
              <a:rPr dirty="0"/>
              <a:t>Models</a:t>
            </a:r>
            <a:r>
              <a:rPr dirty="0" spc="-65"/>
              <a:t> </a:t>
            </a:r>
            <a:r>
              <a:rPr dirty="0"/>
              <a:t>—</a:t>
            </a:r>
            <a:r>
              <a:rPr dirty="0" spc="-65"/>
              <a:t> </a:t>
            </a:r>
            <a:r>
              <a:rPr dirty="0"/>
              <a:t>Understanding</a:t>
            </a:r>
            <a:r>
              <a:rPr dirty="0" spc="-60"/>
              <a:t> </a:t>
            </a:r>
            <a:r>
              <a:rPr dirty="0"/>
              <a:t>the</a:t>
            </a:r>
            <a:r>
              <a:rPr dirty="0" spc="-55"/>
              <a:t> </a:t>
            </a:r>
            <a:r>
              <a:rPr dirty="0" spc="-10"/>
              <a:t>Spectrum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7672" y="419100"/>
            <a:ext cx="11021060" cy="6019800"/>
            <a:chOff x="677672" y="419100"/>
            <a:chExt cx="11021060" cy="6019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315" y="3765803"/>
              <a:ext cx="4350893" cy="3352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315" y="4067251"/>
              <a:ext cx="1006348" cy="3355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7189" y="4235043"/>
              <a:ext cx="219456" cy="305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5705" y="4067251"/>
              <a:ext cx="3550285" cy="3355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9315" y="4369561"/>
              <a:ext cx="1637664" cy="3352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835391" y="2077339"/>
              <a:ext cx="1626235" cy="2418715"/>
            </a:xfrm>
            <a:custGeom>
              <a:avLst/>
              <a:gdLst/>
              <a:ahLst/>
              <a:cxnLst/>
              <a:rect l="l" t="t" r="r" b="b"/>
              <a:pathLst>
                <a:path w="1626234" h="2418715">
                  <a:moveTo>
                    <a:pt x="1508632" y="0"/>
                  </a:moveTo>
                  <a:lnTo>
                    <a:pt x="78104" y="0"/>
                  </a:lnTo>
                  <a:lnTo>
                    <a:pt x="69076" y="692"/>
                  </a:lnTo>
                  <a:lnTo>
                    <a:pt x="32496" y="26019"/>
                  </a:lnTo>
                  <a:lnTo>
                    <a:pt x="16498" y="62241"/>
                  </a:lnTo>
                  <a:lnTo>
                    <a:pt x="5460" y="114426"/>
                  </a:lnTo>
                  <a:lnTo>
                    <a:pt x="1349" y="158353"/>
                  </a:lnTo>
                  <a:lnTo>
                    <a:pt x="0" y="210185"/>
                  </a:lnTo>
                  <a:lnTo>
                    <a:pt x="1214" y="262217"/>
                  </a:lnTo>
                  <a:lnTo>
                    <a:pt x="4857" y="306689"/>
                  </a:lnTo>
                  <a:lnTo>
                    <a:pt x="19430" y="372999"/>
                  </a:lnTo>
                  <a:lnTo>
                    <a:pt x="43910" y="411353"/>
                  </a:lnTo>
                  <a:lnTo>
                    <a:pt x="78104" y="424180"/>
                  </a:lnTo>
                  <a:lnTo>
                    <a:pt x="1090040" y="424180"/>
                  </a:lnTo>
                  <a:lnTo>
                    <a:pt x="238125" y="2303018"/>
                  </a:lnTo>
                  <a:lnTo>
                    <a:pt x="231669" y="2318259"/>
                  </a:lnTo>
                  <a:lnTo>
                    <a:pt x="227345" y="2332180"/>
                  </a:lnTo>
                  <a:lnTo>
                    <a:pt x="225141" y="2344791"/>
                  </a:lnTo>
                  <a:lnTo>
                    <a:pt x="225043" y="2356104"/>
                  </a:lnTo>
                  <a:lnTo>
                    <a:pt x="227548" y="2366317"/>
                  </a:lnTo>
                  <a:lnTo>
                    <a:pt x="269305" y="2397962"/>
                  </a:lnTo>
                  <a:lnTo>
                    <a:pt x="311648" y="2408162"/>
                  </a:lnTo>
                  <a:lnTo>
                    <a:pt x="369919" y="2414764"/>
                  </a:lnTo>
                  <a:lnTo>
                    <a:pt x="448024" y="2418054"/>
                  </a:lnTo>
                  <a:lnTo>
                    <a:pt x="494791" y="2418461"/>
                  </a:lnTo>
                  <a:lnTo>
                    <a:pt x="529627" y="2418274"/>
                  </a:lnTo>
                  <a:lnTo>
                    <a:pt x="590536" y="2416853"/>
                  </a:lnTo>
                  <a:lnTo>
                    <a:pt x="640157" y="2413902"/>
                  </a:lnTo>
                  <a:lnTo>
                    <a:pt x="680682" y="2408326"/>
                  </a:lnTo>
                  <a:lnTo>
                    <a:pt x="725725" y="2394489"/>
                  </a:lnTo>
                  <a:lnTo>
                    <a:pt x="762920" y="2364025"/>
                  </a:lnTo>
                  <a:lnTo>
                    <a:pt x="1568196" y="505968"/>
                  </a:lnTo>
                  <a:lnTo>
                    <a:pt x="1588448" y="455568"/>
                  </a:lnTo>
                  <a:lnTo>
                    <a:pt x="1604248" y="408304"/>
                  </a:lnTo>
                  <a:lnTo>
                    <a:pt x="1615009" y="357254"/>
                  </a:lnTo>
                  <a:lnTo>
                    <a:pt x="1622171" y="300355"/>
                  </a:lnTo>
                  <a:lnTo>
                    <a:pt x="1624917" y="256905"/>
                  </a:lnTo>
                  <a:lnTo>
                    <a:pt x="1625853" y="206501"/>
                  </a:lnTo>
                  <a:lnTo>
                    <a:pt x="1625449" y="174615"/>
                  </a:lnTo>
                  <a:lnTo>
                    <a:pt x="1622210" y="120651"/>
                  </a:lnTo>
                  <a:lnTo>
                    <a:pt x="1615731" y="79240"/>
                  </a:lnTo>
                  <a:lnTo>
                    <a:pt x="1599818" y="35306"/>
                  </a:lnTo>
                  <a:lnTo>
                    <a:pt x="1564512" y="6476"/>
                  </a:lnTo>
                  <a:lnTo>
                    <a:pt x="1524704" y="404"/>
                  </a:lnTo>
                  <a:lnTo>
                    <a:pt x="1508632" y="0"/>
                  </a:lnTo>
                  <a:close/>
                </a:path>
              </a:pathLst>
            </a:custGeom>
            <a:solidFill>
              <a:srgbClr val="FFFFFF">
                <a:alpha val="3921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756615" y="1703567"/>
            <a:ext cx="4109085" cy="1764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dirty="0" sz="5400" spc="-10">
                <a:solidFill>
                  <a:srgbClr val="FFFFFF"/>
                </a:solidFill>
              </a:rPr>
              <a:t>Benchmarking </a:t>
            </a:r>
            <a:r>
              <a:rPr dirty="0" sz="5400">
                <a:solidFill>
                  <a:srgbClr val="FFFFFF"/>
                </a:solidFill>
              </a:rPr>
              <a:t>Your</a:t>
            </a:r>
            <a:r>
              <a:rPr dirty="0" sz="5400" spc="-20">
                <a:solidFill>
                  <a:srgbClr val="FFFFFF"/>
                </a:solidFill>
              </a:rPr>
              <a:t> Plan</a:t>
            </a:r>
            <a:endParaRPr sz="5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1712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64819" y="2355976"/>
            <a:ext cx="5303520" cy="4364990"/>
          </a:xfrm>
          <a:custGeom>
            <a:avLst/>
            <a:gdLst/>
            <a:ahLst/>
            <a:cxnLst/>
            <a:rect l="l" t="t" r="r" b="b"/>
            <a:pathLst>
              <a:path w="5303520" h="4364990">
                <a:moveTo>
                  <a:pt x="0" y="4364634"/>
                </a:moveTo>
                <a:lnTo>
                  <a:pt x="5303520" y="4364634"/>
                </a:lnTo>
                <a:lnTo>
                  <a:pt x="5303520" y="0"/>
                </a:lnTo>
                <a:lnTo>
                  <a:pt x="0" y="0"/>
                </a:lnTo>
                <a:lnTo>
                  <a:pt x="0" y="4364634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4819" y="1939315"/>
            <a:ext cx="5303520" cy="5715"/>
          </a:xfrm>
          <a:custGeom>
            <a:avLst/>
            <a:gdLst/>
            <a:ahLst/>
            <a:cxnLst/>
            <a:rect l="l" t="t" r="r" b="b"/>
            <a:pathLst>
              <a:path w="5303520" h="5714">
                <a:moveTo>
                  <a:pt x="0" y="5181"/>
                </a:moveTo>
                <a:lnTo>
                  <a:pt x="5303520" y="5181"/>
                </a:lnTo>
                <a:lnTo>
                  <a:pt x="5303520" y="0"/>
                </a:lnTo>
                <a:lnTo>
                  <a:pt x="0" y="0"/>
                </a:lnTo>
                <a:lnTo>
                  <a:pt x="0" y="5181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57200" y="1944497"/>
            <a:ext cx="5303520" cy="411480"/>
          </a:xfrm>
          <a:prstGeom prst="rect">
            <a:avLst/>
          </a:prstGeom>
          <a:solidFill>
            <a:srgbClr val="000000"/>
          </a:solidFill>
        </p:spPr>
        <p:txBody>
          <a:bodyPr wrap="square" lIns="0" tIns="793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dirty="0" sz="1500" b="1">
                <a:solidFill>
                  <a:srgbClr val="FFFFFF"/>
                </a:solidFill>
                <a:latin typeface="Calibri"/>
                <a:cs typeface="Calibri"/>
              </a:rPr>
              <a:t>Why</a:t>
            </a:r>
            <a:r>
              <a:rPr dirty="0" sz="15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FFFFFF"/>
                </a:solidFill>
                <a:latin typeface="Calibri"/>
                <a:cs typeface="Calibri"/>
              </a:rPr>
              <a:t>Benchmarking</a:t>
            </a:r>
            <a:r>
              <a:rPr dirty="0" sz="15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Calibri"/>
                <a:cs typeface="Calibri"/>
              </a:rPr>
              <a:t>Matters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77012" y="2682214"/>
            <a:ext cx="450215" cy="450215"/>
            <a:chOff x="477012" y="2682214"/>
            <a:chExt cx="450215" cy="45021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012" y="2682214"/>
              <a:ext cx="449605" cy="44960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2920" y="2708020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80" h="347980">
                  <a:moveTo>
                    <a:pt x="173736" y="0"/>
                  </a:moveTo>
                  <a:lnTo>
                    <a:pt x="127551" y="6201"/>
                  </a:lnTo>
                  <a:lnTo>
                    <a:pt x="86049" y="23706"/>
                  </a:lnTo>
                  <a:lnTo>
                    <a:pt x="50887" y="50863"/>
                  </a:lnTo>
                  <a:lnTo>
                    <a:pt x="23720" y="86021"/>
                  </a:lnTo>
                  <a:lnTo>
                    <a:pt x="6206" y="127529"/>
                  </a:lnTo>
                  <a:lnTo>
                    <a:pt x="0" y="173736"/>
                  </a:lnTo>
                  <a:lnTo>
                    <a:pt x="6206" y="219898"/>
                  </a:lnTo>
                  <a:lnTo>
                    <a:pt x="23720" y="261394"/>
                  </a:lnTo>
                  <a:lnTo>
                    <a:pt x="50887" y="296560"/>
                  </a:lnTo>
                  <a:lnTo>
                    <a:pt x="86049" y="323737"/>
                  </a:lnTo>
                  <a:lnTo>
                    <a:pt x="127551" y="341261"/>
                  </a:lnTo>
                  <a:lnTo>
                    <a:pt x="173736" y="347471"/>
                  </a:lnTo>
                  <a:lnTo>
                    <a:pt x="219920" y="341261"/>
                  </a:lnTo>
                  <a:lnTo>
                    <a:pt x="261422" y="323737"/>
                  </a:lnTo>
                  <a:lnTo>
                    <a:pt x="296584" y="296560"/>
                  </a:lnTo>
                  <a:lnTo>
                    <a:pt x="323751" y="261394"/>
                  </a:lnTo>
                  <a:lnTo>
                    <a:pt x="341265" y="219898"/>
                  </a:lnTo>
                  <a:lnTo>
                    <a:pt x="347471" y="173736"/>
                  </a:lnTo>
                  <a:lnTo>
                    <a:pt x="341265" y="127529"/>
                  </a:lnTo>
                  <a:lnTo>
                    <a:pt x="323751" y="86021"/>
                  </a:lnTo>
                  <a:lnTo>
                    <a:pt x="296584" y="50863"/>
                  </a:lnTo>
                  <a:lnTo>
                    <a:pt x="261422" y="23706"/>
                  </a:lnTo>
                  <a:lnTo>
                    <a:pt x="219920" y="6201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FFC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2988" y="2824733"/>
              <a:ext cx="255270" cy="108585"/>
            </a:xfrm>
            <a:custGeom>
              <a:avLst/>
              <a:gdLst/>
              <a:ahLst/>
              <a:cxnLst/>
              <a:rect l="l" t="t" r="r" b="b"/>
              <a:pathLst>
                <a:path w="255270" h="108585">
                  <a:moveTo>
                    <a:pt x="208127" y="0"/>
                  </a:moveTo>
                  <a:lnTo>
                    <a:pt x="208127" y="38988"/>
                  </a:lnTo>
                  <a:lnTo>
                    <a:pt x="0" y="38988"/>
                  </a:lnTo>
                  <a:lnTo>
                    <a:pt x="0" y="69341"/>
                  </a:lnTo>
                  <a:lnTo>
                    <a:pt x="208127" y="69341"/>
                  </a:lnTo>
                  <a:lnTo>
                    <a:pt x="208127" y="108203"/>
                  </a:lnTo>
                  <a:lnTo>
                    <a:pt x="255142" y="54101"/>
                  </a:lnTo>
                  <a:lnTo>
                    <a:pt x="208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2988" y="2824733"/>
              <a:ext cx="255270" cy="108585"/>
            </a:xfrm>
            <a:custGeom>
              <a:avLst/>
              <a:gdLst/>
              <a:ahLst/>
              <a:cxnLst/>
              <a:rect l="l" t="t" r="r" b="b"/>
              <a:pathLst>
                <a:path w="255270" h="108585">
                  <a:moveTo>
                    <a:pt x="0" y="38988"/>
                  </a:moveTo>
                  <a:lnTo>
                    <a:pt x="208127" y="38988"/>
                  </a:lnTo>
                  <a:lnTo>
                    <a:pt x="208127" y="0"/>
                  </a:lnTo>
                  <a:lnTo>
                    <a:pt x="255142" y="54101"/>
                  </a:lnTo>
                  <a:lnTo>
                    <a:pt x="208127" y="108203"/>
                  </a:lnTo>
                  <a:lnTo>
                    <a:pt x="208127" y="69341"/>
                  </a:lnTo>
                  <a:lnTo>
                    <a:pt x="0" y="69341"/>
                  </a:lnTo>
                  <a:lnTo>
                    <a:pt x="0" y="38988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70916" y="3697198"/>
            <a:ext cx="450215" cy="450215"/>
            <a:chOff x="470916" y="3697198"/>
            <a:chExt cx="450215" cy="45021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916" y="3697198"/>
              <a:ext cx="449605" cy="4496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96824" y="3723005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80" h="347979">
                  <a:moveTo>
                    <a:pt x="173736" y="0"/>
                  </a:moveTo>
                  <a:lnTo>
                    <a:pt x="127551" y="6201"/>
                  </a:lnTo>
                  <a:lnTo>
                    <a:pt x="86049" y="23706"/>
                  </a:lnTo>
                  <a:lnTo>
                    <a:pt x="50887" y="50863"/>
                  </a:lnTo>
                  <a:lnTo>
                    <a:pt x="23720" y="86021"/>
                  </a:lnTo>
                  <a:lnTo>
                    <a:pt x="6206" y="127529"/>
                  </a:lnTo>
                  <a:lnTo>
                    <a:pt x="0" y="173736"/>
                  </a:lnTo>
                  <a:lnTo>
                    <a:pt x="6206" y="219898"/>
                  </a:lnTo>
                  <a:lnTo>
                    <a:pt x="23720" y="261394"/>
                  </a:lnTo>
                  <a:lnTo>
                    <a:pt x="50887" y="296560"/>
                  </a:lnTo>
                  <a:lnTo>
                    <a:pt x="86049" y="323737"/>
                  </a:lnTo>
                  <a:lnTo>
                    <a:pt x="127551" y="341261"/>
                  </a:lnTo>
                  <a:lnTo>
                    <a:pt x="173736" y="347472"/>
                  </a:lnTo>
                  <a:lnTo>
                    <a:pt x="219920" y="341261"/>
                  </a:lnTo>
                  <a:lnTo>
                    <a:pt x="261422" y="323737"/>
                  </a:lnTo>
                  <a:lnTo>
                    <a:pt x="296584" y="296560"/>
                  </a:lnTo>
                  <a:lnTo>
                    <a:pt x="323751" y="261394"/>
                  </a:lnTo>
                  <a:lnTo>
                    <a:pt x="341265" y="219898"/>
                  </a:lnTo>
                  <a:lnTo>
                    <a:pt x="347472" y="173736"/>
                  </a:lnTo>
                  <a:lnTo>
                    <a:pt x="341265" y="127529"/>
                  </a:lnTo>
                  <a:lnTo>
                    <a:pt x="323751" y="86021"/>
                  </a:lnTo>
                  <a:lnTo>
                    <a:pt x="296584" y="50863"/>
                  </a:lnTo>
                  <a:lnTo>
                    <a:pt x="261422" y="23706"/>
                  </a:lnTo>
                  <a:lnTo>
                    <a:pt x="219920" y="6201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FFC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42988" y="3847211"/>
              <a:ext cx="255270" cy="108585"/>
            </a:xfrm>
            <a:custGeom>
              <a:avLst/>
              <a:gdLst/>
              <a:ahLst/>
              <a:cxnLst/>
              <a:rect l="l" t="t" r="r" b="b"/>
              <a:pathLst>
                <a:path w="255270" h="108585">
                  <a:moveTo>
                    <a:pt x="208127" y="0"/>
                  </a:moveTo>
                  <a:lnTo>
                    <a:pt x="208127" y="38862"/>
                  </a:lnTo>
                  <a:lnTo>
                    <a:pt x="0" y="38862"/>
                  </a:lnTo>
                  <a:lnTo>
                    <a:pt x="0" y="69214"/>
                  </a:lnTo>
                  <a:lnTo>
                    <a:pt x="208127" y="69214"/>
                  </a:lnTo>
                  <a:lnTo>
                    <a:pt x="208127" y="108203"/>
                  </a:lnTo>
                  <a:lnTo>
                    <a:pt x="255142" y="54101"/>
                  </a:lnTo>
                  <a:lnTo>
                    <a:pt x="208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42988" y="3847211"/>
              <a:ext cx="255270" cy="108585"/>
            </a:xfrm>
            <a:custGeom>
              <a:avLst/>
              <a:gdLst/>
              <a:ahLst/>
              <a:cxnLst/>
              <a:rect l="l" t="t" r="r" b="b"/>
              <a:pathLst>
                <a:path w="255270" h="108585">
                  <a:moveTo>
                    <a:pt x="0" y="38862"/>
                  </a:moveTo>
                  <a:lnTo>
                    <a:pt x="208127" y="38862"/>
                  </a:lnTo>
                  <a:lnTo>
                    <a:pt x="208127" y="0"/>
                  </a:lnTo>
                  <a:lnTo>
                    <a:pt x="255142" y="54101"/>
                  </a:lnTo>
                  <a:lnTo>
                    <a:pt x="208127" y="108203"/>
                  </a:lnTo>
                  <a:lnTo>
                    <a:pt x="208127" y="69214"/>
                  </a:lnTo>
                  <a:lnTo>
                    <a:pt x="0" y="69214"/>
                  </a:lnTo>
                  <a:lnTo>
                    <a:pt x="0" y="38862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477012" y="4707610"/>
            <a:ext cx="450215" cy="450215"/>
            <a:chOff x="477012" y="4707610"/>
            <a:chExt cx="450215" cy="45021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012" y="4707610"/>
              <a:ext cx="449605" cy="44960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02920" y="4733417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80" h="347979">
                  <a:moveTo>
                    <a:pt x="173736" y="0"/>
                  </a:moveTo>
                  <a:lnTo>
                    <a:pt x="127551" y="6201"/>
                  </a:lnTo>
                  <a:lnTo>
                    <a:pt x="86049" y="23706"/>
                  </a:lnTo>
                  <a:lnTo>
                    <a:pt x="50887" y="50863"/>
                  </a:lnTo>
                  <a:lnTo>
                    <a:pt x="23720" y="86021"/>
                  </a:lnTo>
                  <a:lnTo>
                    <a:pt x="6206" y="127529"/>
                  </a:lnTo>
                  <a:lnTo>
                    <a:pt x="0" y="173735"/>
                  </a:lnTo>
                  <a:lnTo>
                    <a:pt x="6206" y="219898"/>
                  </a:lnTo>
                  <a:lnTo>
                    <a:pt x="23720" y="261394"/>
                  </a:lnTo>
                  <a:lnTo>
                    <a:pt x="50887" y="296560"/>
                  </a:lnTo>
                  <a:lnTo>
                    <a:pt x="86049" y="323737"/>
                  </a:lnTo>
                  <a:lnTo>
                    <a:pt x="127551" y="341261"/>
                  </a:lnTo>
                  <a:lnTo>
                    <a:pt x="173736" y="347471"/>
                  </a:lnTo>
                  <a:lnTo>
                    <a:pt x="219920" y="341261"/>
                  </a:lnTo>
                  <a:lnTo>
                    <a:pt x="261422" y="323737"/>
                  </a:lnTo>
                  <a:lnTo>
                    <a:pt x="296584" y="296560"/>
                  </a:lnTo>
                  <a:lnTo>
                    <a:pt x="323751" y="261394"/>
                  </a:lnTo>
                  <a:lnTo>
                    <a:pt x="341265" y="219898"/>
                  </a:lnTo>
                  <a:lnTo>
                    <a:pt x="347471" y="173735"/>
                  </a:lnTo>
                  <a:lnTo>
                    <a:pt x="341265" y="127529"/>
                  </a:lnTo>
                  <a:lnTo>
                    <a:pt x="323751" y="86021"/>
                  </a:lnTo>
                  <a:lnTo>
                    <a:pt x="296584" y="50863"/>
                  </a:lnTo>
                  <a:lnTo>
                    <a:pt x="261422" y="23706"/>
                  </a:lnTo>
                  <a:lnTo>
                    <a:pt x="219920" y="6201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FFC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42988" y="4861687"/>
              <a:ext cx="255270" cy="108585"/>
            </a:xfrm>
            <a:custGeom>
              <a:avLst/>
              <a:gdLst/>
              <a:ahLst/>
              <a:cxnLst/>
              <a:rect l="l" t="t" r="r" b="b"/>
              <a:pathLst>
                <a:path w="255270" h="108585">
                  <a:moveTo>
                    <a:pt x="208127" y="0"/>
                  </a:moveTo>
                  <a:lnTo>
                    <a:pt x="208127" y="38988"/>
                  </a:lnTo>
                  <a:lnTo>
                    <a:pt x="0" y="38988"/>
                  </a:lnTo>
                  <a:lnTo>
                    <a:pt x="0" y="69342"/>
                  </a:lnTo>
                  <a:lnTo>
                    <a:pt x="208127" y="69342"/>
                  </a:lnTo>
                  <a:lnTo>
                    <a:pt x="208127" y="108331"/>
                  </a:lnTo>
                  <a:lnTo>
                    <a:pt x="255142" y="54101"/>
                  </a:lnTo>
                  <a:lnTo>
                    <a:pt x="208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42988" y="4861687"/>
              <a:ext cx="255270" cy="108585"/>
            </a:xfrm>
            <a:custGeom>
              <a:avLst/>
              <a:gdLst/>
              <a:ahLst/>
              <a:cxnLst/>
              <a:rect l="l" t="t" r="r" b="b"/>
              <a:pathLst>
                <a:path w="255270" h="108585">
                  <a:moveTo>
                    <a:pt x="0" y="38988"/>
                  </a:moveTo>
                  <a:lnTo>
                    <a:pt x="208127" y="38988"/>
                  </a:lnTo>
                  <a:lnTo>
                    <a:pt x="208127" y="0"/>
                  </a:lnTo>
                  <a:lnTo>
                    <a:pt x="255142" y="54101"/>
                  </a:lnTo>
                  <a:lnTo>
                    <a:pt x="208127" y="108331"/>
                  </a:lnTo>
                  <a:lnTo>
                    <a:pt x="208127" y="69342"/>
                  </a:lnTo>
                  <a:lnTo>
                    <a:pt x="0" y="69342"/>
                  </a:lnTo>
                  <a:lnTo>
                    <a:pt x="0" y="3898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481583" y="5658611"/>
            <a:ext cx="450215" cy="450215"/>
            <a:chOff x="481583" y="5658611"/>
            <a:chExt cx="450215" cy="450215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583" y="5658611"/>
              <a:ext cx="449605" cy="44960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07936" y="5684380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80" h="347979">
                  <a:moveTo>
                    <a:pt x="173736" y="0"/>
                  </a:moveTo>
                  <a:lnTo>
                    <a:pt x="127551" y="6206"/>
                  </a:lnTo>
                  <a:lnTo>
                    <a:pt x="86049" y="23720"/>
                  </a:lnTo>
                  <a:lnTo>
                    <a:pt x="50887" y="50887"/>
                  </a:lnTo>
                  <a:lnTo>
                    <a:pt x="23720" y="86049"/>
                  </a:lnTo>
                  <a:lnTo>
                    <a:pt x="6206" y="127551"/>
                  </a:lnTo>
                  <a:lnTo>
                    <a:pt x="0" y="173736"/>
                  </a:lnTo>
                  <a:lnTo>
                    <a:pt x="6206" y="219925"/>
                  </a:lnTo>
                  <a:lnTo>
                    <a:pt x="23720" y="261428"/>
                  </a:lnTo>
                  <a:lnTo>
                    <a:pt x="50887" y="296589"/>
                  </a:lnTo>
                  <a:lnTo>
                    <a:pt x="86049" y="323754"/>
                  </a:lnTo>
                  <a:lnTo>
                    <a:pt x="127551" y="341266"/>
                  </a:lnTo>
                  <a:lnTo>
                    <a:pt x="173736" y="347472"/>
                  </a:lnTo>
                  <a:lnTo>
                    <a:pt x="219920" y="341266"/>
                  </a:lnTo>
                  <a:lnTo>
                    <a:pt x="261422" y="323754"/>
                  </a:lnTo>
                  <a:lnTo>
                    <a:pt x="296584" y="296589"/>
                  </a:lnTo>
                  <a:lnTo>
                    <a:pt x="323751" y="261428"/>
                  </a:lnTo>
                  <a:lnTo>
                    <a:pt x="341265" y="219925"/>
                  </a:lnTo>
                  <a:lnTo>
                    <a:pt x="347472" y="173736"/>
                  </a:lnTo>
                  <a:lnTo>
                    <a:pt x="341265" y="127551"/>
                  </a:lnTo>
                  <a:lnTo>
                    <a:pt x="323751" y="86049"/>
                  </a:lnTo>
                  <a:lnTo>
                    <a:pt x="296584" y="50887"/>
                  </a:lnTo>
                  <a:lnTo>
                    <a:pt x="261422" y="23720"/>
                  </a:lnTo>
                  <a:lnTo>
                    <a:pt x="219920" y="6206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FFC2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54100" y="5803963"/>
              <a:ext cx="255270" cy="108585"/>
            </a:xfrm>
            <a:custGeom>
              <a:avLst/>
              <a:gdLst/>
              <a:ahLst/>
              <a:cxnLst/>
              <a:rect l="l" t="t" r="r" b="b"/>
              <a:pathLst>
                <a:path w="255270" h="108585">
                  <a:moveTo>
                    <a:pt x="208127" y="0"/>
                  </a:moveTo>
                  <a:lnTo>
                    <a:pt x="208127" y="38989"/>
                  </a:lnTo>
                  <a:lnTo>
                    <a:pt x="0" y="38989"/>
                  </a:lnTo>
                  <a:lnTo>
                    <a:pt x="0" y="69329"/>
                  </a:lnTo>
                  <a:lnTo>
                    <a:pt x="208127" y="69329"/>
                  </a:lnTo>
                  <a:lnTo>
                    <a:pt x="208127" y="108318"/>
                  </a:lnTo>
                  <a:lnTo>
                    <a:pt x="255142" y="54152"/>
                  </a:lnTo>
                  <a:lnTo>
                    <a:pt x="208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54100" y="5803963"/>
              <a:ext cx="255270" cy="108585"/>
            </a:xfrm>
            <a:custGeom>
              <a:avLst/>
              <a:gdLst/>
              <a:ahLst/>
              <a:cxnLst/>
              <a:rect l="l" t="t" r="r" b="b"/>
              <a:pathLst>
                <a:path w="255270" h="108585">
                  <a:moveTo>
                    <a:pt x="0" y="38989"/>
                  </a:moveTo>
                  <a:lnTo>
                    <a:pt x="208127" y="38989"/>
                  </a:lnTo>
                  <a:lnTo>
                    <a:pt x="208127" y="0"/>
                  </a:lnTo>
                  <a:lnTo>
                    <a:pt x="255142" y="54152"/>
                  </a:lnTo>
                  <a:lnTo>
                    <a:pt x="208127" y="108318"/>
                  </a:lnTo>
                  <a:lnTo>
                    <a:pt x="208127" y="69329"/>
                  </a:lnTo>
                  <a:lnTo>
                    <a:pt x="0" y="69329"/>
                  </a:lnTo>
                  <a:lnTo>
                    <a:pt x="0" y="3898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25"/>
              </a:spcBef>
            </a:pPr>
            <a:r>
              <a:rPr dirty="0"/>
              <a:t>Reveals</a:t>
            </a:r>
            <a:r>
              <a:rPr dirty="0" spc="-40"/>
              <a:t> </a:t>
            </a:r>
            <a:r>
              <a:rPr dirty="0" spc="-10"/>
              <a:t>competitive</a:t>
            </a:r>
            <a:r>
              <a:rPr dirty="0" spc="-20"/>
              <a:t> gaps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Without</a:t>
            </a:r>
            <a:r>
              <a:rPr dirty="0" sz="1200" spc="-5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data,</a:t>
            </a:r>
            <a:r>
              <a:rPr dirty="0" sz="1200" spc="-2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you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can't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know if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your</a:t>
            </a:r>
            <a:r>
              <a:rPr dirty="0" sz="1200" spc="-2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benefits</a:t>
            </a:r>
            <a:r>
              <a:rPr dirty="0" sz="1200" spc="-3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are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attracting</a:t>
            </a:r>
            <a:r>
              <a:rPr dirty="0" sz="1200" spc="-5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or 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losing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talent</a:t>
            </a:r>
            <a:r>
              <a:rPr dirty="0" sz="1200" spc="-4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relative</a:t>
            </a:r>
            <a:r>
              <a:rPr dirty="0" sz="1200" spc="-1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to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peer</a:t>
            </a:r>
            <a:r>
              <a:rPr dirty="0" sz="1200" spc="-2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communities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dirty="0" spc="-10"/>
              <a:t>Prioritizes </a:t>
            </a:r>
            <a:r>
              <a:rPr dirty="0"/>
              <a:t>where</a:t>
            </a:r>
            <a:r>
              <a:rPr dirty="0" spc="-20"/>
              <a:t> </a:t>
            </a:r>
            <a:r>
              <a:rPr dirty="0"/>
              <a:t>to</a:t>
            </a:r>
            <a:r>
              <a:rPr dirty="0" spc="-15"/>
              <a:t> </a:t>
            </a:r>
            <a:r>
              <a:rPr dirty="0" spc="-25"/>
              <a:t>act</a:t>
            </a:r>
          </a:p>
          <a:p>
            <a:pPr marR="542925">
              <a:lnSpc>
                <a:spcPct val="100000"/>
              </a:lnSpc>
              <a:spcBef>
                <a:spcPts val="495"/>
              </a:spcBef>
            </a:pP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Not</a:t>
            </a:r>
            <a:r>
              <a:rPr dirty="0" sz="1200" spc="-1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every</a:t>
            </a:r>
            <a:r>
              <a:rPr dirty="0" sz="1200" spc="-3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gap</a:t>
            </a:r>
            <a:r>
              <a:rPr dirty="0" sz="1200" spc="-2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needs</a:t>
            </a:r>
            <a:r>
              <a:rPr dirty="0" sz="1200" spc="-4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fixing</a:t>
            </a:r>
            <a:r>
              <a:rPr dirty="0" sz="1200" spc="-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200" spc="-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benchmarks</a:t>
            </a:r>
            <a:r>
              <a:rPr dirty="0" sz="1200" spc="-4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help</a:t>
            </a:r>
            <a:r>
              <a:rPr dirty="0" sz="1200" spc="-3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identify</a:t>
            </a:r>
            <a:r>
              <a:rPr dirty="0" sz="1200" spc="-4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where investment</a:t>
            </a:r>
            <a:r>
              <a:rPr dirty="0" sz="1200" spc="-3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has the</a:t>
            </a:r>
            <a:r>
              <a:rPr dirty="0" sz="1200" spc="-2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most</a:t>
            </a:r>
            <a:r>
              <a:rPr dirty="0" sz="1200" spc="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impact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/>
              <a:t>Supports</a:t>
            </a:r>
            <a:r>
              <a:rPr dirty="0" spc="-55"/>
              <a:t> </a:t>
            </a:r>
            <a:r>
              <a:rPr dirty="0"/>
              <a:t>budget</a:t>
            </a:r>
            <a:r>
              <a:rPr dirty="0" spc="-55"/>
              <a:t> </a:t>
            </a:r>
            <a:r>
              <a:rPr dirty="0" spc="-10"/>
              <a:t>conversations</a:t>
            </a:r>
          </a:p>
          <a:p>
            <a:pPr marR="5080">
              <a:lnSpc>
                <a:spcPct val="100000"/>
              </a:lnSpc>
              <a:spcBef>
                <a:spcPts val="495"/>
              </a:spcBef>
            </a:pP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Data-driven</a:t>
            </a:r>
            <a:r>
              <a:rPr dirty="0" sz="1200" spc="-6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analysis</a:t>
            </a:r>
            <a:r>
              <a:rPr dirty="0" sz="1200" spc="-2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is</a:t>
            </a:r>
            <a:r>
              <a:rPr dirty="0" sz="1200" spc="-2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far</a:t>
            </a:r>
            <a:r>
              <a:rPr dirty="0" sz="1200" spc="-4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more</a:t>
            </a:r>
            <a:r>
              <a:rPr dirty="0" sz="1200" spc="-1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persuasive</a:t>
            </a:r>
            <a:r>
              <a:rPr dirty="0" sz="1200" spc="-4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with</a:t>
            </a:r>
            <a:r>
              <a:rPr dirty="0" sz="1200" spc="-2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governing</a:t>
            </a:r>
            <a:r>
              <a:rPr dirty="0" sz="1200" spc="-4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boards</a:t>
            </a:r>
            <a:r>
              <a:rPr dirty="0" sz="1200" spc="-4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 b="0">
                <a:solidFill>
                  <a:srgbClr val="424242"/>
                </a:solidFill>
                <a:latin typeface="Calibri"/>
                <a:cs typeface="Calibri"/>
              </a:rPr>
              <a:t>than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anecdotal</a:t>
            </a:r>
            <a:r>
              <a:rPr dirty="0" sz="1200" spc="-5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comparisons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dirty="0"/>
              <a:t>Grounds</a:t>
            </a:r>
            <a:r>
              <a:rPr dirty="0" spc="-40"/>
              <a:t> </a:t>
            </a:r>
            <a:r>
              <a:rPr dirty="0"/>
              <a:t>renewal</a:t>
            </a:r>
            <a:r>
              <a:rPr dirty="0" spc="-20"/>
              <a:t> </a:t>
            </a:r>
            <a:r>
              <a:rPr dirty="0" spc="-10"/>
              <a:t>negotiations</a:t>
            </a:r>
          </a:p>
          <a:p>
            <a:pPr marR="161925">
              <a:lnSpc>
                <a:spcPct val="100000"/>
              </a:lnSpc>
              <a:spcBef>
                <a:spcPts val="495"/>
              </a:spcBef>
            </a:pP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Carriers</a:t>
            </a:r>
            <a:r>
              <a:rPr dirty="0" sz="1200" spc="-2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200" spc="-2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vendors</a:t>
            </a:r>
            <a:r>
              <a:rPr dirty="0" sz="1200" spc="-3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respond</a:t>
            </a:r>
            <a:r>
              <a:rPr dirty="0" sz="1200" spc="-4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differently</a:t>
            </a:r>
            <a:r>
              <a:rPr dirty="0" sz="1200" spc="-5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when</a:t>
            </a:r>
            <a:r>
              <a:rPr dirty="0" sz="1200" spc="-2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you</a:t>
            </a:r>
            <a:r>
              <a:rPr dirty="0" sz="1200" spc="-10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walk</a:t>
            </a:r>
            <a:r>
              <a:rPr dirty="0" sz="1200" spc="-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in</a:t>
            </a:r>
            <a:r>
              <a:rPr dirty="0" sz="1200" spc="-1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with</a:t>
            </a:r>
            <a:r>
              <a:rPr dirty="0" sz="1200" spc="-1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 b="0">
                <a:solidFill>
                  <a:srgbClr val="424242"/>
                </a:solidFill>
                <a:latin typeface="Calibri"/>
                <a:cs typeface="Calibri"/>
              </a:rPr>
              <a:t>peer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data</a:t>
            </a:r>
            <a:r>
              <a:rPr dirty="0" sz="1200" spc="-4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b="0">
                <a:solidFill>
                  <a:srgbClr val="424242"/>
                </a:solidFill>
                <a:latin typeface="Calibri"/>
                <a:cs typeface="Calibri"/>
              </a:rPr>
              <a:t>in</a:t>
            </a:r>
            <a:r>
              <a:rPr dirty="0" sz="1200" spc="-25" b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 b="0">
                <a:solidFill>
                  <a:srgbClr val="424242"/>
                </a:solidFill>
                <a:latin typeface="Calibri"/>
                <a:cs typeface="Calibri"/>
              </a:rPr>
              <a:t>hand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400800" y="2350261"/>
            <a:ext cx="5303520" cy="4370705"/>
          </a:xfrm>
          <a:custGeom>
            <a:avLst/>
            <a:gdLst/>
            <a:ahLst/>
            <a:cxnLst/>
            <a:rect l="l" t="t" r="r" b="b"/>
            <a:pathLst>
              <a:path w="5303520" h="4370705">
                <a:moveTo>
                  <a:pt x="0" y="4370349"/>
                </a:moveTo>
                <a:lnTo>
                  <a:pt x="5303520" y="4370349"/>
                </a:lnTo>
                <a:lnTo>
                  <a:pt x="5303520" y="0"/>
                </a:lnTo>
                <a:lnTo>
                  <a:pt x="0" y="0"/>
                </a:lnTo>
                <a:lnTo>
                  <a:pt x="0" y="4370349"/>
                </a:lnTo>
                <a:close/>
              </a:path>
            </a:pathLst>
          </a:custGeom>
          <a:solidFill>
            <a:srgbClr val="F1F7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6400800" y="1938782"/>
            <a:ext cx="5303520" cy="411480"/>
          </a:xfrm>
          <a:prstGeom prst="rect">
            <a:avLst/>
          </a:prstGeom>
          <a:solidFill>
            <a:srgbClr val="0079C2"/>
          </a:solidFill>
        </p:spPr>
        <p:txBody>
          <a:bodyPr wrap="square" lIns="0" tIns="8001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630"/>
              </a:spcBef>
            </a:pPr>
            <a:r>
              <a:rPr dirty="0" sz="150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5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Calibri"/>
                <a:cs typeface="Calibri"/>
              </a:rPr>
              <a:t>Tool</a:t>
            </a:r>
            <a:r>
              <a:rPr dirty="0" sz="15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Calibri"/>
                <a:cs typeface="Calibri"/>
              </a:rPr>
              <a:t>Worth</a:t>
            </a:r>
            <a:r>
              <a:rPr dirty="0" sz="15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FFFFFF"/>
                </a:solidFill>
                <a:latin typeface="Calibri"/>
                <a:cs typeface="Calibri"/>
              </a:rPr>
              <a:t>Knowing:</a:t>
            </a:r>
            <a:r>
              <a:rPr dirty="0" sz="15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Calibri"/>
                <a:cs typeface="Calibri"/>
              </a:rPr>
              <a:t>Mployer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551676" y="2974848"/>
            <a:ext cx="297180" cy="297180"/>
            <a:chOff x="6551676" y="2974848"/>
            <a:chExt cx="297180" cy="297180"/>
          </a:xfrm>
        </p:grpSpPr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1676" y="2974848"/>
              <a:ext cx="297179" cy="29717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583680" y="3007614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182879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182879" y="182879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583680" y="3007614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80">
                  <a:moveTo>
                    <a:pt x="0" y="182879"/>
                  </a:moveTo>
                  <a:lnTo>
                    <a:pt x="182879" y="182879"/>
                  </a:lnTo>
                  <a:lnTo>
                    <a:pt x="182879" y="0"/>
                  </a:lnTo>
                  <a:lnTo>
                    <a:pt x="0" y="0"/>
                  </a:lnTo>
                  <a:lnTo>
                    <a:pt x="0" y="182879"/>
                  </a:lnTo>
                  <a:close/>
                </a:path>
              </a:pathLst>
            </a:custGeom>
            <a:ln w="12700">
              <a:solidFill>
                <a:srgbClr val="00396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617589" y="2471673"/>
            <a:ext cx="4706620" cy="723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Mployer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is an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independent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benefits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intelligence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platform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built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on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data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from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nearly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100,000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real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benefit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plans.</a:t>
            </a:r>
            <a:endParaRPr sz="1200">
              <a:latin typeface="Calibri"/>
              <a:cs typeface="Calibri"/>
            </a:endParaRPr>
          </a:p>
          <a:p>
            <a:pPr marL="317500">
              <a:lnSpc>
                <a:spcPct val="100000"/>
              </a:lnSpc>
              <a:spcBef>
                <a:spcPts val="117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Benchmarks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by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industry,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geography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size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551676" y="3660647"/>
            <a:ext cx="297180" cy="1668780"/>
            <a:chOff x="6551676" y="3660647"/>
            <a:chExt cx="297180" cy="1668780"/>
          </a:xfrm>
        </p:grpSpPr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1676" y="3660647"/>
              <a:ext cx="297179" cy="29718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583680" y="369341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879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82879" y="182880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583680" y="369341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880"/>
                  </a:moveTo>
                  <a:lnTo>
                    <a:pt x="182879" y="182880"/>
                  </a:lnTo>
                  <a:lnTo>
                    <a:pt x="182879" y="0"/>
                  </a:lnTo>
                  <a:lnTo>
                    <a:pt x="0" y="0"/>
                  </a:lnTo>
                  <a:lnTo>
                    <a:pt x="0" y="182880"/>
                  </a:lnTo>
                  <a:close/>
                </a:path>
              </a:pathLst>
            </a:custGeom>
            <a:ln w="12700">
              <a:solidFill>
                <a:srgbClr val="00396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1676" y="4346447"/>
              <a:ext cx="297179" cy="29718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583680" y="437921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879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82879" y="182880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583680" y="437921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880"/>
                  </a:moveTo>
                  <a:lnTo>
                    <a:pt x="182879" y="182880"/>
                  </a:lnTo>
                  <a:lnTo>
                    <a:pt x="182879" y="0"/>
                  </a:lnTo>
                  <a:lnTo>
                    <a:pt x="0" y="0"/>
                  </a:lnTo>
                  <a:lnTo>
                    <a:pt x="0" y="182880"/>
                  </a:lnTo>
                  <a:close/>
                </a:path>
              </a:pathLst>
            </a:custGeom>
            <a:ln w="12700">
              <a:solidFill>
                <a:srgbClr val="00396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1676" y="5032247"/>
              <a:ext cx="297179" cy="29717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583680" y="506501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182879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82879" y="182880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583680" y="5065013"/>
              <a:ext cx="182880" cy="182880"/>
            </a:xfrm>
            <a:custGeom>
              <a:avLst/>
              <a:gdLst/>
              <a:ahLst/>
              <a:cxnLst/>
              <a:rect l="l" t="t" r="r" b="b"/>
              <a:pathLst>
                <a:path w="182879" h="182879">
                  <a:moveTo>
                    <a:pt x="0" y="182880"/>
                  </a:moveTo>
                  <a:lnTo>
                    <a:pt x="182879" y="182880"/>
                  </a:lnTo>
                  <a:lnTo>
                    <a:pt x="182879" y="0"/>
                  </a:lnTo>
                  <a:lnTo>
                    <a:pt x="0" y="0"/>
                  </a:lnTo>
                  <a:lnTo>
                    <a:pt x="0" y="182880"/>
                  </a:lnTo>
                  <a:close/>
                </a:path>
              </a:pathLst>
            </a:custGeom>
            <a:ln w="12700">
              <a:solidFill>
                <a:srgbClr val="00396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6922389" y="3669538"/>
            <a:ext cx="36753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Ratings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across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medical,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pharmacy,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dental,</a:t>
            </a:r>
            <a:r>
              <a:rPr dirty="0" sz="1200" spc="-5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vision,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leave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922389" y="4352670"/>
            <a:ext cx="28219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Updated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continuously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not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just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once</a:t>
            </a:r>
            <a:r>
              <a:rPr dirty="0" sz="12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year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22389" y="5037835"/>
            <a:ext cx="34417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Designed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to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support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brokers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their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Calibri"/>
                <a:cs typeface="Calibri"/>
              </a:rPr>
              <a:t>clients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37959" y="5606821"/>
            <a:ext cx="5029200" cy="986155"/>
          </a:xfrm>
          <a:prstGeom prst="rect">
            <a:avLst/>
          </a:prstGeom>
          <a:solidFill>
            <a:srgbClr val="000000"/>
          </a:solidFill>
          <a:ln w="12700">
            <a:solidFill>
              <a:srgbClr val="00396D"/>
            </a:solidFill>
          </a:ln>
        </p:spPr>
        <p:txBody>
          <a:bodyPr wrap="square" lIns="0" tIns="51435" rIns="0" bIns="0" rtlCol="0" vert="horz">
            <a:spAutoFit/>
          </a:bodyPr>
          <a:lstStyle/>
          <a:p>
            <a:pPr marL="229235">
              <a:lnSpc>
                <a:spcPct val="100000"/>
              </a:lnSpc>
              <a:spcBef>
                <a:spcPts val="405"/>
              </a:spcBef>
            </a:pPr>
            <a:r>
              <a:rPr dirty="0" sz="1300" b="1">
                <a:solidFill>
                  <a:srgbClr val="FFFFFF"/>
                </a:solidFill>
                <a:latin typeface="Calibri"/>
                <a:cs typeface="Calibri"/>
              </a:rPr>
              <a:t>HUB</a:t>
            </a:r>
            <a:r>
              <a:rPr dirty="0" sz="13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FFFFFF"/>
                </a:solidFill>
                <a:latin typeface="Calibri"/>
                <a:cs typeface="Calibri"/>
              </a:rPr>
              <a:t>partners</a:t>
            </a:r>
            <a:r>
              <a:rPr dirty="0" sz="13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3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FFFFFF"/>
                </a:solidFill>
                <a:latin typeface="Calibri"/>
                <a:cs typeface="Calibri"/>
              </a:rPr>
              <a:t>Mployer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300">
              <a:latin typeface="Calibri"/>
              <a:cs typeface="Calibri"/>
            </a:endParaRPr>
          </a:p>
          <a:p>
            <a:pPr marL="229235" marR="230504">
              <a:lnSpc>
                <a:spcPct val="100000"/>
              </a:lnSpc>
            </a:pP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If</a:t>
            </a:r>
            <a:r>
              <a:rPr dirty="0" sz="1100" spc="-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you'd</a:t>
            </a:r>
            <a:r>
              <a:rPr dirty="0" sz="1100" spc="-2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like</a:t>
            </a:r>
            <a:r>
              <a:rPr dirty="0" sz="1100" spc="-1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a</a:t>
            </a:r>
            <a:r>
              <a:rPr dirty="0" sz="1100" spc="-1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customized</a:t>
            </a:r>
            <a:r>
              <a:rPr dirty="0" sz="1100" spc="-4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3B81F"/>
                </a:solidFill>
                <a:latin typeface="Calibri"/>
                <a:cs typeface="Calibri"/>
              </a:rPr>
              <a:t>benchmarking</a:t>
            </a:r>
            <a:r>
              <a:rPr dirty="0" sz="1100" spc="-4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report</a:t>
            </a:r>
            <a:r>
              <a:rPr dirty="0" sz="1100" spc="-1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for</a:t>
            </a:r>
            <a:r>
              <a:rPr dirty="0" sz="1100" spc="-1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your</a:t>
            </a:r>
            <a:r>
              <a:rPr dirty="0" sz="1100" spc="-3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plan</a:t>
            </a:r>
            <a:r>
              <a:rPr dirty="0" sz="1100" spc="1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—</a:t>
            </a:r>
            <a:r>
              <a:rPr dirty="0" sz="1100" spc="-1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by</a:t>
            </a:r>
            <a:r>
              <a:rPr dirty="0" sz="1100" spc="-1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size,</a:t>
            </a:r>
            <a:r>
              <a:rPr dirty="0" sz="1100" spc="-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3B81F"/>
                </a:solidFill>
                <a:latin typeface="Calibri"/>
                <a:cs typeface="Calibri"/>
              </a:rPr>
              <a:t>industry,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and</a:t>
            </a:r>
            <a:r>
              <a:rPr dirty="0" sz="1100" spc="-1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region</a:t>
            </a:r>
            <a:r>
              <a:rPr dirty="0" sz="1100" spc="-1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—</a:t>
            </a:r>
            <a:r>
              <a:rPr dirty="0" sz="1100" spc="-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we</a:t>
            </a:r>
            <a:r>
              <a:rPr dirty="0" sz="1100" spc="-1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can</a:t>
            </a:r>
            <a:r>
              <a:rPr dirty="0" sz="1100" spc="-1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make</a:t>
            </a:r>
            <a:r>
              <a:rPr dirty="0" sz="1100" spc="-2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that</a:t>
            </a:r>
            <a:r>
              <a:rPr dirty="0" sz="1100" spc="-2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happen</a:t>
            </a:r>
            <a:r>
              <a:rPr dirty="0" sz="1100" spc="-1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at</a:t>
            </a:r>
            <a:r>
              <a:rPr dirty="0" sz="1100" spc="-1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no</a:t>
            </a:r>
            <a:r>
              <a:rPr dirty="0" sz="1100" spc="-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cost</a:t>
            </a:r>
            <a:r>
              <a:rPr dirty="0" sz="1100" spc="-30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3B81F"/>
                </a:solidFill>
                <a:latin typeface="Calibri"/>
                <a:cs typeface="Calibri"/>
              </a:rPr>
              <a:t>to</a:t>
            </a:r>
            <a:r>
              <a:rPr dirty="0" sz="1100" spc="-15">
                <a:solidFill>
                  <a:srgbClr val="F3B81F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F3B81F"/>
                </a:solidFill>
                <a:latin typeface="Calibri"/>
                <a:cs typeface="Calibri"/>
              </a:rPr>
              <a:t>you.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8" name="object 48" descr="$PPTXTitle"/>
          <p:cNvSpPr txBox="1">
            <a:spLocks noGrp="1"/>
          </p:cNvSpPr>
          <p:nvPr>
            <p:ph type="title"/>
          </p:nvPr>
        </p:nvSpPr>
        <p:spPr>
          <a:xfrm>
            <a:off x="535940" y="1391869"/>
            <a:ext cx="298640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Know</a:t>
            </a:r>
            <a:r>
              <a:rPr dirty="0" spc="-85"/>
              <a:t> </a:t>
            </a:r>
            <a:r>
              <a:rPr dirty="0"/>
              <a:t>Where</a:t>
            </a:r>
            <a:r>
              <a:rPr dirty="0" spc="-65"/>
              <a:t> </a:t>
            </a:r>
            <a:r>
              <a:rPr dirty="0" spc="-40"/>
              <a:t>You</a:t>
            </a:r>
            <a:r>
              <a:rPr dirty="0" spc="-60"/>
              <a:t> </a:t>
            </a:r>
            <a:r>
              <a:rPr dirty="0" spc="-10"/>
              <a:t>Stand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9843"/>
            <a:ext cx="12192000" cy="5581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1180" y="1186941"/>
            <a:ext cx="69640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No</a:t>
            </a:r>
            <a:r>
              <a:rPr dirty="0" sz="1400" spc="-5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single</a:t>
            </a:r>
            <a:r>
              <a:rPr dirty="0" sz="14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strategy</a:t>
            </a:r>
            <a:r>
              <a:rPr dirty="0" sz="14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is</a:t>
            </a:r>
            <a:r>
              <a:rPr dirty="0" sz="1400" spc="-2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right</a:t>
            </a:r>
            <a:r>
              <a:rPr dirty="0" sz="1400" spc="-2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for</a:t>
            </a:r>
            <a:r>
              <a:rPr dirty="0" sz="1400" spc="-4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every</a:t>
            </a:r>
            <a:r>
              <a:rPr dirty="0" sz="1400" spc="-3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community</a:t>
            </a:r>
            <a:r>
              <a:rPr dirty="0" sz="1400" spc="-1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—</a:t>
            </a:r>
            <a:r>
              <a:rPr dirty="0" sz="1400" spc="-4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but</a:t>
            </a:r>
            <a:r>
              <a:rPr dirty="0" sz="1400" spc="-1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these</a:t>
            </a:r>
            <a:r>
              <a:rPr dirty="0" sz="1400" spc="-2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are</a:t>
            </a:r>
            <a:r>
              <a:rPr dirty="0" sz="1400" spc="-3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good</a:t>
            </a:r>
            <a:r>
              <a:rPr dirty="0" sz="1400" spc="-4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starting</a:t>
            </a:r>
            <a:r>
              <a:rPr dirty="0" sz="14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points</a:t>
            </a:r>
            <a:r>
              <a:rPr dirty="0" sz="1400" spc="-20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for</a:t>
            </a:r>
            <a:r>
              <a:rPr dirty="0" sz="1400" spc="-55">
                <a:solidFill>
                  <a:srgbClr val="6B7180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6B7180"/>
                </a:solidFill>
                <a:latin typeface="Calibri"/>
                <a:cs typeface="Calibri"/>
              </a:rPr>
              <a:t>any</a:t>
            </a:r>
            <a:r>
              <a:rPr dirty="0" sz="1400" spc="-20">
                <a:solidFill>
                  <a:srgbClr val="6B7180"/>
                </a:solidFill>
                <a:latin typeface="Calibri"/>
                <a:cs typeface="Calibri"/>
              </a:rPr>
              <a:t> size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49374" y="2159277"/>
            <a:ext cx="641985" cy="641985"/>
            <a:chOff x="449374" y="2159277"/>
            <a:chExt cx="641985" cy="6419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374" y="2159277"/>
              <a:ext cx="641937" cy="64193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57200" y="2168270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5">
                  <a:moveTo>
                    <a:pt x="283464" y="0"/>
                  </a:moveTo>
                  <a:lnTo>
                    <a:pt x="237484" y="3712"/>
                  </a:lnTo>
                  <a:lnTo>
                    <a:pt x="193867" y="14459"/>
                  </a:lnTo>
                  <a:lnTo>
                    <a:pt x="153195" y="31656"/>
                  </a:lnTo>
                  <a:lnTo>
                    <a:pt x="116053" y="54717"/>
                  </a:lnTo>
                  <a:lnTo>
                    <a:pt x="83024" y="83057"/>
                  </a:lnTo>
                  <a:lnTo>
                    <a:pt x="54692" y="116092"/>
                  </a:lnTo>
                  <a:lnTo>
                    <a:pt x="31639" y="153235"/>
                  </a:lnTo>
                  <a:lnTo>
                    <a:pt x="14451" y="193901"/>
                  </a:lnTo>
                  <a:lnTo>
                    <a:pt x="3710" y="237506"/>
                  </a:lnTo>
                  <a:lnTo>
                    <a:pt x="0" y="283463"/>
                  </a:lnTo>
                  <a:lnTo>
                    <a:pt x="3710" y="329452"/>
                  </a:lnTo>
                  <a:lnTo>
                    <a:pt x="14451" y="373075"/>
                  </a:lnTo>
                  <a:lnTo>
                    <a:pt x="31639" y="413748"/>
                  </a:lnTo>
                  <a:lnTo>
                    <a:pt x="54692" y="450890"/>
                  </a:lnTo>
                  <a:lnTo>
                    <a:pt x="83024" y="483917"/>
                  </a:lnTo>
                  <a:lnTo>
                    <a:pt x="116053" y="512246"/>
                  </a:lnTo>
                  <a:lnTo>
                    <a:pt x="153195" y="535295"/>
                  </a:lnTo>
                  <a:lnTo>
                    <a:pt x="193867" y="552480"/>
                  </a:lnTo>
                  <a:lnTo>
                    <a:pt x="237484" y="563218"/>
                  </a:lnTo>
                  <a:lnTo>
                    <a:pt x="283464" y="566927"/>
                  </a:lnTo>
                  <a:lnTo>
                    <a:pt x="329443" y="563218"/>
                  </a:lnTo>
                  <a:lnTo>
                    <a:pt x="373060" y="552480"/>
                  </a:lnTo>
                  <a:lnTo>
                    <a:pt x="413732" y="535295"/>
                  </a:lnTo>
                  <a:lnTo>
                    <a:pt x="450874" y="512246"/>
                  </a:lnTo>
                  <a:lnTo>
                    <a:pt x="483903" y="483917"/>
                  </a:lnTo>
                  <a:lnTo>
                    <a:pt x="512235" y="450890"/>
                  </a:lnTo>
                  <a:lnTo>
                    <a:pt x="535288" y="413748"/>
                  </a:lnTo>
                  <a:lnTo>
                    <a:pt x="552476" y="373075"/>
                  </a:lnTo>
                  <a:lnTo>
                    <a:pt x="563217" y="329452"/>
                  </a:lnTo>
                  <a:lnTo>
                    <a:pt x="566928" y="283463"/>
                  </a:lnTo>
                  <a:lnTo>
                    <a:pt x="563217" y="237506"/>
                  </a:lnTo>
                  <a:lnTo>
                    <a:pt x="552476" y="193901"/>
                  </a:lnTo>
                  <a:lnTo>
                    <a:pt x="535288" y="153235"/>
                  </a:lnTo>
                  <a:lnTo>
                    <a:pt x="512235" y="116092"/>
                  </a:lnTo>
                  <a:lnTo>
                    <a:pt x="483903" y="83058"/>
                  </a:lnTo>
                  <a:lnTo>
                    <a:pt x="450874" y="54717"/>
                  </a:lnTo>
                  <a:lnTo>
                    <a:pt x="413732" y="31656"/>
                  </a:lnTo>
                  <a:lnTo>
                    <a:pt x="373060" y="14459"/>
                  </a:lnTo>
                  <a:lnTo>
                    <a:pt x="329443" y="3712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628" y="2235733"/>
              <a:ext cx="624852" cy="5288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8536" y="2261615"/>
              <a:ext cx="523494" cy="42748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222044" y="2244089"/>
            <a:ext cx="442468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Do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we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know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who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our</a:t>
            </a:r>
            <a:r>
              <a:rPr dirty="0" sz="13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PBM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is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whether</a:t>
            </a:r>
            <a:r>
              <a:rPr dirty="0" sz="13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we're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on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transparent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pricing</a:t>
            </a:r>
            <a:r>
              <a:rPr dirty="0" sz="13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model?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301534" y="2159277"/>
            <a:ext cx="641985" cy="641985"/>
            <a:chOff x="6301534" y="2159277"/>
            <a:chExt cx="641985" cy="64198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01534" y="2159277"/>
              <a:ext cx="641937" cy="64193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309360" y="2167762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4" h="567055">
                  <a:moveTo>
                    <a:pt x="283463" y="0"/>
                  </a:moveTo>
                  <a:lnTo>
                    <a:pt x="237475" y="3709"/>
                  </a:lnTo>
                  <a:lnTo>
                    <a:pt x="193852" y="14447"/>
                  </a:lnTo>
                  <a:lnTo>
                    <a:pt x="153179" y="31632"/>
                  </a:lnTo>
                  <a:lnTo>
                    <a:pt x="116037" y="54681"/>
                  </a:lnTo>
                  <a:lnTo>
                    <a:pt x="83010" y="83010"/>
                  </a:lnTo>
                  <a:lnTo>
                    <a:pt x="54681" y="116037"/>
                  </a:lnTo>
                  <a:lnTo>
                    <a:pt x="31632" y="153179"/>
                  </a:lnTo>
                  <a:lnTo>
                    <a:pt x="14447" y="193852"/>
                  </a:lnTo>
                  <a:lnTo>
                    <a:pt x="3709" y="237475"/>
                  </a:lnTo>
                  <a:lnTo>
                    <a:pt x="0" y="283463"/>
                  </a:lnTo>
                  <a:lnTo>
                    <a:pt x="3709" y="329421"/>
                  </a:lnTo>
                  <a:lnTo>
                    <a:pt x="14447" y="373026"/>
                  </a:lnTo>
                  <a:lnTo>
                    <a:pt x="31632" y="413692"/>
                  </a:lnTo>
                  <a:lnTo>
                    <a:pt x="54681" y="450835"/>
                  </a:lnTo>
                  <a:lnTo>
                    <a:pt x="83010" y="483869"/>
                  </a:lnTo>
                  <a:lnTo>
                    <a:pt x="116037" y="512210"/>
                  </a:lnTo>
                  <a:lnTo>
                    <a:pt x="153179" y="535271"/>
                  </a:lnTo>
                  <a:lnTo>
                    <a:pt x="193852" y="552468"/>
                  </a:lnTo>
                  <a:lnTo>
                    <a:pt x="237475" y="563215"/>
                  </a:lnTo>
                  <a:lnTo>
                    <a:pt x="283463" y="566927"/>
                  </a:lnTo>
                  <a:lnTo>
                    <a:pt x="329452" y="563215"/>
                  </a:lnTo>
                  <a:lnTo>
                    <a:pt x="373075" y="552468"/>
                  </a:lnTo>
                  <a:lnTo>
                    <a:pt x="413748" y="535271"/>
                  </a:lnTo>
                  <a:lnTo>
                    <a:pt x="450890" y="512210"/>
                  </a:lnTo>
                  <a:lnTo>
                    <a:pt x="483917" y="483870"/>
                  </a:lnTo>
                  <a:lnTo>
                    <a:pt x="512246" y="450835"/>
                  </a:lnTo>
                  <a:lnTo>
                    <a:pt x="535295" y="413692"/>
                  </a:lnTo>
                  <a:lnTo>
                    <a:pt x="552480" y="373026"/>
                  </a:lnTo>
                  <a:lnTo>
                    <a:pt x="563218" y="329421"/>
                  </a:lnTo>
                  <a:lnTo>
                    <a:pt x="566928" y="283463"/>
                  </a:lnTo>
                  <a:lnTo>
                    <a:pt x="563218" y="237475"/>
                  </a:lnTo>
                  <a:lnTo>
                    <a:pt x="552480" y="193852"/>
                  </a:lnTo>
                  <a:lnTo>
                    <a:pt x="535295" y="153179"/>
                  </a:lnTo>
                  <a:lnTo>
                    <a:pt x="512246" y="116037"/>
                  </a:lnTo>
                  <a:lnTo>
                    <a:pt x="483917" y="83010"/>
                  </a:lnTo>
                  <a:lnTo>
                    <a:pt x="450890" y="54681"/>
                  </a:lnTo>
                  <a:lnTo>
                    <a:pt x="413748" y="31632"/>
                  </a:lnTo>
                  <a:lnTo>
                    <a:pt x="373075" y="14447"/>
                  </a:lnTo>
                  <a:lnTo>
                    <a:pt x="329452" y="3709"/>
                  </a:lnTo>
                  <a:lnTo>
                    <a:pt x="283463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4788" y="2235733"/>
              <a:ext cx="624852" cy="52880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30696" y="2261615"/>
              <a:ext cx="523494" cy="427481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074789" y="2244089"/>
            <a:ext cx="4711065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Do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we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offer</a:t>
            </a:r>
            <a:r>
              <a:rPr dirty="0" sz="13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an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HSA —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3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if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so,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does our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employer</a:t>
            </a:r>
            <a:r>
              <a:rPr dirty="0" sz="13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seed</a:t>
            </a:r>
            <a:r>
              <a:rPr dirty="0" sz="13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contribution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reflect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current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benchmarks?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50898" y="3276369"/>
            <a:ext cx="641985" cy="641985"/>
            <a:chOff x="450898" y="3276369"/>
            <a:chExt cx="641985" cy="64198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0898" y="3276369"/>
              <a:ext cx="641937" cy="64193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58723" y="3284855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283464" y="0"/>
                  </a:moveTo>
                  <a:lnTo>
                    <a:pt x="237484" y="3712"/>
                  </a:lnTo>
                  <a:lnTo>
                    <a:pt x="193867" y="14459"/>
                  </a:lnTo>
                  <a:lnTo>
                    <a:pt x="153195" y="31656"/>
                  </a:lnTo>
                  <a:lnTo>
                    <a:pt x="116053" y="54717"/>
                  </a:lnTo>
                  <a:lnTo>
                    <a:pt x="83024" y="83058"/>
                  </a:lnTo>
                  <a:lnTo>
                    <a:pt x="54692" y="116092"/>
                  </a:lnTo>
                  <a:lnTo>
                    <a:pt x="31639" y="153235"/>
                  </a:lnTo>
                  <a:lnTo>
                    <a:pt x="14451" y="193901"/>
                  </a:lnTo>
                  <a:lnTo>
                    <a:pt x="3710" y="237506"/>
                  </a:lnTo>
                  <a:lnTo>
                    <a:pt x="0" y="283464"/>
                  </a:lnTo>
                  <a:lnTo>
                    <a:pt x="3710" y="329452"/>
                  </a:lnTo>
                  <a:lnTo>
                    <a:pt x="14451" y="373075"/>
                  </a:lnTo>
                  <a:lnTo>
                    <a:pt x="31639" y="413748"/>
                  </a:lnTo>
                  <a:lnTo>
                    <a:pt x="54692" y="450890"/>
                  </a:lnTo>
                  <a:lnTo>
                    <a:pt x="83024" y="483917"/>
                  </a:lnTo>
                  <a:lnTo>
                    <a:pt x="116053" y="512246"/>
                  </a:lnTo>
                  <a:lnTo>
                    <a:pt x="153195" y="535295"/>
                  </a:lnTo>
                  <a:lnTo>
                    <a:pt x="193867" y="552480"/>
                  </a:lnTo>
                  <a:lnTo>
                    <a:pt x="237484" y="563218"/>
                  </a:lnTo>
                  <a:lnTo>
                    <a:pt x="283464" y="566928"/>
                  </a:lnTo>
                  <a:lnTo>
                    <a:pt x="329443" y="563218"/>
                  </a:lnTo>
                  <a:lnTo>
                    <a:pt x="373060" y="552480"/>
                  </a:lnTo>
                  <a:lnTo>
                    <a:pt x="413732" y="535295"/>
                  </a:lnTo>
                  <a:lnTo>
                    <a:pt x="450874" y="512246"/>
                  </a:lnTo>
                  <a:lnTo>
                    <a:pt x="483903" y="483917"/>
                  </a:lnTo>
                  <a:lnTo>
                    <a:pt x="512235" y="450890"/>
                  </a:lnTo>
                  <a:lnTo>
                    <a:pt x="535288" y="413748"/>
                  </a:lnTo>
                  <a:lnTo>
                    <a:pt x="552476" y="373075"/>
                  </a:lnTo>
                  <a:lnTo>
                    <a:pt x="563217" y="329452"/>
                  </a:lnTo>
                  <a:lnTo>
                    <a:pt x="566928" y="283464"/>
                  </a:lnTo>
                  <a:lnTo>
                    <a:pt x="563217" y="237506"/>
                  </a:lnTo>
                  <a:lnTo>
                    <a:pt x="552476" y="193901"/>
                  </a:lnTo>
                  <a:lnTo>
                    <a:pt x="535288" y="153235"/>
                  </a:lnTo>
                  <a:lnTo>
                    <a:pt x="512235" y="116092"/>
                  </a:lnTo>
                  <a:lnTo>
                    <a:pt x="483903" y="83058"/>
                  </a:lnTo>
                  <a:lnTo>
                    <a:pt x="450874" y="54717"/>
                  </a:lnTo>
                  <a:lnTo>
                    <a:pt x="413732" y="31656"/>
                  </a:lnTo>
                  <a:lnTo>
                    <a:pt x="373060" y="14459"/>
                  </a:lnTo>
                  <a:lnTo>
                    <a:pt x="329443" y="3712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4151" y="3352825"/>
              <a:ext cx="624852" cy="52880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0059" y="3378708"/>
              <a:ext cx="523494" cy="42748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222044" y="3345307"/>
            <a:ext cx="479171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When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did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we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last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benchmark</a:t>
            </a:r>
            <a:r>
              <a:rPr dirty="0" sz="13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our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benefits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against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peer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communities 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of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similar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size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industry?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301534" y="3270273"/>
            <a:ext cx="641985" cy="641985"/>
            <a:chOff x="6301534" y="3270273"/>
            <a:chExt cx="641985" cy="641985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01534" y="3270273"/>
              <a:ext cx="641937" cy="64193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309360" y="3279139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4" h="567054">
                  <a:moveTo>
                    <a:pt x="283463" y="0"/>
                  </a:moveTo>
                  <a:lnTo>
                    <a:pt x="237475" y="3709"/>
                  </a:lnTo>
                  <a:lnTo>
                    <a:pt x="193852" y="14447"/>
                  </a:lnTo>
                  <a:lnTo>
                    <a:pt x="153179" y="31632"/>
                  </a:lnTo>
                  <a:lnTo>
                    <a:pt x="116037" y="54681"/>
                  </a:lnTo>
                  <a:lnTo>
                    <a:pt x="83010" y="83010"/>
                  </a:lnTo>
                  <a:lnTo>
                    <a:pt x="54681" y="116037"/>
                  </a:lnTo>
                  <a:lnTo>
                    <a:pt x="31632" y="153179"/>
                  </a:lnTo>
                  <a:lnTo>
                    <a:pt x="14447" y="193852"/>
                  </a:lnTo>
                  <a:lnTo>
                    <a:pt x="3709" y="237475"/>
                  </a:lnTo>
                  <a:lnTo>
                    <a:pt x="0" y="283463"/>
                  </a:lnTo>
                  <a:lnTo>
                    <a:pt x="3709" y="329452"/>
                  </a:lnTo>
                  <a:lnTo>
                    <a:pt x="14447" y="373075"/>
                  </a:lnTo>
                  <a:lnTo>
                    <a:pt x="31632" y="413748"/>
                  </a:lnTo>
                  <a:lnTo>
                    <a:pt x="54681" y="450890"/>
                  </a:lnTo>
                  <a:lnTo>
                    <a:pt x="83010" y="483917"/>
                  </a:lnTo>
                  <a:lnTo>
                    <a:pt x="116037" y="512246"/>
                  </a:lnTo>
                  <a:lnTo>
                    <a:pt x="153179" y="535295"/>
                  </a:lnTo>
                  <a:lnTo>
                    <a:pt x="193852" y="552480"/>
                  </a:lnTo>
                  <a:lnTo>
                    <a:pt x="237475" y="563218"/>
                  </a:lnTo>
                  <a:lnTo>
                    <a:pt x="283463" y="566928"/>
                  </a:lnTo>
                  <a:lnTo>
                    <a:pt x="329452" y="563218"/>
                  </a:lnTo>
                  <a:lnTo>
                    <a:pt x="373075" y="552480"/>
                  </a:lnTo>
                  <a:lnTo>
                    <a:pt x="413748" y="535295"/>
                  </a:lnTo>
                  <a:lnTo>
                    <a:pt x="450890" y="512246"/>
                  </a:lnTo>
                  <a:lnTo>
                    <a:pt x="483917" y="483917"/>
                  </a:lnTo>
                  <a:lnTo>
                    <a:pt x="512246" y="450890"/>
                  </a:lnTo>
                  <a:lnTo>
                    <a:pt x="535295" y="413748"/>
                  </a:lnTo>
                  <a:lnTo>
                    <a:pt x="552480" y="373075"/>
                  </a:lnTo>
                  <a:lnTo>
                    <a:pt x="563218" y="329452"/>
                  </a:lnTo>
                  <a:lnTo>
                    <a:pt x="566928" y="283463"/>
                  </a:lnTo>
                  <a:lnTo>
                    <a:pt x="563218" y="237475"/>
                  </a:lnTo>
                  <a:lnTo>
                    <a:pt x="552480" y="193852"/>
                  </a:lnTo>
                  <a:lnTo>
                    <a:pt x="535295" y="153179"/>
                  </a:lnTo>
                  <a:lnTo>
                    <a:pt x="512246" y="116037"/>
                  </a:lnTo>
                  <a:lnTo>
                    <a:pt x="483917" y="83010"/>
                  </a:lnTo>
                  <a:lnTo>
                    <a:pt x="450890" y="54681"/>
                  </a:lnTo>
                  <a:lnTo>
                    <a:pt x="413748" y="31632"/>
                  </a:lnTo>
                  <a:lnTo>
                    <a:pt x="373075" y="14447"/>
                  </a:lnTo>
                  <a:lnTo>
                    <a:pt x="329452" y="3709"/>
                  </a:lnTo>
                  <a:lnTo>
                    <a:pt x="283463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04788" y="3346729"/>
              <a:ext cx="624852" cy="52880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30696" y="3372611"/>
              <a:ext cx="523494" cy="427481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7074789" y="3345307"/>
            <a:ext cx="4468495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Do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we</a:t>
            </a:r>
            <a:r>
              <a:rPr dirty="0" sz="13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proactively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communicate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with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employees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turning 65</a:t>
            </a:r>
            <a:r>
              <a:rPr dirty="0" sz="13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about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Medicare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coordination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HSA</a:t>
            </a:r>
            <a:r>
              <a:rPr dirty="0" sz="13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timing?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49374" y="4393461"/>
            <a:ext cx="641985" cy="641985"/>
            <a:chOff x="449374" y="4393461"/>
            <a:chExt cx="641985" cy="641985"/>
          </a:xfrm>
        </p:grpSpPr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9374" y="4393461"/>
              <a:ext cx="641937" cy="64193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57200" y="4402200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5" h="567054">
                  <a:moveTo>
                    <a:pt x="283464" y="0"/>
                  </a:moveTo>
                  <a:lnTo>
                    <a:pt x="237484" y="3712"/>
                  </a:lnTo>
                  <a:lnTo>
                    <a:pt x="193867" y="14459"/>
                  </a:lnTo>
                  <a:lnTo>
                    <a:pt x="153195" y="31656"/>
                  </a:lnTo>
                  <a:lnTo>
                    <a:pt x="116053" y="54717"/>
                  </a:lnTo>
                  <a:lnTo>
                    <a:pt x="83024" y="83057"/>
                  </a:lnTo>
                  <a:lnTo>
                    <a:pt x="54692" y="116092"/>
                  </a:lnTo>
                  <a:lnTo>
                    <a:pt x="31639" y="153235"/>
                  </a:lnTo>
                  <a:lnTo>
                    <a:pt x="14451" y="193901"/>
                  </a:lnTo>
                  <a:lnTo>
                    <a:pt x="3710" y="237506"/>
                  </a:lnTo>
                  <a:lnTo>
                    <a:pt x="0" y="283463"/>
                  </a:lnTo>
                  <a:lnTo>
                    <a:pt x="3710" y="329452"/>
                  </a:lnTo>
                  <a:lnTo>
                    <a:pt x="14451" y="373075"/>
                  </a:lnTo>
                  <a:lnTo>
                    <a:pt x="31639" y="413748"/>
                  </a:lnTo>
                  <a:lnTo>
                    <a:pt x="54692" y="450890"/>
                  </a:lnTo>
                  <a:lnTo>
                    <a:pt x="83024" y="483917"/>
                  </a:lnTo>
                  <a:lnTo>
                    <a:pt x="116053" y="512246"/>
                  </a:lnTo>
                  <a:lnTo>
                    <a:pt x="153195" y="535295"/>
                  </a:lnTo>
                  <a:lnTo>
                    <a:pt x="193867" y="552480"/>
                  </a:lnTo>
                  <a:lnTo>
                    <a:pt x="237484" y="563218"/>
                  </a:lnTo>
                  <a:lnTo>
                    <a:pt x="283464" y="566928"/>
                  </a:lnTo>
                  <a:lnTo>
                    <a:pt x="329443" y="563218"/>
                  </a:lnTo>
                  <a:lnTo>
                    <a:pt x="373060" y="552480"/>
                  </a:lnTo>
                  <a:lnTo>
                    <a:pt x="413732" y="535295"/>
                  </a:lnTo>
                  <a:lnTo>
                    <a:pt x="450874" y="512246"/>
                  </a:lnTo>
                  <a:lnTo>
                    <a:pt x="483903" y="483917"/>
                  </a:lnTo>
                  <a:lnTo>
                    <a:pt x="512235" y="450890"/>
                  </a:lnTo>
                  <a:lnTo>
                    <a:pt x="535288" y="413748"/>
                  </a:lnTo>
                  <a:lnTo>
                    <a:pt x="552476" y="373075"/>
                  </a:lnTo>
                  <a:lnTo>
                    <a:pt x="563217" y="329452"/>
                  </a:lnTo>
                  <a:lnTo>
                    <a:pt x="566928" y="283463"/>
                  </a:lnTo>
                  <a:lnTo>
                    <a:pt x="563217" y="237506"/>
                  </a:lnTo>
                  <a:lnTo>
                    <a:pt x="552476" y="193901"/>
                  </a:lnTo>
                  <a:lnTo>
                    <a:pt x="535288" y="153235"/>
                  </a:lnTo>
                  <a:lnTo>
                    <a:pt x="512235" y="116092"/>
                  </a:lnTo>
                  <a:lnTo>
                    <a:pt x="483903" y="83057"/>
                  </a:lnTo>
                  <a:lnTo>
                    <a:pt x="450874" y="54717"/>
                  </a:lnTo>
                  <a:lnTo>
                    <a:pt x="413732" y="31656"/>
                  </a:lnTo>
                  <a:lnTo>
                    <a:pt x="373060" y="14459"/>
                  </a:lnTo>
                  <a:lnTo>
                    <a:pt x="329443" y="3712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2628" y="4469917"/>
              <a:ext cx="624852" cy="52880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8536" y="4495799"/>
              <a:ext cx="523494" cy="427481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1222044" y="4446778"/>
            <a:ext cx="4806950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Have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we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ever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had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conversation with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our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broker</a:t>
            </a:r>
            <a:r>
              <a:rPr dirty="0" sz="13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about</a:t>
            </a:r>
            <a:r>
              <a:rPr dirty="0" sz="13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self-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funding</a:t>
            </a:r>
            <a:r>
              <a:rPr dirty="0" sz="1300" spc="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or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captive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feasibility</a:t>
            </a:r>
            <a:r>
              <a:rPr dirty="0" sz="1300" spc="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even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informally?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301534" y="4393461"/>
            <a:ext cx="641985" cy="641985"/>
            <a:chOff x="6301534" y="4393461"/>
            <a:chExt cx="641985" cy="641985"/>
          </a:xfrm>
        </p:grpSpPr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01534" y="4393461"/>
              <a:ext cx="641937" cy="64193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309360" y="4402200"/>
              <a:ext cx="567055" cy="567055"/>
            </a:xfrm>
            <a:custGeom>
              <a:avLst/>
              <a:gdLst/>
              <a:ahLst/>
              <a:cxnLst/>
              <a:rect l="l" t="t" r="r" b="b"/>
              <a:pathLst>
                <a:path w="567054" h="567054">
                  <a:moveTo>
                    <a:pt x="283463" y="0"/>
                  </a:moveTo>
                  <a:lnTo>
                    <a:pt x="237475" y="3712"/>
                  </a:lnTo>
                  <a:lnTo>
                    <a:pt x="193852" y="14459"/>
                  </a:lnTo>
                  <a:lnTo>
                    <a:pt x="153179" y="31656"/>
                  </a:lnTo>
                  <a:lnTo>
                    <a:pt x="116037" y="54717"/>
                  </a:lnTo>
                  <a:lnTo>
                    <a:pt x="83010" y="83057"/>
                  </a:lnTo>
                  <a:lnTo>
                    <a:pt x="54681" y="116092"/>
                  </a:lnTo>
                  <a:lnTo>
                    <a:pt x="31632" y="153235"/>
                  </a:lnTo>
                  <a:lnTo>
                    <a:pt x="14447" y="193901"/>
                  </a:lnTo>
                  <a:lnTo>
                    <a:pt x="3709" y="237506"/>
                  </a:lnTo>
                  <a:lnTo>
                    <a:pt x="0" y="283463"/>
                  </a:lnTo>
                  <a:lnTo>
                    <a:pt x="3709" y="329452"/>
                  </a:lnTo>
                  <a:lnTo>
                    <a:pt x="14447" y="373075"/>
                  </a:lnTo>
                  <a:lnTo>
                    <a:pt x="31632" y="413748"/>
                  </a:lnTo>
                  <a:lnTo>
                    <a:pt x="54681" y="450890"/>
                  </a:lnTo>
                  <a:lnTo>
                    <a:pt x="83010" y="483917"/>
                  </a:lnTo>
                  <a:lnTo>
                    <a:pt x="116037" y="512246"/>
                  </a:lnTo>
                  <a:lnTo>
                    <a:pt x="153179" y="535295"/>
                  </a:lnTo>
                  <a:lnTo>
                    <a:pt x="193852" y="552480"/>
                  </a:lnTo>
                  <a:lnTo>
                    <a:pt x="237475" y="563218"/>
                  </a:lnTo>
                  <a:lnTo>
                    <a:pt x="283463" y="566928"/>
                  </a:lnTo>
                  <a:lnTo>
                    <a:pt x="329452" y="563218"/>
                  </a:lnTo>
                  <a:lnTo>
                    <a:pt x="373075" y="552480"/>
                  </a:lnTo>
                  <a:lnTo>
                    <a:pt x="413748" y="535295"/>
                  </a:lnTo>
                  <a:lnTo>
                    <a:pt x="450890" y="512246"/>
                  </a:lnTo>
                  <a:lnTo>
                    <a:pt x="483917" y="483917"/>
                  </a:lnTo>
                  <a:lnTo>
                    <a:pt x="512246" y="450890"/>
                  </a:lnTo>
                  <a:lnTo>
                    <a:pt x="535295" y="413748"/>
                  </a:lnTo>
                  <a:lnTo>
                    <a:pt x="552480" y="373075"/>
                  </a:lnTo>
                  <a:lnTo>
                    <a:pt x="563218" y="329452"/>
                  </a:lnTo>
                  <a:lnTo>
                    <a:pt x="566928" y="283463"/>
                  </a:lnTo>
                  <a:lnTo>
                    <a:pt x="563218" y="237506"/>
                  </a:lnTo>
                  <a:lnTo>
                    <a:pt x="552480" y="193901"/>
                  </a:lnTo>
                  <a:lnTo>
                    <a:pt x="535295" y="153235"/>
                  </a:lnTo>
                  <a:lnTo>
                    <a:pt x="512246" y="116092"/>
                  </a:lnTo>
                  <a:lnTo>
                    <a:pt x="483917" y="83057"/>
                  </a:lnTo>
                  <a:lnTo>
                    <a:pt x="450890" y="54717"/>
                  </a:lnTo>
                  <a:lnTo>
                    <a:pt x="413748" y="31656"/>
                  </a:lnTo>
                  <a:lnTo>
                    <a:pt x="373075" y="14459"/>
                  </a:lnTo>
                  <a:lnTo>
                    <a:pt x="329452" y="3712"/>
                  </a:lnTo>
                  <a:lnTo>
                    <a:pt x="283463" y="0"/>
                  </a:lnTo>
                  <a:close/>
                </a:path>
              </a:pathLst>
            </a:custGeom>
            <a:solidFill>
              <a:srgbClr val="2C96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04788" y="4469917"/>
              <a:ext cx="624852" cy="52880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30696" y="4495799"/>
              <a:ext cx="523494" cy="427481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7074789" y="4446778"/>
            <a:ext cx="4631055" cy="421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Does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our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governing</a:t>
            </a:r>
            <a:r>
              <a:rPr dirty="0" sz="13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board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understand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what's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driving</a:t>
            </a:r>
            <a:r>
              <a:rPr dirty="0" sz="13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our</a:t>
            </a:r>
            <a:r>
              <a:rPr dirty="0" sz="13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health</a:t>
            </a:r>
            <a:r>
              <a:rPr dirty="0" sz="1300" spc="-2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plan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cost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—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and</a:t>
            </a:r>
            <a:r>
              <a:rPr dirty="0" sz="13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what</a:t>
            </a:r>
            <a:r>
              <a:rPr dirty="0" sz="1300" spc="-1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424242"/>
                </a:solidFill>
                <a:latin typeface="Calibri"/>
                <a:cs typeface="Calibri"/>
              </a:rPr>
              <a:t>levers</a:t>
            </a:r>
            <a:r>
              <a:rPr dirty="0" sz="13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Calibri"/>
                <a:cs typeface="Calibri"/>
              </a:rPr>
              <a:t>exist?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0" name="object 40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Questions</a:t>
            </a:r>
            <a:r>
              <a:rPr dirty="0" spc="-30"/>
              <a:t> </a:t>
            </a:r>
            <a:r>
              <a:rPr dirty="0"/>
              <a:t>Worth</a:t>
            </a:r>
            <a:r>
              <a:rPr dirty="0" spc="-35"/>
              <a:t> </a:t>
            </a:r>
            <a:r>
              <a:rPr dirty="0"/>
              <a:t>Bringing</a:t>
            </a:r>
            <a:r>
              <a:rPr dirty="0" spc="-35"/>
              <a:t> </a:t>
            </a:r>
            <a:r>
              <a:rPr dirty="0"/>
              <a:t>Back</a:t>
            </a:r>
            <a:r>
              <a:rPr dirty="0" spc="-45"/>
              <a:t>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/>
              <a:t>Your</a:t>
            </a:r>
            <a:r>
              <a:rPr dirty="0" spc="-40"/>
              <a:t> </a:t>
            </a:r>
            <a:r>
              <a:rPr dirty="0" spc="-20"/>
              <a:t>Team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299843"/>
            <a:ext cx="12192000" cy="558156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95934" y="1414094"/>
            <a:ext cx="2914015" cy="7886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000">
                <a:solidFill>
                  <a:srgbClr val="000000"/>
                </a:solidFill>
              </a:rPr>
              <a:t>Thank</a:t>
            </a:r>
            <a:r>
              <a:rPr dirty="0" sz="5000" spc="-35">
                <a:solidFill>
                  <a:srgbClr val="000000"/>
                </a:solidFill>
              </a:rPr>
              <a:t> </a:t>
            </a:r>
            <a:r>
              <a:rPr dirty="0" sz="5000" spc="-90">
                <a:solidFill>
                  <a:srgbClr val="000000"/>
                </a:solidFill>
              </a:rPr>
              <a:t>You.</a:t>
            </a:r>
            <a:endParaRPr sz="5000"/>
          </a:p>
        </p:txBody>
      </p:sp>
      <p:sp>
        <p:nvSpPr>
          <p:cNvPr id="4" name="object 4"/>
          <p:cNvSpPr txBox="1"/>
          <p:nvPr/>
        </p:nvSpPr>
        <p:spPr>
          <a:xfrm>
            <a:off x="795934" y="2283079"/>
            <a:ext cx="7410450" cy="488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825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I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hope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something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here was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useful.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My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door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is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open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if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any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of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this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sparks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questions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for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your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825"/>
              </a:lnSpc>
            </a:pPr>
            <a:r>
              <a:rPr dirty="0" sz="1600">
                <a:latin typeface="Calibri"/>
                <a:cs typeface="Calibri"/>
              </a:rPr>
              <a:t>community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—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now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or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down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the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road.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934" y="3322671"/>
            <a:ext cx="5823585" cy="76708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600" b="1">
                <a:latin typeface="Calibri"/>
                <a:cs typeface="Calibri"/>
              </a:rPr>
              <a:t>DANIEL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LAROCK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1600">
                <a:latin typeface="Calibri"/>
                <a:cs typeface="Calibri"/>
              </a:rPr>
              <a:t>SVP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&amp;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Shareholder</a:t>
            </a:r>
            <a:r>
              <a:rPr dirty="0" sz="1600" spc="3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|</a:t>
            </a:r>
            <a:r>
              <a:rPr dirty="0" sz="1600" spc="3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HUB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International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Great Plains</a:t>
            </a:r>
            <a:r>
              <a:rPr dirty="0" sz="1600" spc="29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|</a:t>
            </a:r>
            <a:r>
              <a:rPr dirty="0" sz="1600" spc="3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Sioux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Falls,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SD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934" y="5311216"/>
            <a:ext cx="7094855" cy="716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latin typeface="Calibri"/>
                <a:cs typeface="Calibri"/>
              </a:rPr>
              <a:t>Resources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referenced</a:t>
            </a:r>
            <a:r>
              <a:rPr dirty="0" sz="1100" spc="-10">
                <a:latin typeface="Calibri"/>
                <a:cs typeface="Calibri"/>
              </a:rPr>
              <a:t> today: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100" i="1">
                <a:latin typeface="Calibri"/>
                <a:cs typeface="Calibri"/>
              </a:rPr>
              <a:t>KFF</a:t>
            </a:r>
            <a:r>
              <a:rPr dirty="0" sz="1100" spc="-3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Employer</a:t>
            </a:r>
            <a:r>
              <a:rPr dirty="0" sz="1100" spc="-3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Health</a:t>
            </a:r>
            <a:r>
              <a:rPr dirty="0" sz="1100" spc="-35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Benefits</a:t>
            </a:r>
            <a:r>
              <a:rPr dirty="0" sz="1100" spc="-3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Survey</a:t>
            </a:r>
            <a:r>
              <a:rPr dirty="0" sz="1100" spc="-3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2025</a:t>
            </a:r>
            <a:r>
              <a:rPr dirty="0" sz="1100" spc="229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|</a:t>
            </a:r>
            <a:r>
              <a:rPr dirty="0" sz="1100" spc="225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SHRM</a:t>
            </a:r>
            <a:r>
              <a:rPr dirty="0" sz="1100" spc="-15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2024</a:t>
            </a:r>
            <a:r>
              <a:rPr dirty="0" sz="1100" spc="-1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Employee</a:t>
            </a:r>
            <a:r>
              <a:rPr dirty="0" sz="1100" spc="-35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Benefits</a:t>
            </a:r>
            <a:r>
              <a:rPr dirty="0" sz="1100" spc="-3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Survey</a:t>
            </a:r>
            <a:r>
              <a:rPr dirty="0" sz="1100" spc="19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|</a:t>
            </a:r>
            <a:r>
              <a:rPr dirty="0" sz="1100" spc="235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Devenir</a:t>
            </a:r>
            <a:r>
              <a:rPr dirty="0" sz="1100" spc="-3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2025</a:t>
            </a:r>
            <a:r>
              <a:rPr dirty="0" sz="1100" spc="-15" i="1">
                <a:latin typeface="Calibri"/>
                <a:cs typeface="Calibri"/>
              </a:rPr>
              <a:t> </a:t>
            </a:r>
            <a:r>
              <a:rPr dirty="0" sz="1100" spc="-10" i="1">
                <a:latin typeface="Calibri"/>
                <a:cs typeface="Calibri"/>
              </a:rPr>
              <a:t>Year-</a:t>
            </a:r>
            <a:r>
              <a:rPr dirty="0" sz="1100" i="1">
                <a:latin typeface="Calibri"/>
                <a:cs typeface="Calibri"/>
              </a:rPr>
              <a:t>End</a:t>
            </a:r>
            <a:r>
              <a:rPr dirty="0" sz="1100" spc="-4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HSA</a:t>
            </a:r>
            <a:r>
              <a:rPr dirty="0" sz="1100" spc="-15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Analysis</a:t>
            </a:r>
            <a:r>
              <a:rPr dirty="0" sz="1100" spc="210" i="1">
                <a:latin typeface="Calibri"/>
                <a:cs typeface="Calibri"/>
              </a:rPr>
              <a:t> </a:t>
            </a:r>
            <a:r>
              <a:rPr dirty="0" sz="1100" spc="-50" i="1">
                <a:latin typeface="Calibri"/>
                <a:cs typeface="Calibri"/>
              </a:rPr>
              <a:t>|</a:t>
            </a:r>
            <a:r>
              <a:rPr dirty="0" sz="1100" i="1">
                <a:latin typeface="Calibri"/>
                <a:cs typeface="Calibri"/>
              </a:rPr>
              <a:t> Mployer</a:t>
            </a:r>
            <a:r>
              <a:rPr dirty="0" sz="1100" spc="-45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Benefits</a:t>
            </a:r>
            <a:r>
              <a:rPr dirty="0" sz="1100" spc="-3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Intelligence</a:t>
            </a:r>
            <a:r>
              <a:rPr dirty="0" sz="1100" spc="204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|</a:t>
            </a:r>
            <a:r>
              <a:rPr dirty="0" sz="1100" spc="229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PSCA</a:t>
            </a:r>
            <a:r>
              <a:rPr dirty="0" sz="1100" spc="-35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2025</a:t>
            </a:r>
            <a:r>
              <a:rPr dirty="0" sz="1100" spc="-5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HSA</a:t>
            </a:r>
            <a:r>
              <a:rPr dirty="0" sz="1100" spc="-15" i="1">
                <a:latin typeface="Calibri"/>
                <a:cs typeface="Calibri"/>
              </a:rPr>
              <a:t> </a:t>
            </a:r>
            <a:r>
              <a:rPr dirty="0" sz="1100" spc="-10" i="1">
                <a:latin typeface="Calibri"/>
                <a:cs typeface="Calibri"/>
              </a:rPr>
              <a:t>Survey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325278" y="896035"/>
            <a:ext cx="2139950" cy="2139950"/>
            <a:chOff x="9325278" y="896035"/>
            <a:chExt cx="2139950" cy="21399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5278" y="896035"/>
              <a:ext cx="2139811" cy="21398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52279" y="923035"/>
              <a:ext cx="2027047" cy="202704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352279" y="922908"/>
              <a:ext cx="2027555" cy="2027555"/>
            </a:xfrm>
            <a:custGeom>
              <a:avLst/>
              <a:gdLst/>
              <a:ahLst/>
              <a:cxnLst/>
              <a:rect l="l" t="t" r="r" b="b"/>
              <a:pathLst>
                <a:path w="2027554" h="2027555">
                  <a:moveTo>
                    <a:pt x="0" y="1013587"/>
                  </a:moveTo>
                  <a:lnTo>
                    <a:pt x="1103" y="965870"/>
                  </a:lnTo>
                  <a:lnTo>
                    <a:pt x="4380" y="918722"/>
                  </a:lnTo>
                  <a:lnTo>
                    <a:pt x="9782" y="872190"/>
                  </a:lnTo>
                  <a:lnTo>
                    <a:pt x="17261" y="826324"/>
                  </a:lnTo>
                  <a:lnTo>
                    <a:pt x="26768" y="781172"/>
                  </a:lnTo>
                  <a:lnTo>
                    <a:pt x="38254" y="736782"/>
                  </a:lnTo>
                  <a:lnTo>
                    <a:pt x="51670" y="693204"/>
                  </a:lnTo>
                  <a:lnTo>
                    <a:pt x="66969" y="650486"/>
                  </a:lnTo>
                  <a:lnTo>
                    <a:pt x="84100" y="608677"/>
                  </a:lnTo>
                  <a:lnTo>
                    <a:pt x="103017" y="567825"/>
                  </a:lnTo>
                  <a:lnTo>
                    <a:pt x="123669" y="527979"/>
                  </a:lnTo>
                  <a:lnTo>
                    <a:pt x="146009" y="489187"/>
                  </a:lnTo>
                  <a:lnTo>
                    <a:pt x="169987" y="451499"/>
                  </a:lnTo>
                  <a:lnTo>
                    <a:pt x="195555" y="414963"/>
                  </a:lnTo>
                  <a:lnTo>
                    <a:pt x="222665" y="379628"/>
                  </a:lnTo>
                  <a:lnTo>
                    <a:pt x="251267" y="345542"/>
                  </a:lnTo>
                  <a:lnTo>
                    <a:pt x="281313" y="312754"/>
                  </a:lnTo>
                  <a:lnTo>
                    <a:pt x="312754" y="281313"/>
                  </a:lnTo>
                  <a:lnTo>
                    <a:pt x="345542" y="251267"/>
                  </a:lnTo>
                  <a:lnTo>
                    <a:pt x="379628" y="222665"/>
                  </a:lnTo>
                  <a:lnTo>
                    <a:pt x="414963" y="195555"/>
                  </a:lnTo>
                  <a:lnTo>
                    <a:pt x="451499" y="169987"/>
                  </a:lnTo>
                  <a:lnTo>
                    <a:pt x="489187" y="146009"/>
                  </a:lnTo>
                  <a:lnTo>
                    <a:pt x="527979" y="123669"/>
                  </a:lnTo>
                  <a:lnTo>
                    <a:pt x="567825" y="103017"/>
                  </a:lnTo>
                  <a:lnTo>
                    <a:pt x="608677" y="84100"/>
                  </a:lnTo>
                  <a:lnTo>
                    <a:pt x="650486" y="66969"/>
                  </a:lnTo>
                  <a:lnTo>
                    <a:pt x="693204" y="51670"/>
                  </a:lnTo>
                  <a:lnTo>
                    <a:pt x="736782" y="38254"/>
                  </a:lnTo>
                  <a:lnTo>
                    <a:pt x="781172" y="26768"/>
                  </a:lnTo>
                  <a:lnTo>
                    <a:pt x="826324" y="17261"/>
                  </a:lnTo>
                  <a:lnTo>
                    <a:pt x="872190" y="9782"/>
                  </a:lnTo>
                  <a:lnTo>
                    <a:pt x="918722" y="4380"/>
                  </a:lnTo>
                  <a:lnTo>
                    <a:pt x="965870" y="1103"/>
                  </a:lnTo>
                  <a:lnTo>
                    <a:pt x="1013587" y="0"/>
                  </a:lnTo>
                  <a:lnTo>
                    <a:pt x="1061292" y="1103"/>
                  </a:lnTo>
                  <a:lnTo>
                    <a:pt x="1108431" y="4380"/>
                  </a:lnTo>
                  <a:lnTo>
                    <a:pt x="1154953" y="9782"/>
                  </a:lnTo>
                  <a:lnTo>
                    <a:pt x="1200810" y="17261"/>
                  </a:lnTo>
                  <a:lnTo>
                    <a:pt x="1245954" y="26768"/>
                  </a:lnTo>
                  <a:lnTo>
                    <a:pt x="1290336" y="38254"/>
                  </a:lnTo>
                  <a:lnTo>
                    <a:pt x="1333907" y="51670"/>
                  </a:lnTo>
                  <a:lnTo>
                    <a:pt x="1376618" y="66969"/>
                  </a:lnTo>
                  <a:lnTo>
                    <a:pt x="1418421" y="84100"/>
                  </a:lnTo>
                  <a:lnTo>
                    <a:pt x="1459268" y="103017"/>
                  </a:lnTo>
                  <a:lnTo>
                    <a:pt x="1499108" y="123669"/>
                  </a:lnTo>
                  <a:lnTo>
                    <a:pt x="1537895" y="146009"/>
                  </a:lnTo>
                  <a:lnTo>
                    <a:pt x="1575578" y="169987"/>
                  </a:lnTo>
                  <a:lnTo>
                    <a:pt x="1612110" y="195555"/>
                  </a:lnTo>
                  <a:lnTo>
                    <a:pt x="1647442" y="222665"/>
                  </a:lnTo>
                  <a:lnTo>
                    <a:pt x="1681524" y="251267"/>
                  </a:lnTo>
                  <a:lnTo>
                    <a:pt x="1714309" y="281313"/>
                  </a:lnTo>
                  <a:lnTo>
                    <a:pt x="1745748" y="312754"/>
                  </a:lnTo>
                  <a:lnTo>
                    <a:pt x="1775791" y="345542"/>
                  </a:lnTo>
                  <a:lnTo>
                    <a:pt x="1804391" y="379628"/>
                  </a:lnTo>
                  <a:lnTo>
                    <a:pt x="1831499" y="414963"/>
                  </a:lnTo>
                  <a:lnTo>
                    <a:pt x="1857066" y="451499"/>
                  </a:lnTo>
                  <a:lnTo>
                    <a:pt x="1881042" y="489187"/>
                  </a:lnTo>
                  <a:lnTo>
                    <a:pt x="1903381" y="527979"/>
                  </a:lnTo>
                  <a:lnTo>
                    <a:pt x="1924032" y="567825"/>
                  </a:lnTo>
                  <a:lnTo>
                    <a:pt x="1942948" y="608677"/>
                  </a:lnTo>
                  <a:lnTo>
                    <a:pt x="1960079" y="650486"/>
                  </a:lnTo>
                  <a:lnTo>
                    <a:pt x="1975377" y="693204"/>
                  </a:lnTo>
                  <a:lnTo>
                    <a:pt x="1988793" y="736782"/>
                  </a:lnTo>
                  <a:lnTo>
                    <a:pt x="2000279" y="781172"/>
                  </a:lnTo>
                  <a:lnTo>
                    <a:pt x="2009785" y="826324"/>
                  </a:lnTo>
                  <a:lnTo>
                    <a:pt x="2017264" y="872190"/>
                  </a:lnTo>
                  <a:lnTo>
                    <a:pt x="2022666" y="918722"/>
                  </a:lnTo>
                  <a:lnTo>
                    <a:pt x="2025943" y="965870"/>
                  </a:lnTo>
                  <a:lnTo>
                    <a:pt x="2027047" y="1013587"/>
                  </a:lnTo>
                  <a:lnTo>
                    <a:pt x="2025943" y="1061293"/>
                  </a:lnTo>
                  <a:lnTo>
                    <a:pt x="2022666" y="1108432"/>
                  </a:lnTo>
                  <a:lnTo>
                    <a:pt x="2017264" y="1154956"/>
                  </a:lnTo>
                  <a:lnTo>
                    <a:pt x="2009785" y="1200815"/>
                  </a:lnTo>
                  <a:lnTo>
                    <a:pt x="2000279" y="1245961"/>
                  </a:lnTo>
                  <a:lnTo>
                    <a:pt x="1988793" y="1290346"/>
                  </a:lnTo>
                  <a:lnTo>
                    <a:pt x="1975377" y="1333920"/>
                  </a:lnTo>
                  <a:lnTo>
                    <a:pt x="1960079" y="1376635"/>
                  </a:lnTo>
                  <a:lnTo>
                    <a:pt x="1942948" y="1418442"/>
                  </a:lnTo>
                  <a:lnTo>
                    <a:pt x="1924032" y="1459293"/>
                  </a:lnTo>
                  <a:lnTo>
                    <a:pt x="1903381" y="1499138"/>
                  </a:lnTo>
                  <a:lnTo>
                    <a:pt x="1881042" y="1537929"/>
                  </a:lnTo>
                  <a:lnTo>
                    <a:pt x="1857066" y="1575618"/>
                  </a:lnTo>
                  <a:lnTo>
                    <a:pt x="1831499" y="1612155"/>
                  </a:lnTo>
                  <a:lnTo>
                    <a:pt x="1804391" y="1647492"/>
                  </a:lnTo>
                  <a:lnTo>
                    <a:pt x="1775791" y="1681580"/>
                  </a:lnTo>
                  <a:lnTo>
                    <a:pt x="1745748" y="1714370"/>
                  </a:lnTo>
                  <a:lnTo>
                    <a:pt x="1714309" y="1745814"/>
                  </a:lnTo>
                  <a:lnTo>
                    <a:pt x="1681524" y="1775863"/>
                  </a:lnTo>
                  <a:lnTo>
                    <a:pt x="1647442" y="1804468"/>
                  </a:lnTo>
                  <a:lnTo>
                    <a:pt x="1612110" y="1831581"/>
                  </a:lnTo>
                  <a:lnTo>
                    <a:pt x="1575578" y="1857153"/>
                  </a:lnTo>
                  <a:lnTo>
                    <a:pt x="1537895" y="1881135"/>
                  </a:lnTo>
                  <a:lnTo>
                    <a:pt x="1499108" y="1903478"/>
                  </a:lnTo>
                  <a:lnTo>
                    <a:pt x="1459268" y="1924134"/>
                  </a:lnTo>
                  <a:lnTo>
                    <a:pt x="1418421" y="1943054"/>
                  </a:lnTo>
                  <a:lnTo>
                    <a:pt x="1376618" y="1960189"/>
                  </a:lnTo>
                  <a:lnTo>
                    <a:pt x="1333907" y="1975491"/>
                  </a:lnTo>
                  <a:lnTo>
                    <a:pt x="1290336" y="1988910"/>
                  </a:lnTo>
                  <a:lnTo>
                    <a:pt x="1245954" y="2000399"/>
                  </a:lnTo>
                  <a:lnTo>
                    <a:pt x="1200810" y="2009908"/>
                  </a:lnTo>
                  <a:lnTo>
                    <a:pt x="1154953" y="2017388"/>
                  </a:lnTo>
                  <a:lnTo>
                    <a:pt x="1108431" y="2022792"/>
                  </a:lnTo>
                  <a:lnTo>
                    <a:pt x="1061292" y="2026070"/>
                  </a:lnTo>
                  <a:lnTo>
                    <a:pt x="1013587" y="2027174"/>
                  </a:lnTo>
                  <a:lnTo>
                    <a:pt x="965870" y="2026070"/>
                  </a:lnTo>
                  <a:lnTo>
                    <a:pt x="918722" y="2022792"/>
                  </a:lnTo>
                  <a:lnTo>
                    <a:pt x="872190" y="2017388"/>
                  </a:lnTo>
                  <a:lnTo>
                    <a:pt x="826324" y="2009908"/>
                  </a:lnTo>
                  <a:lnTo>
                    <a:pt x="781172" y="2000399"/>
                  </a:lnTo>
                  <a:lnTo>
                    <a:pt x="736782" y="1988910"/>
                  </a:lnTo>
                  <a:lnTo>
                    <a:pt x="693204" y="1975491"/>
                  </a:lnTo>
                  <a:lnTo>
                    <a:pt x="650486" y="1960189"/>
                  </a:lnTo>
                  <a:lnTo>
                    <a:pt x="608677" y="1943054"/>
                  </a:lnTo>
                  <a:lnTo>
                    <a:pt x="567825" y="1924134"/>
                  </a:lnTo>
                  <a:lnTo>
                    <a:pt x="527979" y="1903478"/>
                  </a:lnTo>
                  <a:lnTo>
                    <a:pt x="489187" y="1881135"/>
                  </a:lnTo>
                  <a:lnTo>
                    <a:pt x="451499" y="1857153"/>
                  </a:lnTo>
                  <a:lnTo>
                    <a:pt x="414963" y="1831581"/>
                  </a:lnTo>
                  <a:lnTo>
                    <a:pt x="379628" y="1804468"/>
                  </a:lnTo>
                  <a:lnTo>
                    <a:pt x="345542" y="1775863"/>
                  </a:lnTo>
                  <a:lnTo>
                    <a:pt x="312754" y="1745814"/>
                  </a:lnTo>
                  <a:lnTo>
                    <a:pt x="281313" y="1714370"/>
                  </a:lnTo>
                  <a:lnTo>
                    <a:pt x="251267" y="1681580"/>
                  </a:lnTo>
                  <a:lnTo>
                    <a:pt x="222665" y="1647492"/>
                  </a:lnTo>
                  <a:lnTo>
                    <a:pt x="195555" y="1612155"/>
                  </a:lnTo>
                  <a:lnTo>
                    <a:pt x="169987" y="1575618"/>
                  </a:lnTo>
                  <a:lnTo>
                    <a:pt x="146009" y="1537929"/>
                  </a:lnTo>
                  <a:lnTo>
                    <a:pt x="123669" y="1499138"/>
                  </a:lnTo>
                  <a:lnTo>
                    <a:pt x="103017" y="1459293"/>
                  </a:lnTo>
                  <a:lnTo>
                    <a:pt x="84100" y="1418442"/>
                  </a:lnTo>
                  <a:lnTo>
                    <a:pt x="66969" y="1376635"/>
                  </a:lnTo>
                  <a:lnTo>
                    <a:pt x="51670" y="1333920"/>
                  </a:lnTo>
                  <a:lnTo>
                    <a:pt x="38254" y="1290346"/>
                  </a:lnTo>
                  <a:lnTo>
                    <a:pt x="26768" y="1245961"/>
                  </a:lnTo>
                  <a:lnTo>
                    <a:pt x="17261" y="1200815"/>
                  </a:lnTo>
                  <a:lnTo>
                    <a:pt x="9782" y="1154956"/>
                  </a:lnTo>
                  <a:lnTo>
                    <a:pt x="4380" y="1108432"/>
                  </a:lnTo>
                  <a:lnTo>
                    <a:pt x="1103" y="1061293"/>
                  </a:lnTo>
                  <a:lnTo>
                    <a:pt x="0" y="1013587"/>
                  </a:lnTo>
                  <a:close/>
                </a:path>
              </a:pathLst>
            </a:custGeom>
            <a:ln w="38100">
              <a:solidFill>
                <a:srgbClr val="2C965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96525" y="3660089"/>
            <a:ext cx="1338681" cy="133868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612630" y="5148452"/>
            <a:ext cx="14706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Scan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connect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on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LinkedIn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12756" y="3362705"/>
            <a:ext cx="4730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alibri"/>
                <a:cs typeface="Calibri"/>
              </a:rPr>
              <a:t>LinkedIn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Angie Halter</dc:creator>
  <dcterms:created xsi:type="dcterms:W3CDTF">2026-08-20T15:02:13Z</dcterms:created>
  <dcterms:modified xsi:type="dcterms:W3CDTF">2026-08-20T15:02:13Z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2026-08-19T00:00:00Z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2026-08-20T00:00:00Z</vt:filetime>
  </property>
  <property fmtid="{D5CDD505-2E9C-101B-9397-08002B2CF9AE}" pid="5" name="Producer">
    <vt:lpwstr>Microsoft® PowerPoint® for Microsoft 365</vt:lpwstr>
  </property>
</Properties>
</file>