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2"/>
  </p:notesMasterIdLst>
  <p:sldIdLst>
    <p:sldId id="266" r:id="rId5"/>
    <p:sldId id="272" r:id="rId6"/>
    <p:sldId id="281" r:id="rId7"/>
    <p:sldId id="274" r:id="rId8"/>
    <p:sldId id="275" r:id="rId9"/>
    <p:sldId id="276" r:id="rId10"/>
    <p:sldId id="280" r:id="rId11"/>
    <p:sldId id="296" r:id="rId12"/>
    <p:sldId id="302" r:id="rId13"/>
    <p:sldId id="303" r:id="rId14"/>
    <p:sldId id="300" r:id="rId15"/>
    <p:sldId id="297" r:id="rId16"/>
    <p:sldId id="284" r:id="rId17"/>
    <p:sldId id="285" r:id="rId18"/>
    <p:sldId id="286" r:id="rId19"/>
    <p:sldId id="273" r:id="rId20"/>
    <p:sldId id="287" r:id="rId21"/>
    <p:sldId id="288" r:id="rId22"/>
    <p:sldId id="289" r:id="rId23"/>
    <p:sldId id="290" r:id="rId24"/>
    <p:sldId id="301" r:id="rId25"/>
    <p:sldId id="291" r:id="rId26"/>
    <p:sldId id="292" r:id="rId27"/>
    <p:sldId id="293" r:id="rId28"/>
    <p:sldId id="295" r:id="rId29"/>
    <p:sldId id="294" r:id="rId30"/>
    <p:sldId id="29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49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15086-06BC-4F78-B508-4E1F94CCB86B}" type="datetimeFigureOut">
              <a:rPr lang="en-US" smtClean="0"/>
              <a:t>11/28/2025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4AFE6-52F8-436F-9DAC-607E2BE5A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63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180 day requirement is an extension from the previous 90 days.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4AFE6-52F8-436F-9DAC-607E2BE5A99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383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Commercial HVAC Example – Went from this for Section A………………..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4AFE6-52F8-436F-9DAC-607E2BE5A99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913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4AFE6-52F8-436F-9DAC-607E2BE5A99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6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Requirements and incentives are unchanged.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4AFE6-52F8-436F-9DAC-607E2BE5A99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92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4AFE6-52F8-436F-9DAC-607E2BE5A99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026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Sizing now based on lumen output.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4AFE6-52F8-436F-9DAC-607E2BE5A99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894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higher rebates.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4AFE6-52F8-436F-9DAC-607E2BE5A99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944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to have 5 types of pumps with varying efficiency requirements and rebates.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4AFE6-52F8-436F-9DAC-607E2BE5A99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65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categories.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4AFE6-52F8-436F-9DAC-607E2BE5A99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7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85BB-8327-437A-900F-6A3DB7A5ABC9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878A-9A6C-446F-AE2D-FA0E8037C59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5687-D9F1-45E2-A621-A964456C9C51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5D98-6779-42E9-AA36-C6D6C2CA339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4117-4E55-454A-B008-5B316A3C4A1E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5336-EDD6-4B11-BDCB-D9716D9D0CAD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B30B-3EA6-4689-8E7C-D798375DFD60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E6C6-E680-4C09-9A82-6D6D4A458B45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BBFA-E374-465F-B18D-F6CE71921593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A0BC-E7BB-4D55-8710-E8474A66771E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A1C5-682A-4617-9A91-5759A79A935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D0D0-99D2-4A10-AC62-6E2E6CF7A9EE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DEDF-EB2B-4F7F-B2DF-97C28C8FCBC9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0351-56D7-412F-9F2E-17819DF3B01D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068B-C601-4124-944A-AED7D3FD751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7A73-7818-460B-8F62-87CD8A1DAD1A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8665-A302-4073-9097-DCE6BA8A5D14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8D89FA6-8D64-42DE-8A02-4A6662349BFD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5834-55D9-470E-9834-623384F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18" b="6313"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812CC5-3F64-4837-AE94-66C400A32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>
            <a:normAutofit/>
          </a:bodyPr>
          <a:lstStyle/>
          <a:p>
            <a:r>
              <a:rPr lang="en-US" dirty="0"/>
              <a:t>2026 Program changes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012D5-B732-49FA-8D2C-A5C52B364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765100" cy="19473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Bright Energy Solutions</a:t>
            </a:r>
          </a:p>
          <a:p>
            <a:r>
              <a:rPr lang="en-US" dirty="0">
                <a:solidFill>
                  <a:schemeClr val="tx1"/>
                </a:solidFill>
              </a:rPr>
              <a:t>Kurt Hauser</a:t>
            </a:r>
          </a:p>
          <a:p>
            <a:r>
              <a:rPr lang="en-US" dirty="0">
                <a:solidFill>
                  <a:schemeClr val="tx1"/>
                </a:solidFill>
              </a:rPr>
              <a:t>December 2, 2025 </a:t>
            </a:r>
          </a:p>
        </p:txBody>
      </p:sp>
    </p:spTree>
    <p:extLst>
      <p:ext uri="{BB962C8B-B14F-4D97-AF65-F5344CB8AC3E}">
        <p14:creationId xmlns:p14="http://schemas.microsoft.com/office/powerpoint/2010/main" val="3857310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601B9-25B8-64ED-4D74-6CD98E1B3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</a:t>
            </a:r>
            <a:r>
              <a:rPr lang="en-US" dirty="0" err="1"/>
              <a:t>hvac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0142-8BDF-3D7C-18BB-5249BF5B6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Reduced Categories – Examples: Geothermal Heat Pumps and ENERGY STAR Heat Pump Water Heaters</a:t>
            </a:r>
          </a:p>
          <a:p>
            <a:endParaRPr lang="en-US" dirty="0"/>
          </a:p>
        </p:txBody>
      </p:sp>
      <p:pic>
        <p:nvPicPr>
          <p:cNvPr id="5" name="Picture 4" descr="A cartoon character holding a saw&#10;&#10;AI-generated content may be incorrect.">
            <a:extLst>
              <a:ext uri="{FF2B5EF4-FFF2-40B4-BE49-F238E27FC236}">
                <a16:creationId xmlns:a16="http://schemas.microsoft.com/office/drawing/2014/main" id="{D620048D-C97C-0370-6276-3F0E0369B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527" y="2706954"/>
            <a:ext cx="4762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68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5E144-E5CA-33A1-E14F-F20A3E765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500F8A6-202D-EC77-978C-3B325A96C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8194" y="972498"/>
            <a:ext cx="11215612" cy="40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15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653D5D-0AF6-5CA4-7B4A-0728067CB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0530" y="569198"/>
            <a:ext cx="10926122" cy="55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9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42BC2-C01A-DD26-9880-D70245E8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487332"/>
            <a:ext cx="10589297" cy="1507067"/>
          </a:xfrm>
        </p:spPr>
        <p:txBody>
          <a:bodyPr/>
          <a:lstStyle/>
          <a:p>
            <a:r>
              <a:rPr lang="en-US" dirty="0"/>
              <a:t>Lighting retrofits &amp; New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34D58-727E-8DE4-D1F1-173763101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5636808" cy="3615267"/>
          </a:xfrm>
        </p:spPr>
        <p:txBody>
          <a:bodyPr>
            <a:normAutofit/>
          </a:bodyPr>
          <a:lstStyle/>
          <a:p>
            <a:r>
              <a:rPr lang="en-US" sz="2400" dirty="0"/>
              <a:t>LED Horticulture Lights - Lower Rebates – New Size</a:t>
            </a:r>
          </a:p>
          <a:p>
            <a:pPr lvl="1"/>
            <a:r>
              <a:rPr lang="en-US" sz="2400" dirty="0"/>
              <a:t>Example - &lt;400 watts in air-conditioned space was $135</a:t>
            </a:r>
          </a:p>
          <a:p>
            <a:pPr lvl="2"/>
            <a:r>
              <a:rPr lang="en-US" sz="2400" dirty="0"/>
              <a:t>Now $100</a:t>
            </a:r>
          </a:p>
          <a:p>
            <a:pPr lvl="1"/>
            <a:r>
              <a:rPr lang="en-US" sz="2400" dirty="0"/>
              <a:t>Added 700 watts and greater</a:t>
            </a:r>
          </a:p>
        </p:txBody>
      </p:sp>
      <p:pic>
        <p:nvPicPr>
          <p:cNvPr id="5" name="Picture 4" descr="A cartoon character holding a magnifying glass to a plant&#10;&#10;AI-generated content may be incorrect.">
            <a:extLst>
              <a:ext uri="{FF2B5EF4-FFF2-40B4-BE49-F238E27FC236}">
                <a16:creationId xmlns:a16="http://schemas.microsoft.com/office/drawing/2014/main" id="{A8C65511-C9FA-DD4B-7102-081168459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357" y="397364"/>
            <a:ext cx="3843336" cy="455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14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32D1-5C70-899A-8C7B-19103F491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487332"/>
            <a:ext cx="10147439" cy="1507067"/>
          </a:xfrm>
        </p:spPr>
        <p:txBody>
          <a:bodyPr/>
          <a:lstStyle/>
          <a:p>
            <a:r>
              <a:rPr lang="en-US" dirty="0"/>
              <a:t>Lighting Retrofit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DA2D8-9F52-A59A-59FE-676BFF4C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7422650" cy="3615267"/>
          </a:xfrm>
        </p:spPr>
        <p:txBody>
          <a:bodyPr>
            <a:noAutofit/>
          </a:bodyPr>
          <a:lstStyle/>
          <a:p>
            <a:r>
              <a:rPr lang="en-US" sz="2400" dirty="0"/>
              <a:t>DLC Networked Lighting Controls</a:t>
            </a:r>
          </a:p>
          <a:p>
            <a:pPr lvl="1"/>
            <a:r>
              <a:rPr lang="en-US" sz="2400" dirty="0"/>
              <a:t>Without Luminaire Light Level Control - $0.15 per Watt Controlled</a:t>
            </a:r>
          </a:p>
          <a:p>
            <a:pPr lvl="1"/>
            <a:r>
              <a:rPr lang="en-US" sz="2400" dirty="0"/>
              <a:t>With Luminaire Light Level Control - $0.30 per Watt Controlled</a:t>
            </a:r>
          </a:p>
          <a:p>
            <a:pPr lvl="2"/>
            <a:r>
              <a:rPr lang="en-US" sz="2400" dirty="0"/>
              <a:t>Integrated sensors and controls in each fixture</a:t>
            </a:r>
          </a:p>
          <a:p>
            <a:pPr lvl="3"/>
            <a:r>
              <a:rPr lang="en-US" sz="2400" dirty="0"/>
              <a:t>Occupancy sensing, daylight harvesting, and networking capability</a:t>
            </a:r>
          </a:p>
        </p:txBody>
      </p:sp>
      <p:pic>
        <p:nvPicPr>
          <p:cNvPr id="4" name="Picture 2" descr="ZL0DS-N00">
            <a:extLst>
              <a:ext uri="{FF2B5EF4-FFF2-40B4-BE49-F238E27FC236}">
                <a16:creationId xmlns:a16="http://schemas.microsoft.com/office/drawing/2014/main" id="{BC532136-FC68-D137-EFBF-3F91211F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845" y="1026599"/>
            <a:ext cx="2688137" cy="268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676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0E5E-C70F-F6E1-22F1-89C97D78F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- New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B4700-41FD-613B-D906-86C6D33FF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7711085" cy="361526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DLC Networked Lighting Controls</a:t>
            </a:r>
          </a:p>
          <a:p>
            <a:pPr lvl="1"/>
            <a:r>
              <a:rPr lang="en-US" sz="2400" dirty="0"/>
              <a:t>Without Luminaire Light Level Control - $0.06 per Watt Controlled</a:t>
            </a:r>
          </a:p>
          <a:p>
            <a:pPr lvl="1"/>
            <a:r>
              <a:rPr lang="en-US" sz="2400" dirty="0"/>
              <a:t>With Luminaire Light Level Control - $0.20 per Watt Controlled</a:t>
            </a:r>
          </a:p>
          <a:p>
            <a:pPr lvl="2"/>
            <a:r>
              <a:rPr lang="en-US" sz="2400" dirty="0"/>
              <a:t>Integrated sensors and controls</a:t>
            </a:r>
          </a:p>
          <a:p>
            <a:pPr lvl="3"/>
            <a:r>
              <a:rPr lang="en-US" sz="2400" dirty="0"/>
              <a:t>Occupancy sensing, daylight harvesting, and networking capability</a:t>
            </a:r>
          </a:p>
          <a:p>
            <a:endParaRPr lang="en-US" dirty="0"/>
          </a:p>
        </p:txBody>
      </p:sp>
      <p:pic>
        <p:nvPicPr>
          <p:cNvPr id="4" name="Picture 2" descr="ALRA LED light fixture">
            <a:extLst>
              <a:ext uri="{FF2B5EF4-FFF2-40B4-BE49-F238E27FC236}">
                <a16:creationId xmlns:a16="http://schemas.microsoft.com/office/drawing/2014/main" id="{B29B52F7-2204-6096-F8CA-491B3C26A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035" y="350317"/>
            <a:ext cx="3209606" cy="320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001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97AAC-C59C-CB72-632C-22690A5F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– New construction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25A29C-F515-141D-B3A7-54A0239B0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5581" y="383333"/>
            <a:ext cx="10264039" cy="3974669"/>
          </a:xfrm>
          <a:prstGeom prst="rect">
            <a:avLst/>
          </a:prstGeom>
        </p:spPr>
      </p:pic>
      <p:pic>
        <p:nvPicPr>
          <p:cNvPr id="4" name="Picture 3" descr="A couple of men wearing hard hats and holding a paper&#10;&#10;AI-generated content may be incorrect.">
            <a:extLst>
              <a:ext uri="{FF2B5EF4-FFF2-40B4-BE49-F238E27FC236}">
                <a16:creationId xmlns:a16="http://schemas.microsoft.com/office/drawing/2014/main" id="{61D61718-A1AA-47AD-04B6-A29011F06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595" y="2232174"/>
            <a:ext cx="333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28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FB796-57F4-7731-8EE5-3D632C638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– new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68542-DD02-935A-6DBE-81E700071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29" y="685800"/>
            <a:ext cx="6427501" cy="3615267"/>
          </a:xfrm>
        </p:spPr>
        <p:txBody>
          <a:bodyPr>
            <a:normAutofit/>
          </a:bodyPr>
          <a:lstStyle/>
          <a:p>
            <a:r>
              <a:rPr lang="en-US" sz="2400" dirty="0"/>
              <a:t>Deleted DLC Premium High or Low Bay LED Fixtures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56EF08-FC14-F684-F4B8-EE487802A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073" y="863601"/>
            <a:ext cx="3717731" cy="2794829"/>
          </a:xfrm>
          <a:prstGeom prst="rect">
            <a:avLst/>
          </a:prstGeom>
        </p:spPr>
      </p:pic>
      <p:pic>
        <p:nvPicPr>
          <p:cNvPr id="8" name="Picture 7" descr="A white cartoon character in a red circle with a red circle&#10;&#10;AI-generated content may be incorrect.">
            <a:extLst>
              <a:ext uri="{FF2B5EF4-FFF2-40B4-BE49-F238E27FC236}">
                <a16:creationId xmlns:a16="http://schemas.microsoft.com/office/drawing/2014/main" id="{59C1299E-3ABA-C8D5-B11B-5EE1DAD67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82" y="1171837"/>
            <a:ext cx="1989274" cy="2486593"/>
          </a:xfrm>
          <a:prstGeom prst="rect">
            <a:avLst/>
          </a:prstGeom>
        </p:spPr>
      </p:pic>
      <p:pic>
        <p:nvPicPr>
          <p:cNvPr id="9" name="Picture 8" descr="A white cartoon character in a red circle with a red circle&#10;&#10;AI-generated content may be incorrect.">
            <a:extLst>
              <a:ext uri="{FF2B5EF4-FFF2-40B4-BE49-F238E27FC236}">
                <a16:creationId xmlns:a16="http://schemas.microsoft.com/office/drawing/2014/main" id="{CA9C5F09-4220-8F1E-F626-8581EFFCA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692" y="1171837"/>
            <a:ext cx="1989274" cy="24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65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702F-1A29-DF58-231A-21918C3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– NEW CONSTRUCTION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C66CD3-86A9-3E77-DA6E-FF2C266CE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4212" y="1006454"/>
            <a:ext cx="10593907" cy="2489465"/>
          </a:xfrm>
          <a:prstGeom prst="rect">
            <a:avLst/>
          </a:prstGeom>
        </p:spPr>
      </p:pic>
      <p:pic>
        <p:nvPicPr>
          <p:cNvPr id="4" name="Picture 3" descr="A cartoon character holding a toolbox and lightning bolt&#10;&#10;AI-generated content may be incorrect.">
            <a:extLst>
              <a:ext uri="{FF2B5EF4-FFF2-40B4-BE49-F238E27FC236}">
                <a16:creationId xmlns:a16="http://schemas.microsoft.com/office/drawing/2014/main" id="{BF79AA0E-2ECF-CACB-F858-E21A8DFAC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97" y="3556149"/>
            <a:ext cx="2959135" cy="338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02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39E7-FB3C-385F-1798-34E64AA5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HVAC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080A0-CC24-BAB6-6AC8-1C778A739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HVAC Exhaust Fan Eliminated</a:t>
            </a:r>
          </a:p>
          <a:p>
            <a:r>
              <a:rPr lang="en-US" sz="2400" dirty="0"/>
              <a:t>HVAC Fan Powered Box - ECM</a:t>
            </a:r>
          </a:p>
          <a:p>
            <a:pPr lvl="1"/>
            <a:r>
              <a:rPr lang="en-US" sz="2400" dirty="0"/>
              <a:t>Now based on per CFM</a:t>
            </a:r>
          </a:p>
          <a:p>
            <a:pPr lvl="2"/>
            <a:r>
              <a:rPr lang="en-US" sz="2400" dirty="0"/>
              <a:t>Was per fan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B6284-CC4A-B4D7-813C-96635714D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434" y="3429000"/>
            <a:ext cx="3689049" cy="2363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F08AA4-A36C-219E-5EA7-526BFB44C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409" y="245476"/>
            <a:ext cx="2596185" cy="2664059"/>
          </a:xfrm>
          <a:prstGeom prst="rect">
            <a:avLst/>
          </a:prstGeom>
        </p:spPr>
      </p:pic>
      <p:pic>
        <p:nvPicPr>
          <p:cNvPr id="11" name="Picture 10" descr="A white cartoon character in a red circle with a red circle&#10;&#10;AI-generated content may be incorrect.">
            <a:extLst>
              <a:ext uri="{FF2B5EF4-FFF2-40B4-BE49-F238E27FC236}">
                <a16:creationId xmlns:a16="http://schemas.microsoft.com/office/drawing/2014/main" id="{CEE9462A-4F87-0356-DB6A-A6866F8C8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20" y="788338"/>
            <a:ext cx="1409951" cy="176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88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8CC80-FF43-D725-9560-B9FB489A7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352" y="4912392"/>
            <a:ext cx="8534400" cy="1507067"/>
          </a:xfrm>
        </p:spPr>
        <p:txBody>
          <a:bodyPr/>
          <a:lstStyle/>
          <a:p>
            <a:r>
              <a:rPr lang="en-US" dirty="0"/>
              <a:t>Form revision goals</a:t>
            </a:r>
          </a:p>
        </p:txBody>
      </p:sp>
      <p:pic>
        <p:nvPicPr>
          <p:cNvPr id="5" name="Content Placeholder 4" descr="A blue person lying on a pile of papers&#10;&#10;AI-generated content may be incorrect.">
            <a:extLst>
              <a:ext uri="{FF2B5EF4-FFF2-40B4-BE49-F238E27FC236}">
                <a16:creationId xmlns:a16="http://schemas.microsoft.com/office/drawing/2014/main" id="{8946EF91-88A6-DDE0-7D02-DC1628C11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5507" y="438541"/>
            <a:ext cx="5800743" cy="4894378"/>
          </a:xfrm>
        </p:spPr>
      </p:pic>
    </p:spTree>
    <p:extLst>
      <p:ext uri="{BB962C8B-B14F-4D97-AF65-F5344CB8AC3E}">
        <p14:creationId xmlns:p14="http://schemas.microsoft.com/office/powerpoint/2010/main" val="2027488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D4522-F15E-0A3A-CDB9-E7479E84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</a:t>
            </a:r>
            <a:r>
              <a:rPr lang="en-US" dirty="0" err="1"/>
              <a:t>hvac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F63A9-44ED-221C-B6F2-8E162B42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5256320" cy="3615267"/>
          </a:xfrm>
        </p:spPr>
        <p:txBody>
          <a:bodyPr>
            <a:normAutofit/>
          </a:bodyPr>
          <a:lstStyle/>
          <a:p>
            <a:r>
              <a:rPr lang="en-US" sz="2400" dirty="0"/>
              <a:t>High Volume Low Speed Fan</a:t>
            </a:r>
          </a:p>
          <a:p>
            <a:pPr lvl="1"/>
            <a:r>
              <a:rPr lang="en-US" sz="2400" dirty="0"/>
              <a:t>Now the same rebate for A/C space or non-A/C space</a:t>
            </a:r>
          </a:p>
          <a:p>
            <a:pPr lvl="2"/>
            <a:r>
              <a:rPr lang="en-US" sz="2400" dirty="0"/>
              <a:t>$900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BBF71-2920-3BDA-F6A4-A3E637B6B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117" y="979158"/>
            <a:ext cx="6005705" cy="240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62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05C6B-5A8D-1A4B-9D9D-FED77481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92" y="5350933"/>
            <a:ext cx="8534400" cy="1507067"/>
          </a:xfrm>
        </p:spPr>
        <p:txBody>
          <a:bodyPr/>
          <a:lstStyle/>
          <a:p>
            <a:r>
              <a:rPr lang="en-US" dirty="0"/>
              <a:t>High efficiency Pumps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C3037F-ECDD-CC4A-407D-FBEFD25E8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1582" y="357686"/>
            <a:ext cx="7396966" cy="5305334"/>
          </a:xfrm>
          <a:prstGeom prst="rect">
            <a:avLst/>
          </a:prstGeom>
        </p:spPr>
      </p:pic>
      <p:pic>
        <p:nvPicPr>
          <p:cNvPr id="7" name="Picture 6" descr="A red x in a circle&#10;&#10;AI-generated content may be incorrect.">
            <a:extLst>
              <a:ext uri="{FF2B5EF4-FFF2-40B4-BE49-F238E27FC236}">
                <a16:creationId xmlns:a16="http://schemas.microsoft.com/office/drawing/2014/main" id="{E2178C27-8488-0D0C-70C0-92A03710A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566" y="748702"/>
            <a:ext cx="4745880" cy="43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18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51FFB-35A3-BDF4-694A-B1CB28D9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efficiency Pumps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57904-453B-DAC9-0240-3A878A6E1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5201087" cy="3615267"/>
          </a:xfrm>
        </p:spPr>
        <p:txBody>
          <a:bodyPr>
            <a:normAutofit/>
          </a:bodyPr>
          <a:lstStyle/>
          <a:p>
            <a:r>
              <a:rPr lang="en-US" sz="2400" dirty="0"/>
              <a:t>Constant Flow - $6 per HP</a:t>
            </a:r>
          </a:p>
          <a:p>
            <a:r>
              <a:rPr lang="en-US" sz="2400" dirty="0"/>
              <a:t>Variable Flow – Vertical Turbine $9 per HP</a:t>
            </a:r>
          </a:p>
          <a:p>
            <a:r>
              <a:rPr lang="en-US" sz="2400" dirty="0"/>
              <a:t>Variable Flow – All Other Types - $7 per HP</a:t>
            </a:r>
          </a:p>
          <a:p>
            <a:endParaRPr lang="en-US" sz="2400" dirty="0"/>
          </a:p>
          <a:p>
            <a:r>
              <a:rPr lang="en-US" sz="2400" dirty="0"/>
              <a:t>Applies To Pumps 200 HP and Less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A27E6-4FA9-9E73-FCD5-4CCB7611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542" y="499535"/>
            <a:ext cx="4409883" cy="3307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EF4F4-7CA6-97C0-B6D1-65A743B59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542" y="4188425"/>
            <a:ext cx="3299047" cy="217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99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62787-9643-9141-8368-682F869D7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7118D-C7B0-952E-EDF1-9356BAECC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Dew Point Demand Controls - $4 per CFM (was $2.50)</a:t>
            </a:r>
          </a:p>
          <a:p>
            <a:r>
              <a:rPr lang="en-US" sz="2400" dirty="0"/>
              <a:t>Mist Eliminators - $5 per HP (was $6)</a:t>
            </a:r>
          </a:p>
          <a:p>
            <a:r>
              <a:rPr lang="en-US" sz="2400" dirty="0"/>
              <a:t>Low Pressure Blower Replacing Compressed Air Blow-Off - $1,800 per blower HP (was $2,000)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7E608-634E-E36D-4ACE-C7B86E8AB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366" y="3766530"/>
            <a:ext cx="4550068" cy="255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6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7AC3F-305E-C0A7-AF29-8E160EAD5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60BF-A113-677C-4769-B89DDC4EB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223FE-1921-E8E0-F398-6A6CF22C4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6011160" cy="3615267"/>
          </a:xfrm>
        </p:spPr>
        <p:txBody>
          <a:bodyPr/>
          <a:lstStyle/>
          <a:p>
            <a:r>
              <a:rPr lang="en-US" sz="2400" dirty="0"/>
              <a:t>Adding Storage Category</a:t>
            </a:r>
          </a:p>
          <a:p>
            <a:pPr lvl="1"/>
            <a:r>
              <a:rPr lang="en-US" sz="2400" dirty="0"/>
              <a:t>Increase from ≤ 1 to ≥ 3 gal/cfm - $26 per HP</a:t>
            </a:r>
          </a:p>
          <a:p>
            <a:pPr lvl="1"/>
            <a:r>
              <a:rPr lang="en-US" sz="2400" dirty="0"/>
              <a:t>Increase from ≤ 3 to ≥ 5 gal/cfm - $13 per HP</a:t>
            </a:r>
          </a:p>
          <a:p>
            <a:pPr lvl="1"/>
            <a:r>
              <a:rPr lang="en-US" sz="2400" dirty="0"/>
              <a:t>Increase from ≤ 1 to ≥ 5 gal/cfm - $39 per HP</a:t>
            </a:r>
          </a:p>
          <a:p>
            <a:pPr lvl="1"/>
            <a:endParaRPr lang="en-US" dirty="0"/>
          </a:p>
        </p:txBody>
      </p:sp>
      <p:pic>
        <p:nvPicPr>
          <p:cNvPr id="4098" name="Picture 2" descr="Air receiver">
            <a:extLst>
              <a:ext uri="{FF2B5EF4-FFF2-40B4-BE49-F238E27FC236}">
                <a16:creationId xmlns:a16="http://schemas.microsoft.com/office/drawing/2014/main" id="{A28DDB15-35A1-F88B-D919-B5C096626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013" y="747000"/>
            <a:ext cx="4379198" cy="291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67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32CA8-89E3-14CC-A5F5-BFE30999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star Commercial induction cooktop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39B48-8880-6986-AA14-39C4966F9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$150 per Hob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EF3A5-33E0-F31F-CDBC-344AB7F77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043" y="601729"/>
            <a:ext cx="5313611" cy="3783407"/>
          </a:xfrm>
          <a:prstGeom prst="rect">
            <a:avLst/>
          </a:prstGeom>
        </p:spPr>
      </p:pic>
      <p:pic>
        <p:nvPicPr>
          <p:cNvPr id="6" name="Picture 5" descr="A cartoon chef with a mustache and a hat&#10;&#10;AI-generated content may be incorrect.">
            <a:extLst>
              <a:ext uri="{FF2B5EF4-FFF2-40B4-BE49-F238E27FC236}">
                <a16:creationId xmlns:a16="http://schemas.microsoft.com/office/drawing/2014/main" id="{CFA54F53-52F1-8ECF-0BBA-977CC3958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612" y="3221567"/>
            <a:ext cx="258546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5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artoon characters sitting at desks&#10;&#10;AI-generated content may be incorrect.">
            <a:extLst>
              <a:ext uri="{FF2B5EF4-FFF2-40B4-BE49-F238E27FC236}">
                <a16:creationId xmlns:a16="http://schemas.microsoft.com/office/drawing/2014/main" id="{6EA267FC-7000-C929-C110-F3E66CBE3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141" y="618294"/>
            <a:ext cx="6853830" cy="6415186"/>
          </a:xfrm>
        </p:spPr>
      </p:pic>
    </p:spTree>
    <p:extLst>
      <p:ext uri="{BB962C8B-B14F-4D97-AF65-F5344CB8AC3E}">
        <p14:creationId xmlns:p14="http://schemas.microsoft.com/office/powerpoint/2010/main" val="1744207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053AD-3ED3-D276-8A74-6D91951A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54" y="1390521"/>
            <a:ext cx="3657600" cy="1371600"/>
          </a:xfrm>
        </p:spPr>
        <p:txBody>
          <a:bodyPr/>
          <a:lstStyle/>
          <a:p>
            <a:r>
              <a:rPr lang="en-US" sz="4000" dirty="0"/>
              <a:t>Kurt Hauser</a:t>
            </a:r>
            <a:r>
              <a:rPr lang="en-US" dirty="0"/>
              <a:t>	</a:t>
            </a:r>
          </a:p>
        </p:txBody>
      </p:sp>
      <p:pic>
        <p:nvPicPr>
          <p:cNvPr id="6" name="Content Placeholder 5" descr="A white person pushing a red button&#10;&#10;AI-generated content may be incorrect.">
            <a:extLst>
              <a:ext uri="{FF2B5EF4-FFF2-40B4-BE49-F238E27FC236}">
                <a16:creationId xmlns:a16="http://schemas.microsoft.com/office/drawing/2014/main" id="{AB57D57D-0B65-0D23-A782-26C72D9A5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013" y="958850"/>
            <a:ext cx="3810000" cy="47625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B097A-8B0A-50AF-3B4D-551CA7DBA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2053" y="2823490"/>
            <a:ext cx="4544437" cy="2091267"/>
          </a:xfrm>
        </p:spPr>
        <p:txBody>
          <a:bodyPr>
            <a:normAutofit/>
          </a:bodyPr>
          <a:lstStyle/>
          <a:p>
            <a:r>
              <a:rPr lang="en-US" sz="2400" dirty="0"/>
              <a:t>Cell: 605-660-9029</a:t>
            </a:r>
          </a:p>
          <a:p>
            <a:r>
              <a:rPr lang="en-US" sz="2400" dirty="0"/>
              <a:t>kurt.hauser@mrenergy.com</a:t>
            </a:r>
          </a:p>
        </p:txBody>
      </p:sp>
    </p:spTree>
    <p:extLst>
      <p:ext uri="{BB962C8B-B14F-4D97-AF65-F5344CB8AC3E}">
        <p14:creationId xmlns:p14="http://schemas.microsoft.com/office/powerpoint/2010/main" val="21543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haracter typing on a computer&#10;&#10;AI-generated content may be incorrect.">
            <a:extLst>
              <a:ext uri="{FF2B5EF4-FFF2-40B4-BE49-F238E27FC236}">
                <a16:creationId xmlns:a16="http://schemas.microsoft.com/office/drawing/2014/main" id="{D4BB13A8-6F36-1504-085F-89F5711D8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27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9D421-F889-0396-64C3-E77305B6C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CONCISE AND NON-REPETITIVE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8E346-4308-DEE4-8D0C-0DF3C0814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37" y="601418"/>
            <a:ext cx="10432379" cy="388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29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212F8F-D812-4A16-BE82-F3500DE32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733B7-DE09-97B8-0D82-9298F00E5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176" y="786117"/>
            <a:ext cx="7835648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657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212F8F-D812-4A16-BE82-F3500DE32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D08CA-3D71-D379-CBA0-FEDE1EBC1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1209027"/>
            <a:ext cx="10607040" cy="411022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17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38A1-7F7E-8455-2A51-D4BFFE3E6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543" y="4721226"/>
            <a:ext cx="8534400" cy="1507067"/>
          </a:xfrm>
        </p:spPr>
        <p:txBody>
          <a:bodyPr/>
          <a:lstStyle/>
          <a:p>
            <a:r>
              <a:rPr lang="en-US" dirty="0"/>
              <a:t>Serial numbers eliminated</a:t>
            </a:r>
          </a:p>
        </p:txBody>
      </p:sp>
      <p:pic>
        <p:nvPicPr>
          <p:cNvPr id="1026" name="Picture 2" descr="Aircond Serial Illustration">
            <a:extLst>
              <a:ext uri="{FF2B5EF4-FFF2-40B4-BE49-F238E27FC236}">
                <a16:creationId xmlns:a16="http://schemas.microsoft.com/office/drawing/2014/main" id="{F19E2A06-EC9A-24DC-CD33-1CD2FEAF0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20" y="863601"/>
            <a:ext cx="583882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323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6037-68B2-A11E-4BD5-64C9E4A2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</a:t>
            </a:r>
            <a:r>
              <a:rPr lang="en-US" dirty="0" err="1"/>
              <a:t>hvac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BE1E9-498B-5513-6E67-A05086E4B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6557345" cy="3615267"/>
          </a:xfrm>
        </p:spPr>
        <p:txBody>
          <a:bodyPr>
            <a:noAutofit/>
          </a:bodyPr>
          <a:lstStyle/>
          <a:p>
            <a:r>
              <a:rPr lang="en-US" sz="2400" dirty="0"/>
              <a:t>Dropped the Term ENERGY STAR from Heat Pumps and Air Conditioning</a:t>
            </a:r>
          </a:p>
          <a:p>
            <a:pPr lvl="1"/>
            <a:r>
              <a:rPr lang="en-US" sz="2400" dirty="0"/>
              <a:t>New categories – Value, Plus, and Premier</a:t>
            </a:r>
          </a:p>
        </p:txBody>
      </p:sp>
      <p:pic>
        <p:nvPicPr>
          <p:cNvPr id="5" name="Picture 4" descr="A pyramid with a blue square&#10;&#10;AI-generated content may be incorrect.">
            <a:extLst>
              <a:ext uri="{FF2B5EF4-FFF2-40B4-BE49-F238E27FC236}">
                <a16:creationId xmlns:a16="http://schemas.microsoft.com/office/drawing/2014/main" id="{53478FA0-0E68-0649-E164-A7620F289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148" y="488451"/>
            <a:ext cx="4181795" cy="41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8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8AC71-5A39-1915-28D1-8DE477756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</a:t>
            </a:r>
            <a:r>
              <a:rPr lang="en-US" dirty="0" err="1"/>
              <a:t>hvac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34FCD-075B-F566-DFF7-FE2766334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Efficiency Requirements Unchanged </a:t>
            </a:r>
          </a:p>
          <a:p>
            <a:pPr lvl="1"/>
            <a:r>
              <a:rPr lang="en-US" sz="2400" dirty="0"/>
              <a:t>Except added heating efficiency requirement at 5 degrees to cold climate heat pumps</a:t>
            </a:r>
          </a:p>
          <a:p>
            <a:pPr lvl="2"/>
            <a:r>
              <a:rPr lang="en-US" sz="2400" dirty="0"/>
              <a:t>Same as ENERGY STAR</a:t>
            </a:r>
          </a:p>
          <a:p>
            <a:r>
              <a:rPr lang="en-US" sz="2400" dirty="0"/>
              <a:t>Dropped EER and SEER and Transitioned to EER2 and SEER2</a:t>
            </a:r>
          </a:p>
          <a:p>
            <a:endParaRPr lang="en-US" dirty="0"/>
          </a:p>
        </p:txBody>
      </p:sp>
      <p:pic>
        <p:nvPicPr>
          <p:cNvPr id="5" name="Picture 4" descr="Cartoon of a person holding a checklist&#10;&#10;AI-generated content may be incorrect.">
            <a:extLst>
              <a:ext uri="{FF2B5EF4-FFF2-40B4-BE49-F238E27FC236}">
                <a16:creationId xmlns:a16="http://schemas.microsoft.com/office/drawing/2014/main" id="{B18A85CE-0DB4-F93A-7968-C135E6EE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612" y="127002"/>
            <a:ext cx="2804583" cy="448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4949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B414F3-C833-4395-8C69-0E806C51817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55FDEB4C-941C-4EBE-9462-062D8A0ADE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B8EF33-82AA-4779-AFAA-C56669D00D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 design</Template>
  <TotalTime>6578</TotalTime>
  <Words>503</Words>
  <Application>Microsoft Office PowerPoint</Application>
  <PresentationFormat>Widescreen</PresentationFormat>
  <Paragraphs>85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 Gothic</vt:lpstr>
      <vt:lpstr>Wingdings 3</vt:lpstr>
      <vt:lpstr>Slice</vt:lpstr>
      <vt:lpstr>2026 Program changes</vt:lpstr>
      <vt:lpstr>Form revision goals</vt:lpstr>
      <vt:lpstr>PowerPoint Presentation</vt:lpstr>
      <vt:lpstr>CONCISE AND NON-REPETITIVE</vt:lpstr>
      <vt:lpstr>PowerPoint Presentation</vt:lpstr>
      <vt:lpstr>PowerPoint Presentation</vt:lpstr>
      <vt:lpstr>Serial numbers eliminated</vt:lpstr>
      <vt:lpstr>Residential hvac</vt:lpstr>
      <vt:lpstr>Residential hvac</vt:lpstr>
      <vt:lpstr>Residential hvac</vt:lpstr>
      <vt:lpstr>PowerPoint Presentation</vt:lpstr>
      <vt:lpstr>PowerPoint Presentation</vt:lpstr>
      <vt:lpstr>Lighting retrofits &amp; New construction</vt:lpstr>
      <vt:lpstr>Lighting Retrofit</vt:lpstr>
      <vt:lpstr>Lighting - New construction</vt:lpstr>
      <vt:lpstr>Lighting – New construction</vt:lpstr>
      <vt:lpstr>Lighting – new construction</vt:lpstr>
      <vt:lpstr>LIGHTING – NEW CONSTRUCTION</vt:lpstr>
      <vt:lpstr>Commercial HVAC</vt:lpstr>
      <vt:lpstr>Commercial hvac</vt:lpstr>
      <vt:lpstr>High efficiency Pumps</vt:lpstr>
      <vt:lpstr>High efficiency Pumps</vt:lpstr>
      <vt:lpstr>Compressed air</vt:lpstr>
      <vt:lpstr>Compressed air</vt:lpstr>
      <vt:lpstr>Energy star Commercial induction cooktop</vt:lpstr>
      <vt:lpstr>PowerPoint Presentation</vt:lpstr>
      <vt:lpstr>Kurt Hauser </vt:lpstr>
    </vt:vector>
  </TitlesOfParts>
  <Company>Missouri River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Kurt Hauser</dc:creator>
  <cp:lastModifiedBy>Kurt Hauser</cp:lastModifiedBy>
  <cp:revision>9</cp:revision>
  <dcterms:created xsi:type="dcterms:W3CDTF">2025-11-25T23:06:37Z</dcterms:created>
  <dcterms:modified xsi:type="dcterms:W3CDTF">2025-12-02T17:13:54Z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