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6"/>
  </p:notes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87" r:id="rId15"/>
    <p:sldId id="271" r:id="rId16"/>
    <p:sldId id="272" r:id="rId17"/>
    <p:sldId id="273" r:id="rId18"/>
    <p:sldId id="290" r:id="rId19"/>
    <p:sldId id="277" r:id="rId20"/>
    <p:sldId id="286" r:id="rId21"/>
    <p:sldId id="314" r:id="rId22"/>
    <p:sldId id="315" r:id="rId23"/>
    <p:sldId id="316" r:id="rId24"/>
    <p:sldId id="28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43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63"/>
    <p:restoredTop sz="94643"/>
  </p:normalViewPr>
  <p:slideViewPr>
    <p:cSldViewPr snapToGrid="0">
      <p:cViewPr varScale="1">
        <p:scale>
          <a:sx n="105" d="100"/>
          <a:sy n="105" d="100"/>
        </p:scale>
        <p:origin x="98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AE3C93-4E94-4F26-A978-96ED0D230C98}" type="datetimeFigureOut">
              <a:rPr lang="en-US" smtClean="0"/>
              <a:t>9/24/2026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130E84-1B20-4EFC-81BD-BFFAF9A77016}" type="slidenum">
              <a:rPr lang="en-US" smtClean="0"/>
              <a:t>‹#›</a:t>
            </a:fld>
            <a:endParaRPr lang="en-US" dirty="0"/>
          </a:p>
        </p:txBody>
      </p:sp>
    </p:spTree>
    <p:extLst>
      <p:ext uri="{BB962C8B-B14F-4D97-AF65-F5344CB8AC3E}">
        <p14:creationId xmlns:p14="http://schemas.microsoft.com/office/powerpoint/2010/main" val="3421920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8A19F-B9D7-4AF0-BACC-B2EEAA448648}" type="slidenum">
              <a:rPr lang="en-US" smtClean="0"/>
              <a:t>21</a:t>
            </a:fld>
            <a:endParaRPr lang="en-US"/>
          </a:p>
        </p:txBody>
      </p:sp>
    </p:spTree>
    <p:extLst>
      <p:ext uri="{BB962C8B-B14F-4D97-AF65-F5344CB8AC3E}">
        <p14:creationId xmlns:p14="http://schemas.microsoft.com/office/powerpoint/2010/main" val="1608692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1C8A19F-B9D7-4AF0-BACC-B2EEAA448648}" type="slidenum">
              <a:rPr lang="en-US" smtClean="0"/>
              <a:t>22</a:t>
            </a:fld>
            <a:endParaRPr lang="en-US"/>
          </a:p>
        </p:txBody>
      </p:sp>
    </p:spTree>
    <p:extLst>
      <p:ext uri="{BB962C8B-B14F-4D97-AF65-F5344CB8AC3E}">
        <p14:creationId xmlns:p14="http://schemas.microsoft.com/office/powerpoint/2010/main" val="3373312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D1708-2E0E-1016-E836-4D4CE7EE91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FBEAF32-CDBC-3F3D-A2BF-789E134979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FBDC62-2CA2-4B87-0BCC-FBA7774B1747}"/>
              </a:ext>
            </a:extLst>
          </p:cNvPr>
          <p:cNvSpPr>
            <a:spLocks noGrp="1"/>
          </p:cNvSpPr>
          <p:nvPr>
            <p:ph type="dt" sz="half" idx="10"/>
          </p:nvPr>
        </p:nvSpPr>
        <p:spPr/>
        <p:txBody>
          <a:bodyPr/>
          <a:lstStyle/>
          <a:p>
            <a:fld id="{DD751952-6E6E-4E6C-8290-E0C58796127A}" type="datetime1">
              <a:rPr lang="en-US" smtClean="0"/>
              <a:t>9/24/2026</a:t>
            </a:fld>
            <a:endParaRPr lang="en-US" dirty="0"/>
          </a:p>
        </p:txBody>
      </p:sp>
      <p:sp>
        <p:nvSpPr>
          <p:cNvPr id="5" name="Footer Placeholder 4">
            <a:extLst>
              <a:ext uri="{FF2B5EF4-FFF2-40B4-BE49-F238E27FC236}">
                <a16:creationId xmlns:a16="http://schemas.microsoft.com/office/drawing/2014/main" id="{16793BEF-788B-15C9-75E7-217BA74C37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C96A08E-FFC6-0C80-84FE-2C92612A6E90}"/>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314247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8C958-9613-5AE8-7CAA-46A0E255C6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5065E5-CE61-A13E-AEF7-3BF996E273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571AE9-6398-2FC0-1C03-8781622A0D97}"/>
              </a:ext>
            </a:extLst>
          </p:cNvPr>
          <p:cNvSpPr>
            <a:spLocks noGrp="1"/>
          </p:cNvSpPr>
          <p:nvPr>
            <p:ph type="dt" sz="half" idx="10"/>
          </p:nvPr>
        </p:nvSpPr>
        <p:spPr/>
        <p:txBody>
          <a:bodyPr/>
          <a:lstStyle/>
          <a:p>
            <a:fld id="{400DC4BB-9DE5-463A-9812-01F68D9CF173}" type="datetime1">
              <a:rPr lang="en-US" smtClean="0"/>
              <a:t>9/24/2026</a:t>
            </a:fld>
            <a:endParaRPr lang="en-US" dirty="0"/>
          </a:p>
        </p:txBody>
      </p:sp>
      <p:sp>
        <p:nvSpPr>
          <p:cNvPr id="5" name="Footer Placeholder 4">
            <a:extLst>
              <a:ext uri="{FF2B5EF4-FFF2-40B4-BE49-F238E27FC236}">
                <a16:creationId xmlns:a16="http://schemas.microsoft.com/office/drawing/2014/main" id="{8AEABCAE-E63F-0183-7F5F-F1A63CE4BFA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4F2EDB-67D3-6EC6-B6DD-EF7A5EF838DA}"/>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4282413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AAAB5-B3DA-2F9F-EC1B-504AAD72DF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9C1A77-D1FD-8248-D1C4-CA08B733C6C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97BBA0-253D-A850-D7DE-EC620220A55C}"/>
              </a:ext>
            </a:extLst>
          </p:cNvPr>
          <p:cNvSpPr>
            <a:spLocks noGrp="1"/>
          </p:cNvSpPr>
          <p:nvPr>
            <p:ph type="dt" sz="half" idx="10"/>
          </p:nvPr>
        </p:nvSpPr>
        <p:spPr/>
        <p:txBody>
          <a:bodyPr/>
          <a:lstStyle/>
          <a:p>
            <a:fld id="{CAB12506-31A8-4B1C-BE65-CF36E5EEF33E}" type="datetime1">
              <a:rPr lang="en-US" smtClean="0"/>
              <a:t>9/24/2026</a:t>
            </a:fld>
            <a:endParaRPr lang="en-US" dirty="0"/>
          </a:p>
        </p:txBody>
      </p:sp>
      <p:sp>
        <p:nvSpPr>
          <p:cNvPr id="5" name="Footer Placeholder 4">
            <a:extLst>
              <a:ext uri="{FF2B5EF4-FFF2-40B4-BE49-F238E27FC236}">
                <a16:creationId xmlns:a16="http://schemas.microsoft.com/office/drawing/2014/main" id="{499BC345-C36F-224F-8B9D-1F2B466FF5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60B1C6-6BF0-1A13-64B6-33F412998A1D}"/>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1755674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75596-A9B2-ED6E-C01D-25C6288DA1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D4E5A5-3CF6-6F34-48F6-71D87BAA3C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D1419D-B5D1-62F0-2E01-27B941E641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B32C20-B25E-444E-03DA-BFAB7CB12641}"/>
              </a:ext>
            </a:extLst>
          </p:cNvPr>
          <p:cNvSpPr>
            <a:spLocks noGrp="1"/>
          </p:cNvSpPr>
          <p:nvPr>
            <p:ph type="dt" sz="half" idx="10"/>
          </p:nvPr>
        </p:nvSpPr>
        <p:spPr/>
        <p:txBody>
          <a:bodyPr/>
          <a:lstStyle/>
          <a:p>
            <a:fld id="{59B25A29-7F1E-4133-B3F4-67683BC354C4}" type="datetime1">
              <a:rPr lang="en-US" smtClean="0"/>
              <a:t>9/24/2026</a:t>
            </a:fld>
            <a:endParaRPr lang="en-US" dirty="0"/>
          </a:p>
        </p:txBody>
      </p:sp>
      <p:sp>
        <p:nvSpPr>
          <p:cNvPr id="6" name="Footer Placeholder 5">
            <a:extLst>
              <a:ext uri="{FF2B5EF4-FFF2-40B4-BE49-F238E27FC236}">
                <a16:creationId xmlns:a16="http://schemas.microsoft.com/office/drawing/2014/main" id="{1C5ABBD9-DCF0-3B7C-97FC-B5073F3D8F5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DBB6534-6183-333B-E706-A96088DFED65}"/>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1643949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6BA8-B4FC-7AA4-423A-69A3ADE370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734961A-11A8-DCC2-3010-88EC1204B0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212C432-0273-9947-2774-0BC6D68B84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1C8375-78FF-DDEC-72E3-DDA72C5FF04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A5DA80-FEC7-422F-9C83-D557CE838C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361A68-B7ED-7579-8604-D8A6FE530BE0}"/>
              </a:ext>
            </a:extLst>
          </p:cNvPr>
          <p:cNvSpPr>
            <a:spLocks noGrp="1"/>
          </p:cNvSpPr>
          <p:nvPr>
            <p:ph type="dt" sz="half" idx="10"/>
          </p:nvPr>
        </p:nvSpPr>
        <p:spPr/>
        <p:txBody>
          <a:bodyPr/>
          <a:lstStyle/>
          <a:p>
            <a:fld id="{A7940676-49BA-452E-A3C6-4C0D0AE7EB41}" type="datetime1">
              <a:rPr lang="en-US" smtClean="0"/>
              <a:t>9/24/2026</a:t>
            </a:fld>
            <a:endParaRPr lang="en-US" dirty="0"/>
          </a:p>
        </p:txBody>
      </p:sp>
      <p:sp>
        <p:nvSpPr>
          <p:cNvPr id="8" name="Footer Placeholder 7">
            <a:extLst>
              <a:ext uri="{FF2B5EF4-FFF2-40B4-BE49-F238E27FC236}">
                <a16:creationId xmlns:a16="http://schemas.microsoft.com/office/drawing/2014/main" id="{22D68E46-E986-9A4E-CBD1-89B8B2603E6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0017434-6781-E7BD-268D-325FB02F3219}"/>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2303493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EC22F-95D0-87AF-6A65-BD0CB0A144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4BFA07-6F19-257C-DED5-C475C7F7C465}"/>
              </a:ext>
            </a:extLst>
          </p:cNvPr>
          <p:cNvSpPr>
            <a:spLocks noGrp="1"/>
          </p:cNvSpPr>
          <p:nvPr>
            <p:ph type="dt" sz="half" idx="10"/>
          </p:nvPr>
        </p:nvSpPr>
        <p:spPr/>
        <p:txBody>
          <a:bodyPr/>
          <a:lstStyle/>
          <a:p>
            <a:fld id="{DF30B422-D67E-43D9-AEE3-F1871C40B5B7}" type="datetime1">
              <a:rPr lang="en-US" smtClean="0"/>
              <a:t>9/24/2026</a:t>
            </a:fld>
            <a:endParaRPr lang="en-US" dirty="0"/>
          </a:p>
        </p:txBody>
      </p:sp>
      <p:sp>
        <p:nvSpPr>
          <p:cNvPr id="4" name="Footer Placeholder 3">
            <a:extLst>
              <a:ext uri="{FF2B5EF4-FFF2-40B4-BE49-F238E27FC236}">
                <a16:creationId xmlns:a16="http://schemas.microsoft.com/office/drawing/2014/main" id="{01A71FA2-8B1D-DA1E-F7A4-AAEADBFAF58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1901F84-5B0E-6B5D-019D-E1010D0204CC}"/>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3965885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DD7BF2-993E-1DF6-0484-B2010A10D169}"/>
              </a:ext>
            </a:extLst>
          </p:cNvPr>
          <p:cNvSpPr>
            <a:spLocks noGrp="1"/>
          </p:cNvSpPr>
          <p:nvPr>
            <p:ph type="dt" sz="half" idx="10"/>
          </p:nvPr>
        </p:nvSpPr>
        <p:spPr/>
        <p:txBody>
          <a:bodyPr/>
          <a:lstStyle/>
          <a:p>
            <a:fld id="{A61E9FBA-BF65-4FFD-8471-BA52EB8E7539}" type="datetime1">
              <a:rPr lang="en-US" smtClean="0"/>
              <a:t>9/24/2026</a:t>
            </a:fld>
            <a:endParaRPr lang="en-US" dirty="0"/>
          </a:p>
        </p:txBody>
      </p:sp>
      <p:sp>
        <p:nvSpPr>
          <p:cNvPr id="3" name="Footer Placeholder 2">
            <a:extLst>
              <a:ext uri="{FF2B5EF4-FFF2-40B4-BE49-F238E27FC236}">
                <a16:creationId xmlns:a16="http://schemas.microsoft.com/office/drawing/2014/main" id="{A2CC5810-BFC9-465C-8369-FA7110EA59C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834F407-D737-A543-0BAC-8B0894544724}"/>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1406408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4517-9C12-0038-D4A2-858B31D6AF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326C3B-432E-E676-13E1-81D3261BDE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D927E4-4AA8-8EF2-C20D-6E51FFDA65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9A24B4-DACA-31C1-A774-95D3C5E95896}"/>
              </a:ext>
            </a:extLst>
          </p:cNvPr>
          <p:cNvSpPr>
            <a:spLocks noGrp="1"/>
          </p:cNvSpPr>
          <p:nvPr>
            <p:ph type="dt" sz="half" idx="10"/>
          </p:nvPr>
        </p:nvSpPr>
        <p:spPr/>
        <p:txBody>
          <a:bodyPr/>
          <a:lstStyle/>
          <a:p>
            <a:fld id="{8501A892-82D0-47F6-B99B-65837F34A921}" type="datetime1">
              <a:rPr lang="en-US" smtClean="0"/>
              <a:t>9/24/2026</a:t>
            </a:fld>
            <a:endParaRPr lang="en-US" dirty="0"/>
          </a:p>
        </p:txBody>
      </p:sp>
      <p:sp>
        <p:nvSpPr>
          <p:cNvPr id="6" name="Footer Placeholder 5">
            <a:extLst>
              <a:ext uri="{FF2B5EF4-FFF2-40B4-BE49-F238E27FC236}">
                <a16:creationId xmlns:a16="http://schemas.microsoft.com/office/drawing/2014/main" id="{D35795EF-1345-3918-A4B2-A21B7228F0B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323E638-295A-F43B-2C01-A04E97B1B153}"/>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1218527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333DB-5137-0551-8C8C-218BD2483B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F78289F-C252-87B6-3DEC-8F554369D0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7FC73B05-1312-164E-BA6F-910FC72946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12A475-B1A3-47A4-8920-087D1D13A713}"/>
              </a:ext>
            </a:extLst>
          </p:cNvPr>
          <p:cNvSpPr>
            <a:spLocks noGrp="1"/>
          </p:cNvSpPr>
          <p:nvPr>
            <p:ph type="dt" sz="half" idx="10"/>
          </p:nvPr>
        </p:nvSpPr>
        <p:spPr/>
        <p:txBody>
          <a:bodyPr/>
          <a:lstStyle/>
          <a:p>
            <a:fld id="{6F08AAEE-F911-4EC6-B63D-DD75EAAC390D}" type="datetime1">
              <a:rPr lang="en-US" smtClean="0"/>
              <a:t>9/24/2026</a:t>
            </a:fld>
            <a:endParaRPr lang="en-US" dirty="0"/>
          </a:p>
        </p:txBody>
      </p:sp>
      <p:sp>
        <p:nvSpPr>
          <p:cNvPr id="6" name="Footer Placeholder 5">
            <a:extLst>
              <a:ext uri="{FF2B5EF4-FFF2-40B4-BE49-F238E27FC236}">
                <a16:creationId xmlns:a16="http://schemas.microsoft.com/office/drawing/2014/main" id="{A8B3AF1C-81F7-13D6-FF1D-6C46342609F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AAB958E-CCAB-B158-AEF2-5DEF7FCA549E}"/>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814600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77AB3-F127-55D4-DE21-4548397695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C614E5-988A-2873-2789-942BA82108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9DA596-D6CE-7877-8F5C-46746B0C8CA5}"/>
              </a:ext>
            </a:extLst>
          </p:cNvPr>
          <p:cNvSpPr>
            <a:spLocks noGrp="1"/>
          </p:cNvSpPr>
          <p:nvPr>
            <p:ph type="dt" sz="half" idx="10"/>
          </p:nvPr>
        </p:nvSpPr>
        <p:spPr/>
        <p:txBody>
          <a:bodyPr/>
          <a:lstStyle/>
          <a:p>
            <a:fld id="{60E146EC-E8A0-459B-9B62-EAD305B18E93}" type="datetime1">
              <a:rPr lang="en-US" smtClean="0"/>
              <a:t>9/24/2026</a:t>
            </a:fld>
            <a:endParaRPr lang="en-US" dirty="0"/>
          </a:p>
        </p:txBody>
      </p:sp>
      <p:sp>
        <p:nvSpPr>
          <p:cNvPr id="5" name="Footer Placeholder 4">
            <a:extLst>
              <a:ext uri="{FF2B5EF4-FFF2-40B4-BE49-F238E27FC236}">
                <a16:creationId xmlns:a16="http://schemas.microsoft.com/office/drawing/2014/main" id="{8AA53CB1-36AD-4545-77FF-18CD9E7405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FEDF5D3-AB65-D53F-FAEA-662BB016A7AE}"/>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134005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36FF44-3218-8FAF-81B2-93D4D7FD04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3E1AD7-801C-2FC9-A590-AC8D312FB6B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809BEB-00B9-8210-A264-03BC638E26F8}"/>
              </a:ext>
            </a:extLst>
          </p:cNvPr>
          <p:cNvSpPr>
            <a:spLocks noGrp="1"/>
          </p:cNvSpPr>
          <p:nvPr>
            <p:ph type="dt" sz="half" idx="10"/>
          </p:nvPr>
        </p:nvSpPr>
        <p:spPr/>
        <p:txBody>
          <a:bodyPr/>
          <a:lstStyle/>
          <a:p>
            <a:fld id="{9FF534B5-7077-406C-A853-13001851E296}" type="datetime1">
              <a:rPr lang="en-US" smtClean="0"/>
              <a:t>9/24/2026</a:t>
            </a:fld>
            <a:endParaRPr lang="en-US" dirty="0"/>
          </a:p>
        </p:txBody>
      </p:sp>
      <p:sp>
        <p:nvSpPr>
          <p:cNvPr id="5" name="Footer Placeholder 4">
            <a:extLst>
              <a:ext uri="{FF2B5EF4-FFF2-40B4-BE49-F238E27FC236}">
                <a16:creationId xmlns:a16="http://schemas.microsoft.com/office/drawing/2014/main" id="{85957D79-D172-7D2C-F9E9-870DC844FF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026ED0E-052D-85C1-E174-A1B4979D6A66}"/>
              </a:ext>
            </a:extLst>
          </p:cNvPr>
          <p:cNvSpPr>
            <a:spLocks noGrp="1"/>
          </p:cNvSpPr>
          <p:nvPr>
            <p:ph type="sldNum" sz="quarter" idx="12"/>
          </p:nvPr>
        </p:nvSpPr>
        <p:spPr/>
        <p:txBody>
          <a:bodyPr/>
          <a:lstStyle/>
          <a:p>
            <a:fld id="{424D0E2E-F7AC-7945-A164-8C5976CA96DA}" type="slidenum">
              <a:rPr lang="en-US" smtClean="0"/>
              <a:t>‹#›</a:t>
            </a:fld>
            <a:endParaRPr lang="en-US" dirty="0"/>
          </a:p>
        </p:txBody>
      </p:sp>
    </p:spTree>
    <p:extLst>
      <p:ext uri="{BB962C8B-B14F-4D97-AF65-F5344CB8AC3E}">
        <p14:creationId xmlns:p14="http://schemas.microsoft.com/office/powerpoint/2010/main" val="3566207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Electric Blue Backgroun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14AC96-A734-9B44-8727-99F1799B4E42}"/>
              </a:ext>
            </a:extLst>
          </p:cNvPr>
          <p:cNvSpPr/>
          <p:nvPr userDrawn="1"/>
        </p:nvSpPr>
        <p:spPr>
          <a:xfrm>
            <a:off x="0" y="0"/>
            <a:ext cx="12192000" cy="6858000"/>
          </a:xfrm>
          <a:prstGeom prst="rect">
            <a:avLst/>
          </a:prstGeom>
          <a:solidFill>
            <a:srgbClr val="0678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821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0EAC45-BF0C-0F87-B8F8-2DC0876356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ACB1F8-D573-43B5-F0AD-D8B5397C4A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87846F-EB1F-1574-2960-7B83578EFD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9E0851-63CE-4CE1-8BF8-013C994CE2B1}" type="datetime1">
              <a:rPr lang="en-US" smtClean="0"/>
              <a:t>9/24/2026</a:t>
            </a:fld>
            <a:endParaRPr lang="en-US" dirty="0"/>
          </a:p>
        </p:txBody>
      </p:sp>
      <p:sp>
        <p:nvSpPr>
          <p:cNvPr id="5" name="Footer Placeholder 4">
            <a:extLst>
              <a:ext uri="{FF2B5EF4-FFF2-40B4-BE49-F238E27FC236}">
                <a16:creationId xmlns:a16="http://schemas.microsoft.com/office/drawing/2014/main" id="{08771961-2BBC-6586-A8D8-1DF5134822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2E64FECD-7EB2-7D9E-FE49-EC5266AADD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4D0E2E-F7AC-7945-A164-8C5976CA96DA}" type="slidenum">
              <a:rPr lang="en-US" smtClean="0"/>
              <a:t>‹#›</a:t>
            </a:fld>
            <a:endParaRPr lang="en-US" dirty="0"/>
          </a:p>
        </p:txBody>
      </p:sp>
    </p:spTree>
    <p:extLst>
      <p:ext uri="{BB962C8B-B14F-4D97-AF65-F5344CB8AC3E}">
        <p14:creationId xmlns:p14="http://schemas.microsoft.com/office/powerpoint/2010/main" val="35685904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mailto:tammie.krumm@mrenergy.com"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ashley.thomalla@hubinternationa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A19BAE3-8AA8-BBF7-CEEF-934E9B070996}"/>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CE947431-EFEC-7AD6-3C9D-946AE4BB662F}"/>
              </a:ext>
            </a:extLst>
          </p:cNvPr>
          <p:cNvSpPr txBox="1"/>
          <p:nvPr/>
        </p:nvSpPr>
        <p:spPr>
          <a:xfrm>
            <a:off x="526942" y="1671878"/>
            <a:ext cx="6780507" cy="1077218"/>
          </a:xfrm>
          <a:prstGeom prst="rect">
            <a:avLst/>
          </a:prstGeom>
          <a:noFill/>
        </p:spPr>
        <p:txBody>
          <a:bodyPr wrap="square" rtlCol="0">
            <a:spAutoFit/>
          </a:bodyPr>
          <a:lstStyle/>
          <a:p>
            <a:r>
              <a:rPr lang="en-US" sz="3200" b="1" spc="-180" dirty="0">
                <a:latin typeface="Avenir Black" panose="02000503020000020003"/>
              </a:rPr>
              <a:t>Paying Public Power Employees Competitively</a:t>
            </a:r>
            <a:endParaRPr lang="en-US" sz="3200" b="1" dirty="0">
              <a:solidFill>
                <a:srgbClr val="164367"/>
              </a:solidFill>
              <a:latin typeface="Avenir Black" panose="02000503020000020003"/>
            </a:endParaRPr>
          </a:p>
        </p:txBody>
      </p:sp>
      <p:sp>
        <p:nvSpPr>
          <p:cNvPr id="9" name="TextBox 8">
            <a:extLst>
              <a:ext uri="{FF2B5EF4-FFF2-40B4-BE49-F238E27FC236}">
                <a16:creationId xmlns:a16="http://schemas.microsoft.com/office/drawing/2014/main" id="{E3AD35C8-5C1C-58BE-015C-2AC6987AD191}"/>
              </a:ext>
            </a:extLst>
          </p:cNvPr>
          <p:cNvSpPr txBox="1"/>
          <p:nvPr/>
        </p:nvSpPr>
        <p:spPr>
          <a:xfrm>
            <a:off x="532108" y="4556325"/>
            <a:ext cx="11127783" cy="679545"/>
          </a:xfrm>
          <a:prstGeom prst="rect">
            <a:avLst/>
          </a:prstGeom>
          <a:noFill/>
        </p:spPr>
        <p:txBody>
          <a:bodyPr wrap="square" rtlCol="0">
            <a:spAutoFit/>
          </a:bodyPr>
          <a:lstStyle/>
          <a:p>
            <a:r>
              <a:rPr lang="en-US" dirty="0">
                <a:latin typeface="Avenir Medium" panose="02000503020000020003" pitchFamily="2" charset="0"/>
              </a:rPr>
              <a:t>Tammie Krumm, VP of HR &amp; Administration, Missouri River Energy Services </a:t>
            </a:r>
          </a:p>
          <a:p>
            <a:pPr>
              <a:lnSpc>
                <a:spcPct val="120000"/>
              </a:lnSpc>
              <a:spcBef>
                <a:spcPts val="0"/>
              </a:spcBef>
            </a:pPr>
            <a:r>
              <a:rPr lang="en-US" dirty="0">
                <a:latin typeface="Avenir Medium" panose="02000503020000020003" pitchFamily="2" charset="0"/>
              </a:rPr>
              <a:t>Ashley Thomalla, Senior Vice President, HUB International</a:t>
            </a:r>
          </a:p>
        </p:txBody>
      </p:sp>
      <p:sp>
        <p:nvSpPr>
          <p:cNvPr id="3" name="TextBox 2">
            <a:extLst>
              <a:ext uri="{FF2B5EF4-FFF2-40B4-BE49-F238E27FC236}">
                <a16:creationId xmlns:a16="http://schemas.microsoft.com/office/drawing/2014/main" id="{5C8E9EB5-97F5-9B48-471E-DFA6541941B4}"/>
              </a:ext>
            </a:extLst>
          </p:cNvPr>
          <p:cNvSpPr txBox="1"/>
          <p:nvPr/>
        </p:nvSpPr>
        <p:spPr>
          <a:xfrm>
            <a:off x="526943" y="5874580"/>
            <a:ext cx="6780507" cy="307777"/>
          </a:xfrm>
          <a:prstGeom prst="rect">
            <a:avLst/>
          </a:prstGeom>
          <a:noFill/>
        </p:spPr>
        <p:txBody>
          <a:bodyPr wrap="square" rtlCol="0">
            <a:spAutoFit/>
          </a:bodyPr>
          <a:lstStyle/>
          <a:p>
            <a:r>
              <a:rPr lang="en-US" sz="1400" b="1" spc="-180" dirty="0">
                <a:latin typeface="Avenir Black" panose="02000503020000020003"/>
              </a:rPr>
              <a:t>October  1 , 2026</a:t>
            </a:r>
            <a:endParaRPr lang="en-US" sz="1400" b="1" dirty="0">
              <a:solidFill>
                <a:srgbClr val="164367"/>
              </a:solidFill>
              <a:latin typeface="Avenir Black" panose="02000503020000020003"/>
            </a:endParaRPr>
          </a:p>
        </p:txBody>
      </p:sp>
    </p:spTree>
    <p:extLst>
      <p:ext uri="{BB962C8B-B14F-4D97-AF65-F5344CB8AC3E}">
        <p14:creationId xmlns:p14="http://schemas.microsoft.com/office/powerpoint/2010/main" val="211647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43117-8252-37D3-3915-575B94E00A9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577F839-D530-4D1D-C58B-A444B8C4EF96}"/>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3779116-9ACB-CCBB-6B22-5487AC334D6B}"/>
              </a:ext>
            </a:extLst>
          </p:cNvPr>
          <p:cNvSpPr>
            <a:spLocks noGrp="1"/>
          </p:cNvSpPr>
          <p:nvPr>
            <p:ph type="title"/>
          </p:nvPr>
        </p:nvSpPr>
        <p:spPr/>
        <p:txBody>
          <a:bodyPr/>
          <a:lstStyle/>
          <a:p>
            <a:r>
              <a:rPr lang="en-US" b="1" dirty="0"/>
              <a:t>Session Agenda</a:t>
            </a:r>
          </a:p>
        </p:txBody>
      </p:sp>
      <p:sp>
        <p:nvSpPr>
          <p:cNvPr id="3" name="Content Placeholder 2">
            <a:extLst>
              <a:ext uri="{FF2B5EF4-FFF2-40B4-BE49-F238E27FC236}">
                <a16:creationId xmlns:a16="http://schemas.microsoft.com/office/drawing/2014/main" id="{46DFA1FC-6BE0-E841-DE21-EBB6347E5224}"/>
              </a:ext>
            </a:extLst>
          </p:cNvPr>
          <p:cNvSpPr>
            <a:spLocks noGrp="1"/>
          </p:cNvSpPr>
          <p:nvPr>
            <p:ph idx="1"/>
          </p:nvPr>
        </p:nvSpPr>
        <p:spPr/>
        <p:txBody>
          <a:bodyPr/>
          <a:lstStyle/>
          <a:p>
            <a:r>
              <a:rPr lang="en-US" dirty="0"/>
              <a:t>Introductions</a:t>
            </a:r>
          </a:p>
          <a:p>
            <a:r>
              <a:rPr lang="en-US" dirty="0"/>
              <a:t>Compensation Study Best Practices Applied at Missouri River Energy Services</a:t>
            </a:r>
          </a:p>
          <a:p>
            <a:r>
              <a:rPr lang="en-US" dirty="0"/>
              <a:t>Market Trends</a:t>
            </a:r>
          </a:p>
          <a:p>
            <a:r>
              <a:rPr lang="en-US" dirty="0"/>
              <a:t>Discussion Items </a:t>
            </a:r>
          </a:p>
        </p:txBody>
      </p:sp>
      <p:sp>
        <p:nvSpPr>
          <p:cNvPr id="7" name="Slide Number Placeholder 6">
            <a:extLst>
              <a:ext uri="{FF2B5EF4-FFF2-40B4-BE49-F238E27FC236}">
                <a16:creationId xmlns:a16="http://schemas.microsoft.com/office/drawing/2014/main" id="{B957E97B-F608-1BCC-E4D6-A9F225FE46B4}"/>
              </a:ext>
            </a:extLst>
          </p:cNvPr>
          <p:cNvSpPr>
            <a:spLocks noGrp="1"/>
          </p:cNvSpPr>
          <p:nvPr>
            <p:ph type="sldNum" sz="quarter" idx="12"/>
          </p:nvPr>
        </p:nvSpPr>
        <p:spPr/>
        <p:txBody>
          <a:bodyPr/>
          <a:lstStyle/>
          <a:p>
            <a:pPr algn="ctr"/>
            <a:fld id="{424D0E2E-F7AC-7945-A164-8C5976CA96DA}" type="slidenum">
              <a:rPr lang="en-US" smtClean="0"/>
              <a:pPr algn="ctr"/>
              <a:t>2</a:t>
            </a:fld>
            <a:endParaRPr lang="en-US" dirty="0"/>
          </a:p>
        </p:txBody>
      </p:sp>
    </p:spTree>
    <p:extLst>
      <p:ext uri="{BB962C8B-B14F-4D97-AF65-F5344CB8AC3E}">
        <p14:creationId xmlns:p14="http://schemas.microsoft.com/office/powerpoint/2010/main" val="3901306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5BCDE-43F1-6E65-4069-5A82BB49CFE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0EB589D-C6BE-BC26-574A-BCD1598C06AB}"/>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FEBEDC1-72F1-ADD0-2D67-1A0F3AC11C00}"/>
              </a:ext>
            </a:extLst>
          </p:cNvPr>
          <p:cNvSpPr>
            <a:spLocks noGrp="1"/>
          </p:cNvSpPr>
          <p:nvPr>
            <p:ph type="title"/>
          </p:nvPr>
        </p:nvSpPr>
        <p:spPr>
          <a:xfrm>
            <a:off x="838200" y="1222375"/>
            <a:ext cx="10515600" cy="1325563"/>
          </a:xfrm>
        </p:spPr>
        <p:txBody>
          <a:bodyPr/>
          <a:lstStyle/>
          <a:p>
            <a:r>
              <a:rPr lang="en-US" b="1" dirty="0"/>
              <a:t>Introductions</a:t>
            </a:r>
          </a:p>
        </p:txBody>
      </p:sp>
      <p:sp>
        <p:nvSpPr>
          <p:cNvPr id="7" name="Slide Number Placeholder 6">
            <a:extLst>
              <a:ext uri="{FF2B5EF4-FFF2-40B4-BE49-F238E27FC236}">
                <a16:creationId xmlns:a16="http://schemas.microsoft.com/office/drawing/2014/main" id="{955238E9-BDCF-6DE7-4401-D52111E72165}"/>
              </a:ext>
            </a:extLst>
          </p:cNvPr>
          <p:cNvSpPr>
            <a:spLocks noGrp="1"/>
          </p:cNvSpPr>
          <p:nvPr>
            <p:ph type="sldNum" sz="quarter" idx="12"/>
          </p:nvPr>
        </p:nvSpPr>
        <p:spPr/>
        <p:txBody>
          <a:bodyPr/>
          <a:lstStyle/>
          <a:p>
            <a:pPr algn="ctr"/>
            <a:fld id="{424D0E2E-F7AC-7945-A164-8C5976CA96DA}" type="slidenum">
              <a:rPr lang="en-US" smtClean="0"/>
              <a:pPr algn="ctr"/>
              <a:t>3</a:t>
            </a:fld>
            <a:endParaRPr lang="en-US" dirty="0"/>
          </a:p>
        </p:txBody>
      </p:sp>
    </p:spTree>
    <p:extLst>
      <p:ext uri="{BB962C8B-B14F-4D97-AF65-F5344CB8AC3E}">
        <p14:creationId xmlns:p14="http://schemas.microsoft.com/office/powerpoint/2010/main" val="2902042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CAAD2-7E2E-2160-F183-81461025C1D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7B893A-6AF3-C432-8E19-3D15C2D0DE52}"/>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5CDFA80-1DE7-61E6-1B82-F827ABF73356}"/>
              </a:ext>
            </a:extLst>
          </p:cNvPr>
          <p:cNvSpPr>
            <a:spLocks noGrp="1"/>
          </p:cNvSpPr>
          <p:nvPr>
            <p:ph type="title"/>
          </p:nvPr>
        </p:nvSpPr>
        <p:spPr>
          <a:xfrm>
            <a:off x="762000" y="2103437"/>
            <a:ext cx="3705225" cy="1325563"/>
          </a:xfrm>
        </p:spPr>
        <p:txBody>
          <a:bodyPr>
            <a:normAutofit fontScale="90000"/>
          </a:bodyPr>
          <a:lstStyle/>
          <a:p>
            <a:pPr algn="ctr"/>
            <a:r>
              <a:rPr lang="en-US" sz="3600" b="1" dirty="0"/>
              <a:t>About Missouri River Energy Services</a:t>
            </a:r>
          </a:p>
        </p:txBody>
      </p:sp>
      <p:pic>
        <p:nvPicPr>
          <p:cNvPr id="6" name="Picture 5" descr="A map of the state of iowa and minnesota&#10;&#10;AI-generated content may be incorrect.">
            <a:extLst>
              <a:ext uri="{FF2B5EF4-FFF2-40B4-BE49-F238E27FC236}">
                <a16:creationId xmlns:a16="http://schemas.microsoft.com/office/drawing/2014/main" id="{0CB7A10F-E21D-26EB-C12E-81E2437031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7228" y="54864"/>
            <a:ext cx="3390739" cy="6088761"/>
          </a:xfrm>
          <a:prstGeom prst="rect">
            <a:avLst/>
          </a:prstGeom>
        </p:spPr>
      </p:pic>
      <p:sp>
        <p:nvSpPr>
          <p:cNvPr id="7" name="Slide Number Placeholder 6">
            <a:extLst>
              <a:ext uri="{FF2B5EF4-FFF2-40B4-BE49-F238E27FC236}">
                <a16:creationId xmlns:a16="http://schemas.microsoft.com/office/drawing/2014/main" id="{C2FAF8B9-9897-8A7F-2537-C55FF4B910B1}"/>
              </a:ext>
            </a:extLst>
          </p:cNvPr>
          <p:cNvSpPr>
            <a:spLocks noGrp="1"/>
          </p:cNvSpPr>
          <p:nvPr>
            <p:ph type="sldNum" sz="quarter" idx="12"/>
          </p:nvPr>
        </p:nvSpPr>
        <p:spPr/>
        <p:txBody>
          <a:bodyPr/>
          <a:lstStyle/>
          <a:p>
            <a:pPr algn="ctr"/>
            <a:fld id="{424D0E2E-F7AC-7945-A164-8C5976CA96DA}" type="slidenum">
              <a:rPr lang="en-US" smtClean="0"/>
              <a:pPr algn="ctr"/>
              <a:t>4</a:t>
            </a:fld>
            <a:endParaRPr lang="en-US" dirty="0"/>
          </a:p>
        </p:txBody>
      </p:sp>
    </p:spTree>
    <p:extLst>
      <p:ext uri="{BB962C8B-B14F-4D97-AF65-F5344CB8AC3E}">
        <p14:creationId xmlns:p14="http://schemas.microsoft.com/office/powerpoint/2010/main" val="3528456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5CC56-96C2-9260-E112-D5959DBDAF2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982A40A-6446-ADD3-7B2C-D96A7DEE6AD3}"/>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D008290-535D-2E7C-97D1-04C97A365484}"/>
              </a:ext>
            </a:extLst>
          </p:cNvPr>
          <p:cNvSpPr>
            <a:spLocks noGrp="1"/>
          </p:cNvSpPr>
          <p:nvPr>
            <p:ph type="title"/>
          </p:nvPr>
        </p:nvSpPr>
        <p:spPr/>
        <p:txBody>
          <a:bodyPr/>
          <a:lstStyle/>
          <a:p>
            <a:r>
              <a:rPr lang="en-US" b="1" dirty="0"/>
              <a:t>About HUB International</a:t>
            </a:r>
          </a:p>
        </p:txBody>
      </p:sp>
      <p:sp>
        <p:nvSpPr>
          <p:cNvPr id="3" name="Content Placeholder 2">
            <a:extLst>
              <a:ext uri="{FF2B5EF4-FFF2-40B4-BE49-F238E27FC236}">
                <a16:creationId xmlns:a16="http://schemas.microsoft.com/office/drawing/2014/main" id="{55CFF4F5-3625-8711-8C3A-A8300F138324}"/>
              </a:ext>
            </a:extLst>
          </p:cNvPr>
          <p:cNvSpPr>
            <a:spLocks noGrp="1"/>
          </p:cNvSpPr>
          <p:nvPr>
            <p:ph idx="1"/>
          </p:nvPr>
        </p:nvSpPr>
        <p:spPr>
          <a:xfrm>
            <a:off x="838200" y="1825626"/>
            <a:ext cx="10515600" cy="946150"/>
          </a:xfrm>
        </p:spPr>
        <p:txBody>
          <a:bodyPr/>
          <a:lstStyle/>
          <a:p>
            <a:pPr marL="0" indent="0">
              <a:buNone/>
            </a:pPr>
            <a:r>
              <a:rPr lang="en-US" sz="1600" b="1"/>
              <a:t>HUB International</a:t>
            </a:r>
            <a:r>
              <a:rPr lang="en-US" sz="1600"/>
              <a:t> is a leading North American insurance brokerage that provides employee benefits, business, and personal insurance products and services.</a:t>
            </a:r>
          </a:p>
          <a:p>
            <a:pPr marL="0" indent="0">
              <a:buNone/>
            </a:pPr>
            <a:r>
              <a:rPr lang="en-US" sz="1600" b="1"/>
              <a:t>Our Vision </a:t>
            </a:r>
            <a:r>
              <a:rPr lang="en-US" sz="1600"/>
              <a:t>is to  be everywhere risk exists – today and tomorrow. Helping protect what matters most.</a:t>
            </a:r>
          </a:p>
          <a:p>
            <a:pPr marL="0" indent="0">
              <a:buNone/>
            </a:pPr>
            <a:endParaRPr lang="en-US" dirty="0"/>
          </a:p>
        </p:txBody>
      </p:sp>
      <p:pic>
        <p:nvPicPr>
          <p:cNvPr id="6" name="Picture 5">
            <a:extLst>
              <a:ext uri="{FF2B5EF4-FFF2-40B4-BE49-F238E27FC236}">
                <a16:creationId xmlns:a16="http://schemas.microsoft.com/office/drawing/2014/main" id="{40EB855D-1693-E934-2335-0A774147B6EB}"/>
              </a:ext>
            </a:extLst>
          </p:cNvPr>
          <p:cNvPicPr>
            <a:picLocks noChangeAspect="1"/>
          </p:cNvPicPr>
          <p:nvPr/>
        </p:nvPicPr>
        <p:blipFill>
          <a:blip r:embed="rId3"/>
          <a:stretch>
            <a:fillRect/>
          </a:stretch>
        </p:blipFill>
        <p:spPr>
          <a:xfrm>
            <a:off x="2785872" y="3052256"/>
            <a:ext cx="6620256" cy="2322049"/>
          </a:xfrm>
          <a:prstGeom prst="rect">
            <a:avLst/>
          </a:prstGeom>
        </p:spPr>
      </p:pic>
      <p:sp>
        <p:nvSpPr>
          <p:cNvPr id="8" name="Slide Number Placeholder 7">
            <a:extLst>
              <a:ext uri="{FF2B5EF4-FFF2-40B4-BE49-F238E27FC236}">
                <a16:creationId xmlns:a16="http://schemas.microsoft.com/office/drawing/2014/main" id="{1548EB83-D74E-1ABA-2703-709CAEAE5604}"/>
              </a:ext>
            </a:extLst>
          </p:cNvPr>
          <p:cNvSpPr>
            <a:spLocks noGrp="1"/>
          </p:cNvSpPr>
          <p:nvPr>
            <p:ph type="sldNum" sz="quarter" idx="12"/>
          </p:nvPr>
        </p:nvSpPr>
        <p:spPr/>
        <p:txBody>
          <a:bodyPr/>
          <a:lstStyle/>
          <a:p>
            <a:pPr algn="ctr"/>
            <a:fld id="{424D0E2E-F7AC-7945-A164-8C5976CA96DA}" type="slidenum">
              <a:rPr lang="en-US" smtClean="0"/>
              <a:pPr algn="ctr"/>
              <a:t>5</a:t>
            </a:fld>
            <a:endParaRPr lang="en-US" dirty="0"/>
          </a:p>
        </p:txBody>
      </p:sp>
    </p:spTree>
    <p:extLst>
      <p:ext uri="{BB962C8B-B14F-4D97-AF65-F5344CB8AC3E}">
        <p14:creationId xmlns:p14="http://schemas.microsoft.com/office/powerpoint/2010/main" val="2680634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5E14B-A266-8D5B-9E42-978C2CD3CCE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3317DE7-513C-7423-F26F-B15E3113D45D}"/>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1CD28B9-CB53-ABFB-1C3A-363F441CFD3A}"/>
              </a:ext>
            </a:extLst>
          </p:cNvPr>
          <p:cNvSpPr>
            <a:spLocks noGrp="1"/>
          </p:cNvSpPr>
          <p:nvPr>
            <p:ph type="title"/>
          </p:nvPr>
        </p:nvSpPr>
        <p:spPr>
          <a:xfrm>
            <a:off x="590550" y="2103437"/>
            <a:ext cx="9760458" cy="1325563"/>
          </a:xfrm>
        </p:spPr>
        <p:txBody>
          <a:bodyPr/>
          <a:lstStyle/>
          <a:p>
            <a:r>
              <a:rPr lang="en-US" b="1" dirty="0"/>
              <a:t>Compensation Study Best Practices Applied at MRES</a:t>
            </a:r>
          </a:p>
        </p:txBody>
      </p:sp>
      <p:sp>
        <p:nvSpPr>
          <p:cNvPr id="6" name="Slide Number Placeholder 5">
            <a:extLst>
              <a:ext uri="{FF2B5EF4-FFF2-40B4-BE49-F238E27FC236}">
                <a16:creationId xmlns:a16="http://schemas.microsoft.com/office/drawing/2014/main" id="{A470FA93-AFA3-EEB9-A898-741A163E8734}"/>
              </a:ext>
            </a:extLst>
          </p:cNvPr>
          <p:cNvSpPr>
            <a:spLocks noGrp="1"/>
          </p:cNvSpPr>
          <p:nvPr>
            <p:ph type="sldNum" sz="quarter" idx="12"/>
          </p:nvPr>
        </p:nvSpPr>
        <p:spPr/>
        <p:txBody>
          <a:bodyPr/>
          <a:lstStyle/>
          <a:p>
            <a:pPr algn="ctr"/>
            <a:fld id="{424D0E2E-F7AC-7945-A164-8C5976CA96DA}" type="slidenum">
              <a:rPr lang="en-US" smtClean="0"/>
              <a:pPr algn="ctr"/>
              <a:t>6</a:t>
            </a:fld>
            <a:endParaRPr lang="en-US" dirty="0"/>
          </a:p>
        </p:txBody>
      </p:sp>
    </p:spTree>
    <p:extLst>
      <p:ext uri="{BB962C8B-B14F-4D97-AF65-F5344CB8AC3E}">
        <p14:creationId xmlns:p14="http://schemas.microsoft.com/office/powerpoint/2010/main" val="3884542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B2D21-29DF-8389-02D8-774187628B7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1EEA02E-F2DB-C9A4-83DC-3D07460055EC}"/>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3E91F60-25E0-93FE-109E-754D8049E287}"/>
              </a:ext>
            </a:extLst>
          </p:cNvPr>
          <p:cNvSpPr>
            <a:spLocks noGrp="1"/>
          </p:cNvSpPr>
          <p:nvPr>
            <p:ph type="title"/>
          </p:nvPr>
        </p:nvSpPr>
        <p:spPr/>
        <p:txBody>
          <a:bodyPr/>
          <a:lstStyle/>
          <a:p>
            <a:r>
              <a:rPr lang="en-US" b="1" dirty="0"/>
              <a:t>Compensation Process and Design</a:t>
            </a:r>
          </a:p>
        </p:txBody>
      </p:sp>
      <p:sp>
        <p:nvSpPr>
          <p:cNvPr id="3" name="Content Placeholder 2">
            <a:extLst>
              <a:ext uri="{FF2B5EF4-FFF2-40B4-BE49-F238E27FC236}">
                <a16:creationId xmlns:a16="http://schemas.microsoft.com/office/drawing/2014/main" id="{E46C0A77-BD6B-254C-B2A5-CBD711E29078}"/>
              </a:ext>
            </a:extLst>
          </p:cNvPr>
          <p:cNvSpPr>
            <a:spLocks noGrp="1"/>
          </p:cNvSpPr>
          <p:nvPr>
            <p:ph idx="1"/>
          </p:nvPr>
        </p:nvSpPr>
        <p:spPr/>
        <p:txBody>
          <a:bodyPr>
            <a:normAutofit/>
          </a:bodyPr>
          <a:lstStyle/>
          <a:p>
            <a:pPr marL="285750" indent="-285750"/>
            <a:r>
              <a:rPr lang="en-US" sz="2000" dirty="0"/>
              <a:t>In 2019 MRES decided to revamp our compensation process and design. </a:t>
            </a:r>
          </a:p>
          <a:p>
            <a:pPr marL="285750" indent="-285750"/>
            <a:r>
              <a:rPr lang="en-US" sz="2000" dirty="0"/>
              <a:t>MRES believes that it is in the best interest of both the organization and its employees to have a compensation program that supports our mission/core purpose, vision, core values and culture to fairly compensates our workforce for the value of the work provided.</a:t>
            </a:r>
          </a:p>
          <a:p>
            <a:pPr marL="285750" indent="-285750"/>
            <a:r>
              <a:rPr lang="en-US" sz="2000" dirty="0"/>
              <a:t>Our objectives were to establish wages and salaries that will attract and retain qualified individuals, and to reward employees for their job performance.</a:t>
            </a:r>
          </a:p>
          <a:p>
            <a:pPr marL="285750" indent="-285750"/>
            <a:r>
              <a:rPr lang="en-US" sz="2000" dirty="0"/>
              <a:t>We went from a point factor evaluation compensation philosophy to market based and pay for performance. </a:t>
            </a:r>
          </a:p>
          <a:p>
            <a:endParaRPr lang="en-US" dirty="0"/>
          </a:p>
        </p:txBody>
      </p:sp>
      <p:sp>
        <p:nvSpPr>
          <p:cNvPr id="7" name="Slide Number Placeholder 6">
            <a:extLst>
              <a:ext uri="{FF2B5EF4-FFF2-40B4-BE49-F238E27FC236}">
                <a16:creationId xmlns:a16="http://schemas.microsoft.com/office/drawing/2014/main" id="{C82CF1EF-C075-C5F2-5841-1D535A289B38}"/>
              </a:ext>
            </a:extLst>
          </p:cNvPr>
          <p:cNvSpPr>
            <a:spLocks noGrp="1"/>
          </p:cNvSpPr>
          <p:nvPr>
            <p:ph type="sldNum" sz="quarter" idx="12"/>
          </p:nvPr>
        </p:nvSpPr>
        <p:spPr/>
        <p:txBody>
          <a:bodyPr/>
          <a:lstStyle/>
          <a:p>
            <a:pPr algn="ctr"/>
            <a:fld id="{424D0E2E-F7AC-7945-A164-8C5976CA96DA}" type="slidenum">
              <a:rPr lang="en-US" smtClean="0"/>
              <a:pPr algn="ctr"/>
              <a:t>7</a:t>
            </a:fld>
            <a:endParaRPr lang="en-US" dirty="0"/>
          </a:p>
        </p:txBody>
      </p:sp>
    </p:spTree>
    <p:extLst>
      <p:ext uri="{BB962C8B-B14F-4D97-AF65-F5344CB8AC3E}">
        <p14:creationId xmlns:p14="http://schemas.microsoft.com/office/powerpoint/2010/main" val="684472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CB593-C213-C32A-40E7-151E58E668D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248EC5D-716F-4E3E-BFFD-50A7C875A6AA}"/>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37B507A-8F6C-DB07-5635-33DDF08D1296}"/>
              </a:ext>
            </a:extLst>
          </p:cNvPr>
          <p:cNvSpPr>
            <a:spLocks noGrp="1"/>
          </p:cNvSpPr>
          <p:nvPr>
            <p:ph type="title"/>
          </p:nvPr>
        </p:nvSpPr>
        <p:spPr/>
        <p:txBody>
          <a:bodyPr>
            <a:normAutofit/>
          </a:bodyPr>
          <a:lstStyle/>
          <a:p>
            <a:r>
              <a:rPr lang="en-US" b="1" dirty="0"/>
              <a:t>Assess the Current State of your Compensation Programs</a:t>
            </a:r>
          </a:p>
        </p:txBody>
      </p:sp>
      <p:sp>
        <p:nvSpPr>
          <p:cNvPr id="3" name="Content Placeholder 2">
            <a:extLst>
              <a:ext uri="{FF2B5EF4-FFF2-40B4-BE49-F238E27FC236}">
                <a16:creationId xmlns:a16="http://schemas.microsoft.com/office/drawing/2014/main" id="{B8BC4943-699A-AB0E-B82E-F8212B61B100}"/>
              </a:ext>
            </a:extLst>
          </p:cNvPr>
          <p:cNvSpPr>
            <a:spLocks noGrp="1"/>
          </p:cNvSpPr>
          <p:nvPr>
            <p:ph idx="1"/>
          </p:nvPr>
        </p:nvSpPr>
        <p:spPr>
          <a:xfrm>
            <a:off x="838200" y="1825625"/>
            <a:ext cx="6181725" cy="3336925"/>
          </a:xfrm>
        </p:spPr>
        <p:txBody>
          <a:bodyPr>
            <a:normAutofit/>
          </a:bodyPr>
          <a:lstStyle/>
          <a:p>
            <a:pPr marL="342900" indent="-342900"/>
            <a:r>
              <a:rPr lang="en-US" sz="2000" dirty="0"/>
              <a:t>Prep work:</a:t>
            </a:r>
          </a:p>
          <a:p>
            <a:pPr marL="800100" lvl="1" indent="-342900">
              <a:lnSpc>
                <a:spcPct val="100000"/>
              </a:lnSpc>
            </a:pPr>
            <a:r>
              <a:rPr lang="en-US" sz="1700" dirty="0"/>
              <a:t>List of job titles</a:t>
            </a:r>
          </a:p>
          <a:p>
            <a:pPr marL="800100" lvl="1" indent="-342900">
              <a:lnSpc>
                <a:spcPct val="100000"/>
              </a:lnSpc>
            </a:pPr>
            <a:r>
              <a:rPr lang="en-US" sz="1700" dirty="0"/>
              <a:t>Job descriptions </a:t>
            </a:r>
          </a:p>
          <a:p>
            <a:pPr marL="800100" lvl="1" indent="-342900">
              <a:lnSpc>
                <a:spcPct val="100000"/>
              </a:lnSpc>
            </a:pPr>
            <a:r>
              <a:rPr lang="en-US" sz="1700" dirty="0"/>
              <a:t>Organization charts</a:t>
            </a:r>
          </a:p>
          <a:p>
            <a:pPr marL="800100" lvl="1" indent="-342900">
              <a:lnSpc>
                <a:spcPct val="100000"/>
              </a:lnSpc>
            </a:pPr>
            <a:r>
              <a:rPr lang="en-US" sz="1700" dirty="0"/>
              <a:t>Pay structure</a:t>
            </a:r>
          </a:p>
          <a:p>
            <a:pPr marL="800100" lvl="1" indent="-342900">
              <a:lnSpc>
                <a:spcPct val="100000"/>
              </a:lnSpc>
            </a:pPr>
            <a:r>
              <a:rPr lang="en-US" sz="1700" dirty="0"/>
              <a:t>Incumbent data</a:t>
            </a:r>
          </a:p>
          <a:p>
            <a:pPr marL="800100" lvl="1" indent="-342900">
              <a:lnSpc>
                <a:spcPct val="100000"/>
              </a:lnSpc>
            </a:pPr>
            <a:r>
              <a:rPr lang="en-US" sz="1700" dirty="0"/>
              <a:t>Compensation policies</a:t>
            </a:r>
          </a:p>
          <a:p>
            <a:pPr marL="800100" lvl="1" indent="-342900">
              <a:lnSpc>
                <a:spcPct val="100000"/>
              </a:lnSpc>
            </a:pPr>
            <a:r>
              <a:rPr lang="en-US" sz="1700" dirty="0"/>
              <a:t>Performance evaluation tools and process </a:t>
            </a:r>
          </a:p>
        </p:txBody>
      </p:sp>
      <p:sp>
        <p:nvSpPr>
          <p:cNvPr id="7" name="Slide Number Placeholder 6">
            <a:extLst>
              <a:ext uri="{FF2B5EF4-FFF2-40B4-BE49-F238E27FC236}">
                <a16:creationId xmlns:a16="http://schemas.microsoft.com/office/drawing/2014/main" id="{C4C2263B-134D-A032-C862-F6363ECF5233}"/>
              </a:ext>
            </a:extLst>
          </p:cNvPr>
          <p:cNvSpPr>
            <a:spLocks noGrp="1"/>
          </p:cNvSpPr>
          <p:nvPr>
            <p:ph type="sldNum" sz="quarter" idx="12"/>
          </p:nvPr>
        </p:nvSpPr>
        <p:spPr/>
        <p:txBody>
          <a:bodyPr/>
          <a:lstStyle/>
          <a:p>
            <a:pPr algn="ctr"/>
            <a:fld id="{424D0E2E-F7AC-7945-A164-8C5976CA96DA}" type="slidenum">
              <a:rPr lang="en-US" smtClean="0"/>
              <a:pPr algn="ctr"/>
              <a:t>8</a:t>
            </a:fld>
            <a:endParaRPr lang="en-US" dirty="0"/>
          </a:p>
        </p:txBody>
      </p:sp>
    </p:spTree>
    <p:extLst>
      <p:ext uri="{BB962C8B-B14F-4D97-AF65-F5344CB8AC3E}">
        <p14:creationId xmlns:p14="http://schemas.microsoft.com/office/powerpoint/2010/main" val="268755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B1D62-FEFA-E231-819A-F0B9774F43C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068DB49-1D4A-1898-95F8-8DEAB54FBFD2}"/>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8B98290-F7EA-FBDD-AC6E-CE3B6AEBC78F}"/>
              </a:ext>
            </a:extLst>
          </p:cNvPr>
          <p:cNvSpPr>
            <a:spLocks noGrp="1"/>
          </p:cNvSpPr>
          <p:nvPr>
            <p:ph type="title"/>
          </p:nvPr>
        </p:nvSpPr>
        <p:spPr/>
        <p:txBody>
          <a:bodyPr/>
          <a:lstStyle/>
          <a:p>
            <a:r>
              <a:rPr lang="en-US" b="1" dirty="0"/>
              <a:t>Compensation Philosophy</a:t>
            </a:r>
          </a:p>
        </p:txBody>
      </p:sp>
      <p:sp>
        <p:nvSpPr>
          <p:cNvPr id="3" name="Content Placeholder 2">
            <a:extLst>
              <a:ext uri="{FF2B5EF4-FFF2-40B4-BE49-F238E27FC236}">
                <a16:creationId xmlns:a16="http://schemas.microsoft.com/office/drawing/2014/main" id="{62423A1B-2E32-75B0-CE81-865F8EFF8336}"/>
              </a:ext>
            </a:extLst>
          </p:cNvPr>
          <p:cNvSpPr>
            <a:spLocks noGrp="1"/>
          </p:cNvSpPr>
          <p:nvPr>
            <p:ph idx="1"/>
          </p:nvPr>
        </p:nvSpPr>
        <p:spPr>
          <a:xfrm>
            <a:off x="838200" y="1825624"/>
            <a:ext cx="10515600" cy="3803651"/>
          </a:xfrm>
        </p:spPr>
        <p:txBody>
          <a:bodyPr>
            <a:noAutofit/>
          </a:bodyPr>
          <a:lstStyle/>
          <a:p>
            <a:pPr marL="285750" lvl="1" indent="-285750">
              <a:spcBef>
                <a:spcPts val="1000"/>
              </a:spcBef>
            </a:pPr>
            <a:r>
              <a:rPr lang="en-US" sz="2000" dirty="0"/>
              <a:t>A formal statement documenting an organization’s employee compensation strategy</a:t>
            </a:r>
          </a:p>
          <a:p>
            <a:pPr marL="285750" lvl="1" indent="-285750">
              <a:spcBef>
                <a:spcPts val="1000"/>
              </a:spcBef>
            </a:pPr>
            <a:r>
              <a:rPr lang="en-US" sz="2000" dirty="0"/>
              <a:t>Provides the foundation for compensation plan design and administration</a:t>
            </a:r>
          </a:p>
          <a:p>
            <a:pPr marL="285750" lvl="1" indent="-285750">
              <a:spcBef>
                <a:spcPts val="1000"/>
              </a:spcBef>
            </a:pPr>
            <a:r>
              <a:rPr lang="en-US" sz="2000" dirty="0"/>
              <a:t>Provides an opportunity for transparency around employee compensation </a:t>
            </a:r>
          </a:p>
          <a:p>
            <a:pPr marL="285750" lvl="1" indent="-285750">
              <a:spcBef>
                <a:spcPts val="1000"/>
              </a:spcBef>
            </a:pPr>
            <a:r>
              <a:rPr lang="en-US" sz="2000" dirty="0"/>
              <a:t>Should include:</a:t>
            </a:r>
          </a:p>
          <a:p>
            <a:pPr marL="742950" lvl="2" indent="-285750">
              <a:spcBef>
                <a:spcPts val="1000"/>
              </a:spcBef>
            </a:pPr>
            <a:r>
              <a:rPr lang="en-US" sz="1600" dirty="0"/>
              <a:t>Mission, vision, values and organizational culture </a:t>
            </a:r>
          </a:p>
          <a:p>
            <a:pPr marL="742950" lvl="2" indent="-285750">
              <a:spcBef>
                <a:spcPts val="1000"/>
              </a:spcBef>
            </a:pPr>
            <a:r>
              <a:rPr lang="en-US" sz="1600" dirty="0"/>
              <a:t>Compensation program goals and objectives</a:t>
            </a:r>
          </a:p>
          <a:p>
            <a:pPr marL="742950" lvl="2" indent="-285750">
              <a:spcBef>
                <a:spcPts val="1000"/>
              </a:spcBef>
            </a:pPr>
            <a:r>
              <a:rPr lang="en-US" sz="1600" dirty="0"/>
              <a:t>Labor market matrix</a:t>
            </a:r>
          </a:p>
          <a:p>
            <a:pPr marL="742950" lvl="2" indent="-285750">
              <a:spcBef>
                <a:spcPts val="1000"/>
              </a:spcBef>
            </a:pPr>
            <a:r>
              <a:rPr lang="en-US" sz="1600" dirty="0"/>
              <a:t>Target rate relative to the market (e.g., base pay 50th percentile) </a:t>
            </a:r>
          </a:p>
          <a:p>
            <a:pPr marL="742950" lvl="2" indent="-285750">
              <a:spcBef>
                <a:spcPts val="1000"/>
              </a:spcBef>
            </a:pPr>
            <a:r>
              <a:rPr lang="en-US" sz="1600" dirty="0"/>
              <a:t>The role of years of service, years in position, and/or employee job performance</a:t>
            </a:r>
          </a:p>
          <a:p>
            <a:pPr marL="285750" lvl="1" indent="-285750">
              <a:spcBef>
                <a:spcPts val="1000"/>
              </a:spcBef>
            </a:pPr>
            <a:endParaRPr lang="en-US" sz="2000" dirty="0"/>
          </a:p>
        </p:txBody>
      </p:sp>
      <p:sp>
        <p:nvSpPr>
          <p:cNvPr id="7" name="Slide Number Placeholder 6">
            <a:extLst>
              <a:ext uri="{FF2B5EF4-FFF2-40B4-BE49-F238E27FC236}">
                <a16:creationId xmlns:a16="http://schemas.microsoft.com/office/drawing/2014/main" id="{B5309005-9BF9-8E89-D6F0-7EC08C51FA62}"/>
              </a:ext>
            </a:extLst>
          </p:cNvPr>
          <p:cNvSpPr>
            <a:spLocks noGrp="1"/>
          </p:cNvSpPr>
          <p:nvPr>
            <p:ph type="sldNum" sz="quarter" idx="12"/>
          </p:nvPr>
        </p:nvSpPr>
        <p:spPr/>
        <p:txBody>
          <a:bodyPr/>
          <a:lstStyle/>
          <a:p>
            <a:pPr algn="ctr"/>
            <a:fld id="{424D0E2E-F7AC-7945-A164-8C5976CA96DA}" type="slidenum">
              <a:rPr lang="en-US" smtClean="0"/>
              <a:pPr algn="ctr"/>
              <a:t>9</a:t>
            </a:fld>
            <a:endParaRPr lang="en-US" dirty="0"/>
          </a:p>
        </p:txBody>
      </p:sp>
    </p:spTree>
    <p:extLst>
      <p:ext uri="{BB962C8B-B14F-4D97-AF65-F5344CB8AC3E}">
        <p14:creationId xmlns:p14="http://schemas.microsoft.com/office/powerpoint/2010/main" val="3631464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911DE-6718-2C44-96D1-F8E07A8C3E0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B00D8A0-12E9-6289-0D9D-E7C2C3602A77}"/>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5B48980D-FAA5-F464-4B56-F5A6FA789695}"/>
              </a:ext>
            </a:extLst>
          </p:cNvPr>
          <p:cNvPicPr>
            <a:picLocks noChangeAspect="1"/>
          </p:cNvPicPr>
          <p:nvPr/>
        </p:nvPicPr>
        <p:blipFill>
          <a:blip r:embed="rId3"/>
          <a:stretch>
            <a:fillRect/>
          </a:stretch>
        </p:blipFill>
        <p:spPr>
          <a:xfrm>
            <a:off x="2472256" y="106398"/>
            <a:ext cx="7916444" cy="5943600"/>
          </a:xfrm>
          <a:prstGeom prst="rect">
            <a:avLst/>
          </a:prstGeom>
        </p:spPr>
      </p:pic>
      <p:sp>
        <p:nvSpPr>
          <p:cNvPr id="4" name="Slide Number Placeholder 3">
            <a:extLst>
              <a:ext uri="{FF2B5EF4-FFF2-40B4-BE49-F238E27FC236}">
                <a16:creationId xmlns:a16="http://schemas.microsoft.com/office/drawing/2014/main" id="{084CCD70-0C55-F148-E942-9C617B58AD11}"/>
              </a:ext>
            </a:extLst>
          </p:cNvPr>
          <p:cNvSpPr>
            <a:spLocks noGrp="1"/>
          </p:cNvSpPr>
          <p:nvPr>
            <p:ph type="sldNum" sz="quarter" idx="12"/>
          </p:nvPr>
        </p:nvSpPr>
        <p:spPr/>
        <p:txBody>
          <a:bodyPr/>
          <a:lstStyle/>
          <a:p>
            <a:pPr algn="ctr"/>
            <a:fld id="{424D0E2E-F7AC-7945-A164-8C5976CA96DA}" type="slidenum">
              <a:rPr lang="en-US" smtClean="0"/>
              <a:pPr algn="ctr"/>
              <a:t>10</a:t>
            </a:fld>
            <a:endParaRPr lang="en-US" dirty="0"/>
          </a:p>
        </p:txBody>
      </p:sp>
    </p:spTree>
    <p:extLst>
      <p:ext uri="{BB962C8B-B14F-4D97-AF65-F5344CB8AC3E}">
        <p14:creationId xmlns:p14="http://schemas.microsoft.com/office/powerpoint/2010/main" val="3622274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B5C4F-3AC5-6B40-40A5-CAEAE6ECBD2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48EA683-DB65-DBDF-189C-35D0C5F04E7A}"/>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14BDE440-B939-D802-A506-AE1FF859EB69}"/>
              </a:ext>
            </a:extLst>
          </p:cNvPr>
          <p:cNvPicPr>
            <a:picLocks noChangeAspect="1"/>
          </p:cNvPicPr>
          <p:nvPr/>
        </p:nvPicPr>
        <p:blipFill>
          <a:blip r:embed="rId3"/>
          <a:stretch>
            <a:fillRect/>
          </a:stretch>
        </p:blipFill>
        <p:spPr>
          <a:xfrm>
            <a:off x="2215134" y="742569"/>
            <a:ext cx="8067675" cy="5292119"/>
          </a:xfrm>
          <a:prstGeom prst="rect">
            <a:avLst/>
          </a:prstGeom>
        </p:spPr>
      </p:pic>
      <p:sp>
        <p:nvSpPr>
          <p:cNvPr id="4" name="Slide Number Placeholder 3">
            <a:extLst>
              <a:ext uri="{FF2B5EF4-FFF2-40B4-BE49-F238E27FC236}">
                <a16:creationId xmlns:a16="http://schemas.microsoft.com/office/drawing/2014/main" id="{6488890F-4D6F-5B7D-1AD0-5DBACB16614B}"/>
              </a:ext>
            </a:extLst>
          </p:cNvPr>
          <p:cNvSpPr>
            <a:spLocks noGrp="1"/>
          </p:cNvSpPr>
          <p:nvPr>
            <p:ph type="sldNum" sz="quarter" idx="12"/>
          </p:nvPr>
        </p:nvSpPr>
        <p:spPr/>
        <p:txBody>
          <a:bodyPr/>
          <a:lstStyle/>
          <a:p>
            <a:pPr algn="ctr"/>
            <a:fld id="{424D0E2E-F7AC-7945-A164-8C5976CA96DA}" type="slidenum">
              <a:rPr lang="en-US" smtClean="0"/>
              <a:pPr algn="ctr"/>
              <a:t>11</a:t>
            </a:fld>
            <a:endParaRPr lang="en-US" dirty="0"/>
          </a:p>
        </p:txBody>
      </p:sp>
    </p:spTree>
    <p:extLst>
      <p:ext uri="{BB962C8B-B14F-4D97-AF65-F5344CB8AC3E}">
        <p14:creationId xmlns:p14="http://schemas.microsoft.com/office/powerpoint/2010/main" val="890969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0E63E-F6D1-0E13-9CE0-91DF44A4773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E421334-32EF-3A41-CB16-C23F34DA34F2}"/>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2D6B0B1-0493-BE14-1B16-2B3FAC4ED015}"/>
              </a:ext>
            </a:extLst>
          </p:cNvPr>
          <p:cNvSpPr>
            <a:spLocks noGrp="1"/>
          </p:cNvSpPr>
          <p:nvPr>
            <p:ph type="title"/>
          </p:nvPr>
        </p:nvSpPr>
        <p:spPr/>
        <p:txBody>
          <a:bodyPr/>
          <a:lstStyle/>
          <a:p>
            <a:r>
              <a:rPr lang="en-US" b="1" dirty="0"/>
              <a:t>Market Analysis</a:t>
            </a:r>
          </a:p>
        </p:txBody>
      </p:sp>
      <p:sp>
        <p:nvSpPr>
          <p:cNvPr id="3" name="Content Placeholder 2">
            <a:extLst>
              <a:ext uri="{FF2B5EF4-FFF2-40B4-BE49-F238E27FC236}">
                <a16:creationId xmlns:a16="http://schemas.microsoft.com/office/drawing/2014/main" id="{6DA7A353-83AD-DFF3-84EC-53A1D3896DA0}"/>
              </a:ext>
            </a:extLst>
          </p:cNvPr>
          <p:cNvSpPr>
            <a:spLocks noGrp="1"/>
          </p:cNvSpPr>
          <p:nvPr>
            <p:ph idx="1"/>
          </p:nvPr>
        </p:nvSpPr>
        <p:spPr>
          <a:xfrm>
            <a:off x="838200" y="1825625"/>
            <a:ext cx="10515600" cy="3889375"/>
          </a:xfrm>
        </p:spPr>
        <p:txBody>
          <a:bodyPr>
            <a:normAutofit/>
          </a:bodyPr>
          <a:lstStyle/>
          <a:p>
            <a:pPr marL="285750" indent="-285750"/>
            <a:r>
              <a:rPr lang="en-US" sz="2000" dirty="0"/>
              <a:t>Market Analysis:</a:t>
            </a:r>
          </a:p>
          <a:p>
            <a:pPr marL="800100" lvl="1" indent="-342900"/>
            <a:r>
              <a:rPr lang="en-US" sz="1600" dirty="0"/>
              <a:t>The process of compiling market data to determine the value of a job in its labor market</a:t>
            </a:r>
          </a:p>
          <a:p>
            <a:pPr marL="800100" lvl="1" indent="-342900"/>
            <a:r>
              <a:rPr lang="en-US" sz="1600" dirty="0"/>
              <a:t>Used by 68% of organizations to set pay (</a:t>
            </a:r>
            <a:r>
              <a:rPr lang="en-US" sz="1600" dirty="0" err="1"/>
              <a:t>WorldatWork</a:t>
            </a:r>
            <a:r>
              <a:rPr lang="en-US" sz="1600" dirty="0">
                <a:solidFill>
                  <a:schemeClr val="accent6"/>
                </a:solidFill>
                <a:latin typeface="Segoe UI" panose="020B0502040204020203" pitchFamily="34" charset="0"/>
                <a:cs typeface="Segoe UI" panose="020B0502040204020203" pitchFamily="34" charset="0"/>
              </a:rPr>
              <a:t>)</a:t>
            </a:r>
          </a:p>
          <a:p>
            <a:pPr marL="285750" indent="-285750"/>
            <a:r>
              <a:rPr lang="en-US" sz="2000" dirty="0"/>
              <a:t>Best Practices:</a:t>
            </a:r>
          </a:p>
          <a:p>
            <a:pPr marL="800100" lvl="1" indent="-342900"/>
            <a:r>
              <a:rPr lang="en-US" sz="1600" dirty="0"/>
              <a:t>Understand the job </a:t>
            </a:r>
          </a:p>
          <a:p>
            <a:pPr marL="800100" lvl="1" indent="-342900"/>
            <a:r>
              <a:rPr lang="en-US" sz="1600" dirty="0"/>
              <a:t>Identify its labor market </a:t>
            </a:r>
          </a:p>
          <a:p>
            <a:pPr marL="800100" lvl="1" indent="-342900"/>
            <a:r>
              <a:rPr lang="en-US" sz="1600" dirty="0"/>
              <a:t>Determine data sources (consider validity, effective date, job list, available data cuts and reported statistics)</a:t>
            </a:r>
          </a:p>
          <a:p>
            <a:pPr marL="800100" lvl="1" indent="-342900"/>
            <a:r>
              <a:rPr lang="en-US" sz="1600" dirty="0"/>
              <a:t>Identify job matches that align with at least 75% of the role in your organization</a:t>
            </a:r>
          </a:p>
          <a:p>
            <a:pPr marL="800100" lvl="1" indent="-342900"/>
            <a:r>
              <a:rPr lang="en-US" sz="1600" dirty="0"/>
              <a:t>Compile the market data and survey job summaries </a:t>
            </a:r>
          </a:p>
          <a:p>
            <a:pPr marL="800100" lvl="1" indent="-342900"/>
            <a:r>
              <a:rPr lang="en-US" sz="1600" dirty="0"/>
              <a:t>Review and revise to ensure accuracy</a:t>
            </a:r>
          </a:p>
        </p:txBody>
      </p:sp>
      <p:sp>
        <p:nvSpPr>
          <p:cNvPr id="7" name="Slide Number Placeholder 6">
            <a:extLst>
              <a:ext uri="{FF2B5EF4-FFF2-40B4-BE49-F238E27FC236}">
                <a16:creationId xmlns:a16="http://schemas.microsoft.com/office/drawing/2014/main" id="{D259BCD0-93FB-C4F4-6CA2-6F6034B2F247}"/>
              </a:ext>
            </a:extLst>
          </p:cNvPr>
          <p:cNvSpPr>
            <a:spLocks noGrp="1"/>
          </p:cNvSpPr>
          <p:nvPr>
            <p:ph type="sldNum" sz="quarter" idx="12"/>
          </p:nvPr>
        </p:nvSpPr>
        <p:spPr/>
        <p:txBody>
          <a:bodyPr/>
          <a:lstStyle/>
          <a:p>
            <a:pPr algn="ctr"/>
            <a:fld id="{424D0E2E-F7AC-7945-A164-8C5976CA96DA}" type="slidenum">
              <a:rPr lang="en-US" smtClean="0"/>
              <a:pPr algn="ctr"/>
              <a:t>12</a:t>
            </a:fld>
            <a:endParaRPr lang="en-US" dirty="0"/>
          </a:p>
        </p:txBody>
      </p:sp>
    </p:spTree>
    <p:extLst>
      <p:ext uri="{BB962C8B-B14F-4D97-AF65-F5344CB8AC3E}">
        <p14:creationId xmlns:p14="http://schemas.microsoft.com/office/powerpoint/2010/main" val="428354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B7210-DFAC-B9EB-BB46-4692733C308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AAF9E72-94F1-AC58-2AC1-2DC20978A723}"/>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6AB2CAC-723E-E1CD-44D6-1FE2C5EDB736}"/>
              </a:ext>
            </a:extLst>
          </p:cNvPr>
          <p:cNvSpPr>
            <a:spLocks noGrp="1"/>
          </p:cNvSpPr>
          <p:nvPr>
            <p:ph type="title"/>
          </p:nvPr>
        </p:nvSpPr>
        <p:spPr/>
        <p:txBody>
          <a:bodyPr/>
          <a:lstStyle/>
          <a:p>
            <a:r>
              <a:rPr lang="en-US" b="1" dirty="0"/>
              <a:t>MRES Market Analysis Sample</a:t>
            </a:r>
          </a:p>
        </p:txBody>
      </p:sp>
      <p:sp>
        <p:nvSpPr>
          <p:cNvPr id="8" name="TextBox 7">
            <a:extLst>
              <a:ext uri="{FF2B5EF4-FFF2-40B4-BE49-F238E27FC236}">
                <a16:creationId xmlns:a16="http://schemas.microsoft.com/office/drawing/2014/main" id="{B27B224E-522B-296D-9C62-4C54C27B3681}"/>
              </a:ext>
            </a:extLst>
          </p:cNvPr>
          <p:cNvSpPr txBox="1"/>
          <p:nvPr/>
        </p:nvSpPr>
        <p:spPr>
          <a:xfrm>
            <a:off x="228601" y="3264408"/>
            <a:ext cx="11695175" cy="2462213"/>
          </a:xfrm>
          <a:prstGeom prst="rect">
            <a:avLst/>
          </a:prstGeom>
          <a:noFill/>
        </p:spPr>
        <p:txBody>
          <a:bodyPr wrap="square">
            <a:spAutoFit/>
          </a:bodyPr>
          <a:lstStyle/>
          <a:p>
            <a:pPr marL="0" marR="0">
              <a:buNone/>
            </a:pPr>
            <a:r>
              <a:rPr lang="en-US" sz="1100" b="1" dirty="0">
                <a:solidFill>
                  <a:srgbClr val="0678D5"/>
                </a:solidFill>
                <a:effectLst/>
                <a:latin typeface="Arial" panose="020B0604020202020204" pitchFamily="34" charset="0"/>
                <a:ea typeface="Times New Roman" panose="02020603050405020304" pitchFamily="18" charset="0"/>
                <a:cs typeface="Times New Roman" panose="02020603050405020304" pitchFamily="18" charset="0"/>
              </a:rPr>
              <a:t>CompAnalyst – Electrician II/Facility Maintenance Technician II</a:t>
            </a:r>
            <a:endParaRPr lang="en-US" sz="1100" dirty="0">
              <a:effectLst/>
              <a:latin typeface="Helvetica LT Std"/>
              <a:ea typeface="Times New Roman" panose="02020603050405020304" pitchFamily="18" charset="0"/>
              <a:cs typeface="Times New Roman" panose="02020603050405020304" pitchFamily="18" charset="0"/>
            </a:endParaRPr>
          </a:p>
          <a:p>
            <a:pPr marL="0" marR="0">
              <a:buNone/>
            </a:pPr>
            <a:r>
              <a:rPr lang="en-US" sz="1100" b="1" dirty="0">
                <a:solidFill>
                  <a:srgbClr val="263746"/>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100" dirty="0">
              <a:effectLst/>
              <a:latin typeface="Helvetica LT Std"/>
              <a:ea typeface="Times New Roman" panose="02020603050405020304" pitchFamily="18" charset="0"/>
              <a:cs typeface="Times New Roman" panose="02020603050405020304" pitchFamily="18" charset="0"/>
            </a:endParaRPr>
          </a:p>
          <a:p>
            <a:pPr marL="457200" marR="0">
              <a:buNone/>
            </a:pPr>
            <a:r>
              <a:rPr lang="en-US" sz="1100" b="1" dirty="0">
                <a:solidFill>
                  <a:srgbClr val="0678D5"/>
                </a:solidFill>
                <a:effectLst/>
                <a:latin typeface="Arial" panose="020B0604020202020204" pitchFamily="34" charset="0"/>
                <a:ea typeface="Times New Roman" panose="02020603050405020304" pitchFamily="18" charset="0"/>
                <a:cs typeface="Times New Roman" panose="02020603050405020304" pitchFamily="18" charset="0"/>
              </a:rPr>
              <a:t>CompAnalyst – Electrician II (Weighted 50%)</a:t>
            </a:r>
            <a:endParaRPr lang="en-US" sz="1100" dirty="0">
              <a:effectLst/>
              <a:latin typeface="Helvetica LT Std"/>
              <a:ea typeface="Times New Roman" panose="02020603050405020304" pitchFamily="18" charset="0"/>
              <a:cs typeface="Times New Roman" panose="02020603050405020304" pitchFamily="18" charset="0"/>
            </a:endParaRPr>
          </a:p>
          <a:p>
            <a:pPr marL="457200" marR="0">
              <a:buNone/>
            </a:pPr>
            <a:r>
              <a:rPr lang="en-US" sz="1100" dirty="0">
                <a:solidFill>
                  <a:srgbClr val="263746"/>
                </a:solidFill>
                <a:effectLst/>
                <a:latin typeface="Arial" panose="020B0604020202020204" pitchFamily="34" charset="0"/>
                <a:ea typeface="Calibri" panose="020F0502020204030204" pitchFamily="34" charset="0"/>
                <a:cs typeface="Times New Roman" panose="02020603050405020304" pitchFamily="18" charset="0"/>
              </a:rPr>
              <a:t>Inspects, repairs, installs, and maintains electrical systems, machinery, and equipment. Ensures all work performed meets required safety codes and is properly inspected. Uses a variety of tools or equipment, such as power construction equipment, measuring devices, power tools, and testing equipment. Has at least two years of journeyman level electrical experience. Typically requires a high school diploma or equivalent. Typically requires Electrician License. Typically reports to a supervisor or manager. Works under moderate supervision. Gaining or has attained full proficiency in a specific area of discipline. Typically requires 1-3 years of related experience.</a:t>
            </a:r>
            <a:endParaRPr lang="en-US" sz="1100" dirty="0">
              <a:effectLst/>
              <a:latin typeface="Helvetica LT Std"/>
              <a:ea typeface="Times New Roman" panose="02020603050405020304" pitchFamily="18" charset="0"/>
              <a:cs typeface="Times New Roman" panose="02020603050405020304" pitchFamily="18" charset="0"/>
            </a:endParaRPr>
          </a:p>
          <a:p>
            <a:pPr marL="457200" marR="0">
              <a:buNone/>
            </a:pPr>
            <a:r>
              <a:rPr lang="en-US" sz="1100" b="1" dirty="0">
                <a:solidFill>
                  <a:srgbClr val="263746"/>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1100" dirty="0">
              <a:effectLst/>
              <a:latin typeface="Helvetica LT Std"/>
              <a:ea typeface="Times New Roman" panose="02020603050405020304" pitchFamily="18" charset="0"/>
              <a:cs typeface="Times New Roman" panose="02020603050405020304" pitchFamily="18" charset="0"/>
            </a:endParaRPr>
          </a:p>
          <a:p>
            <a:pPr marL="457200" marR="0">
              <a:buNone/>
            </a:pPr>
            <a:r>
              <a:rPr lang="en-US" sz="1100" b="1" dirty="0">
                <a:solidFill>
                  <a:srgbClr val="0678D5"/>
                </a:solidFill>
                <a:effectLst/>
                <a:latin typeface="Arial" panose="020B0604020202020204" pitchFamily="34" charset="0"/>
                <a:ea typeface="Times New Roman" panose="02020603050405020304" pitchFamily="18" charset="0"/>
                <a:cs typeface="Times New Roman" panose="02020603050405020304" pitchFamily="18" charset="0"/>
              </a:rPr>
              <a:t>CompAnalyst – Facility Maintenance Technician II (Weighted 50%)</a:t>
            </a:r>
            <a:endParaRPr lang="en-US" sz="1100" dirty="0">
              <a:effectLst/>
              <a:latin typeface="Helvetica LT Std"/>
              <a:ea typeface="Times New Roman" panose="02020603050405020304" pitchFamily="18" charset="0"/>
              <a:cs typeface="Times New Roman" panose="02020603050405020304" pitchFamily="18" charset="0"/>
            </a:endParaRPr>
          </a:p>
          <a:p>
            <a:pPr marL="457200" marR="0">
              <a:buNone/>
            </a:pPr>
            <a:r>
              <a:rPr lang="en-US" sz="1100" dirty="0">
                <a:solidFill>
                  <a:srgbClr val="263746"/>
                </a:solidFill>
                <a:effectLst/>
                <a:latin typeface="Arial" panose="020B0604020202020204" pitchFamily="34" charset="0"/>
                <a:ea typeface="Calibri" panose="020F0502020204030204" pitchFamily="34" charset="0"/>
                <a:cs typeface="Times New Roman" panose="02020603050405020304" pitchFamily="18" charset="0"/>
              </a:rPr>
              <a:t>Performs basic and routine facilities maintenance, construction, and repair tasks according to service, quality, and safety standards. Following standard operating procedures, installs, inspects, repairs, and performs preventative maintenance to mechanical, electrical, plumbing, HVAC, safety, and waste management systems. Assists with miscellaneous facility projects, including painting, drywall, carpentry, installation of fixtures, and moving furniture or materials within the facility. Utilizes a work order system to log activities as required. Works with or assists trades contractors to complete projects or complex repairs. Requires a high school diploma or equivalent. Typically reports to a supervisor. Works under moderate supervision. Gaining or has attained full proficiency in a specific area of discipline. Typically requires 1-3 years of related experience.</a:t>
            </a:r>
            <a:endParaRPr lang="en-US" sz="1100" dirty="0">
              <a:effectLst/>
              <a:latin typeface="Helvetica LT Std"/>
              <a:ea typeface="Times New Roman" panose="02020603050405020304" pitchFamily="18" charset="0"/>
              <a:cs typeface="Times New Roman" panose="02020603050405020304" pitchFamily="18" charset="0"/>
            </a:endParaRPr>
          </a:p>
        </p:txBody>
      </p:sp>
      <p:pic>
        <p:nvPicPr>
          <p:cNvPr id="10" name="Picture 9">
            <a:extLst>
              <a:ext uri="{FF2B5EF4-FFF2-40B4-BE49-F238E27FC236}">
                <a16:creationId xmlns:a16="http://schemas.microsoft.com/office/drawing/2014/main" id="{7F286774-2DC4-A924-51BD-26C75ABD8257}"/>
              </a:ext>
            </a:extLst>
          </p:cNvPr>
          <p:cNvPicPr>
            <a:picLocks noChangeAspect="1"/>
          </p:cNvPicPr>
          <p:nvPr/>
        </p:nvPicPr>
        <p:blipFill>
          <a:blip r:embed="rId3"/>
          <a:stretch>
            <a:fillRect/>
          </a:stretch>
        </p:blipFill>
        <p:spPr>
          <a:xfrm>
            <a:off x="228601" y="1690688"/>
            <a:ext cx="11770711" cy="1325880"/>
          </a:xfrm>
          <a:prstGeom prst="rect">
            <a:avLst/>
          </a:prstGeom>
        </p:spPr>
      </p:pic>
      <p:sp>
        <p:nvSpPr>
          <p:cNvPr id="6" name="Slide Number Placeholder 5">
            <a:extLst>
              <a:ext uri="{FF2B5EF4-FFF2-40B4-BE49-F238E27FC236}">
                <a16:creationId xmlns:a16="http://schemas.microsoft.com/office/drawing/2014/main" id="{00AD8909-F943-5FCD-B0D6-338DBA4DD037}"/>
              </a:ext>
            </a:extLst>
          </p:cNvPr>
          <p:cNvSpPr>
            <a:spLocks noGrp="1"/>
          </p:cNvSpPr>
          <p:nvPr>
            <p:ph type="sldNum" sz="quarter" idx="12"/>
          </p:nvPr>
        </p:nvSpPr>
        <p:spPr/>
        <p:txBody>
          <a:bodyPr/>
          <a:lstStyle/>
          <a:p>
            <a:pPr algn="ctr"/>
            <a:fld id="{424D0E2E-F7AC-7945-A164-8C5976CA96DA}" type="slidenum">
              <a:rPr lang="en-US" smtClean="0"/>
              <a:pPr algn="ctr"/>
              <a:t>13</a:t>
            </a:fld>
            <a:endParaRPr lang="en-US" dirty="0"/>
          </a:p>
        </p:txBody>
      </p:sp>
    </p:spTree>
    <p:extLst>
      <p:ext uri="{BB962C8B-B14F-4D97-AF65-F5344CB8AC3E}">
        <p14:creationId xmlns:p14="http://schemas.microsoft.com/office/powerpoint/2010/main" val="3124985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C464C-0C16-BD64-6CFB-3C499F484B1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194D787-4FCD-BF38-36BC-47B98DE24667}"/>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937FF8E-47AB-E46D-D4C4-15AA61A866D7}"/>
              </a:ext>
            </a:extLst>
          </p:cNvPr>
          <p:cNvSpPr>
            <a:spLocks noGrp="1"/>
          </p:cNvSpPr>
          <p:nvPr>
            <p:ph type="title"/>
          </p:nvPr>
        </p:nvSpPr>
        <p:spPr/>
        <p:txBody>
          <a:bodyPr/>
          <a:lstStyle/>
          <a:p>
            <a:r>
              <a:rPr lang="en-US" b="1" dirty="0"/>
              <a:t>Base Pay Structure Sample</a:t>
            </a:r>
          </a:p>
        </p:txBody>
      </p:sp>
      <p:pic>
        <p:nvPicPr>
          <p:cNvPr id="10" name="Picture 9">
            <a:extLst>
              <a:ext uri="{FF2B5EF4-FFF2-40B4-BE49-F238E27FC236}">
                <a16:creationId xmlns:a16="http://schemas.microsoft.com/office/drawing/2014/main" id="{DACE19F3-834B-C5F0-7C3D-57D89A376157}"/>
              </a:ext>
            </a:extLst>
          </p:cNvPr>
          <p:cNvPicPr>
            <a:picLocks noChangeAspect="1"/>
          </p:cNvPicPr>
          <p:nvPr/>
        </p:nvPicPr>
        <p:blipFill>
          <a:blip r:embed="rId3"/>
          <a:stretch>
            <a:fillRect/>
          </a:stretch>
        </p:blipFill>
        <p:spPr>
          <a:xfrm>
            <a:off x="265178" y="1447577"/>
            <a:ext cx="11682223" cy="4480560"/>
          </a:xfrm>
          <a:prstGeom prst="rect">
            <a:avLst/>
          </a:prstGeom>
        </p:spPr>
      </p:pic>
      <p:sp>
        <p:nvSpPr>
          <p:cNvPr id="6" name="Slide Number Placeholder 5">
            <a:extLst>
              <a:ext uri="{FF2B5EF4-FFF2-40B4-BE49-F238E27FC236}">
                <a16:creationId xmlns:a16="http://schemas.microsoft.com/office/drawing/2014/main" id="{F0AE3AF3-FCD6-59B6-FE2C-4AC302845693}"/>
              </a:ext>
            </a:extLst>
          </p:cNvPr>
          <p:cNvSpPr>
            <a:spLocks noGrp="1"/>
          </p:cNvSpPr>
          <p:nvPr>
            <p:ph type="sldNum" sz="quarter" idx="12"/>
          </p:nvPr>
        </p:nvSpPr>
        <p:spPr/>
        <p:txBody>
          <a:bodyPr/>
          <a:lstStyle/>
          <a:p>
            <a:pPr algn="ctr"/>
            <a:fld id="{424D0E2E-F7AC-7945-A164-8C5976CA96DA}" type="slidenum">
              <a:rPr lang="en-US" smtClean="0"/>
              <a:pPr algn="ctr"/>
              <a:t>14</a:t>
            </a:fld>
            <a:endParaRPr lang="en-US" dirty="0"/>
          </a:p>
        </p:txBody>
      </p:sp>
    </p:spTree>
    <p:extLst>
      <p:ext uri="{BB962C8B-B14F-4D97-AF65-F5344CB8AC3E}">
        <p14:creationId xmlns:p14="http://schemas.microsoft.com/office/powerpoint/2010/main" val="372094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DB2BB-8EA4-355F-3441-2BA81E8FCDA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345C265-4ED1-E533-FA69-AA809553F452}"/>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672AEA8-66D4-5D50-C2D3-91E05C0A24E3}"/>
              </a:ext>
            </a:extLst>
          </p:cNvPr>
          <p:cNvSpPr>
            <a:spLocks noGrp="1"/>
          </p:cNvSpPr>
          <p:nvPr>
            <p:ph type="title"/>
          </p:nvPr>
        </p:nvSpPr>
        <p:spPr/>
        <p:txBody>
          <a:bodyPr/>
          <a:lstStyle/>
          <a:p>
            <a:r>
              <a:rPr lang="en-US" b="1" dirty="0"/>
              <a:t>Implementation</a:t>
            </a:r>
          </a:p>
        </p:txBody>
      </p:sp>
      <p:sp>
        <p:nvSpPr>
          <p:cNvPr id="3" name="Content Placeholder 2">
            <a:extLst>
              <a:ext uri="{FF2B5EF4-FFF2-40B4-BE49-F238E27FC236}">
                <a16:creationId xmlns:a16="http://schemas.microsoft.com/office/drawing/2014/main" id="{911EE8D8-8198-774C-4FA4-CF8B4A9F93B4}"/>
              </a:ext>
            </a:extLst>
          </p:cNvPr>
          <p:cNvSpPr>
            <a:spLocks noGrp="1"/>
          </p:cNvSpPr>
          <p:nvPr>
            <p:ph idx="1"/>
          </p:nvPr>
        </p:nvSpPr>
        <p:spPr>
          <a:xfrm>
            <a:off x="838200" y="1825625"/>
            <a:ext cx="10515600" cy="3832225"/>
          </a:xfrm>
        </p:spPr>
        <p:txBody>
          <a:bodyPr>
            <a:normAutofit/>
          </a:bodyPr>
          <a:lstStyle/>
          <a:p>
            <a:pPr marL="285750" indent="-285750"/>
            <a:r>
              <a:rPr lang="en-US" sz="2000" dirty="0"/>
              <a:t>Best practices:</a:t>
            </a:r>
          </a:p>
          <a:p>
            <a:pPr marL="800100" lvl="1" indent="-342900">
              <a:lnSpc>
                <a:spcPct val="100000"/>
              </a:lnSpc>
            </a:pPr>
            <a:r>
              <a:rPr lang="en-US" sz="1600" dirty="0"/>
              <a:t>Use market analysis results and internal equity considerations to update your base pay structure (i.e., your pay grades, pay ranges and the pay grade assignment for each job) </a:t>
            </a:r>
          </a:p>
          <a:p>
            <a:pPr marL="800100" lvl="1" indent="-342900">
              <a:lnSpc>
                <a:spcPct val="100000"/>
              </a:lnSpc>
            </a:pPr>
            <a:r>
              <a:rPr lang="en-US" sz="1600" dirty="0"/>
              <a:t>Complete employee-level financial modeling </a:t>
            </a:r>
          </a:p>
          <a:p>
            <a:pPr marL="800100" lvl="1" indent="-342900">
              <a:lnSpc>
                <a:spcPct val="100000"/>
              </a:lnSpc>
            </a:pPr>
            <a:r>
              <a:rPr lang="en-US" sz="1600" dirty="0"/>
              <a:t>Develop a compensation administration guide to ensure pay practices are consistent and aligned with your strategy and the market</a:t>
            </a:r>
          </a:p>
          <a:p>
            <a:pPr marL="800100" lvl="1" indent="-342900">
              <a:lnSpc>
                <a:spcPct val="100000"/>
              </a:lnSpc>
            </a:pPr>
            <a:r>
              <a:rPr lang="en-US" sz="1600" dirty="0"/>
              <a:t>Communication – What needs communicated to whom, when, and how? </a:t>
            </a:r>
          </a:p>
          <a:p>
            <a:pPr marL="285750" indent="-285750"/>
            <a:r>
              <a:rPr lang="en-US" sz="2000" dirty="0"/>
              <a:t>MRES:</a:t>
            </a:r>
          </a:p>
          <a:p>
            <a:pPr marL="742950" lvl="1" indent="-285750"/>
            <a:r>
              <a:rPr lang="en-US" sz="1600" dirty="0"/>
              <a:t>Tied all of this into a new performance management system that led to increased employee engagement</a:t>
            </a:r>
          </a:p>
        </p:txBody>
      </p:sp>
      <p:sp>
        <p:nvSpPr>
          <p:cNvPr id="7" name="Slide Number Placeholder 6">
            <a:extLst>
              <a:ext uri="{FF2B5EF4-FFF2-40B4-BE49-F238E27FC236}">
                <a16:creationId xmlns:a16="http://schemas.microsoft.com/office/drawing/2014/main" id="{C1DDE487-647C-B60C-C42B-6ED3D07F33B9}"/>
              </a:ext>
            </a:extLst>
          </p:cNvPr>
          <p:cNvSpPr>
            <a:spLocks noGrp="1"/>
          </p:cNvSpPr>
          <p:nvPr>
            <p:ph type="sldNum" sz="quarter" idx="12"/>
          </p:nvPr>
        </p:nvSpPr>
        <p:spPr/>
        <p:txBody>
          <a:bodyPr/>
          <a:lstStyle/>
          <a:p>
            <a:pPr algn="ctr"/>
            <a:fld id="{424D0E2E-F7AC-7945-A164-8C5976CA96DA}" type="slidenum">
              <a:rPr lang="en-US" smtClean="0"/>
              <a:pPr algn="ctr"/>
              <a:t>15</a:t>
            </a:fld>
            <a:endParaRPr lang="en-US" dirty="0"/>
          </a:p>
        </p:txBody>
      </p:sp>
    </p:spTree>
    <p:extLst>
      <p:ext uri="{BB962C8B-B14F-4D97-AF65-F5344CB8AC3E}">
        <p14:creationId xmlns:p14="http://schemas.microsoft.com/office/powerpoint/2010/main" val="251911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D741D-1520-24F1-F2E6-71DC78B5AEF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6A6D27B-A49F-6425-829E-C2D4F96BA948}"/>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4F84531-6FC1-F3CA-9729-206BCBEB7FEF}"/>
              </a:ext>
            </a:extLst>
          </p:cNvPr>
          <p:cNvSpPr>
            <a:spLocks noGrp="1"/>
          </p:cNvSpPr>
          <p:nvPr>
            <p:ph type="title"/>
          </p:nvPr>
        </p:nvSpPr>
        <p:spPr/>
        <p:txBody>
          <a:bodyPr/>
          <a:lstStyle/>
          <a:p>
            <a:r>
              <a:rPr lang="en-US" b="1" dirty="0"/>
              <a:t>Keeping Your Compensation Program Current</a:t>
            </a:r>
          </a:p>
        </p:txBody>
      </p:sp>
      <p:sp>
        <p:nvSpPr>
          <p:cNvPr id="3" name="Content Placeholder 2">
            <a:extLst>
              <a:ext uri="{FF2B5EF4-FFF2-40B4-BE49-F238E27FC236}">
                <a16:creationId xmlns:a16="http://schemas.microsoft.com/office/drawing/2014/main" id="{ECEFC929-1FC8-9F2A-BB9F-DACE91AC5975}"/>
              </a:ext>
            </a:extLst>
          </p:cNvPr>
          <p:cNvSpPr>
            <a:spLocks noGrp="1"/>
          </p:cNvSpPr>
          <p:nvPr>
            <p:ph idx="1"/>
          </p:nvPr>
        </p:nvSpPr>
        <p:spPr>
          <a:xfrm>
            <a:off x="838200" y="1825625"/>
            <a:ext cx="10515600" cy="4041775"/>
          </a:xfrm>
        </p:spPr>
        <p:txBody>
          <a:bodyPr>
            <a:normAutofit/>
          </a:bodyPr>
          <a:lstStyle/>
          <a:p>
            <a:pPr marL="285750" indent="-285750"/>
            <a:r>
              <a:rPr lang="en-US" sz="2000" dirty="0"/>
              <a:t>Best Practices:</a:t>
            </a:r>
          </a:p>
          <a:p>
            <a:pPr marL="742950" lvl="1" indent="-285750">
              <a:lnSpc>
                <a:spcPct val="150000"/>
              </a:lnSpc>
            </a:pPr>
            <a:r>
              <a:rPr lang="en-US" sz="1600" dirty="0"/>
              <a:t>Annual pay structure adjustment based on your labor markets</a:t>
            </a:r>
          </a:p>
          <a:p>
            <a:pPr marL="742950" lvl="1" indent="-285750">
              <a:lnSpc>
                <a:spcPct val="150000"/>
              </a:lnSpc>
            </a:pPr>
            <a:r>
              <a:rPr lang="en-US" sz="1600" dirty="0"/>
              <a:t>Annual employee pay adjustments based on your compensation philosophy  </a:t>
            </a:r>
          </a:p>
          <a:p>
            <a:pPr marL="742950" lvl="1" indent="-285750">
              <a:lnSpc>
                <a:spcPct val="150000"/>
              </a:lnSpc>
            </a:pPr>
            <a:r>
              <a:rPr lang="en-US" sz="1600" dirty="0"/>
              <a:t>Update compensation study around 3 years</a:t>
            </a:r>
          </a:p>
          <a:p>
            <a:pPr indent="-285750"/>
            <a:r>
              <a:rPr lang="en-US" sz="2000" dirty="0"/>
              <a:t>MRES:</a:t>
            </a:r>
          </a:p>
          <a:p>
            <a:pPr marL="742950" lvl="1" indent="-285750">
              <a:lnSpc>
                <a:spcPct val="150000"/>
              </a:lnSpc>
            </a:pPr>
            <a:r>
              <a:rPr lang="en-US" sz="1600" dirty="0"/>
              <a:t>Since 2019, have partnered with HUB on a regular basis to complete an organization-wide compensation study following the steps outlined</a:t>
            </a:r>
          </a:p>
          <a:p>
            <a:pPr marL="742950" lvl="1" indent="-285750">
              <a:lnSpc>
                <a:spcPct val="150000"/>
              </a:lnSpc>
            </a:pPr>
            <a:r>
              <a:rPr lang="en-US" sz="1600" dirty="0"/>
              <a:t>Receive annual recommendations in non-comp study years </a:t>
            </a:r>
          </a:p>
          <a:p>
            <a:pPr marL="742950" lvl="1" indent="-285750">
              <a:lnSpc>
                <a:spcPct val="150000"/>
              </a:lnSpc>
            </a:pPr>
            <a:r>
              <a:rPr lang="en-US" sz="1600" dirty="0"/>
              <a:t>Request as needed market analysis and pay grade recommendations for new or restructured jobs</a:t>
            </a:r>
          </a:p>
        </p:txBody>
      </p:sp>
      <p:sp>
        <p:nvSpPr>
          <p:cNvPr id="7" name="Slide Number Placeholder 6">
            <a:extLst>
              <a:ext uri="{FF2B5EF4-FFF2-40B4-BE49-F238E27FC236}">
                <a16:creationId xmlns:a16="http://schemas.microsoft.com/office/drawing/2014/main" id="{D58B4E11-B2A4-28B1-4044-8747EB7EBB41}"/>
              </a:ext>
            </a:extLst>
          </p:cNvPr>
          <p:cNvSpPr>
            <a:spLocks noGrp="1"/>
          </p:cNvSpPr>
          <p:nvPr>
            <p:ph type="sldNum" sz="quarter" idx="12"/>
          </p:nvPr>
        </p:nvSpPr>
        <p:spPr/>
        <p:txBody>
          <a:bodyPr/>
          <a:lstStyle/>
          <a:p>
            <a:pPr algn="ctr"/>
            <a:fld id="{424D0E2E-F7AC-7945-A164-8C5976CA96DA}" type="slidenum">
              <a:rPr lang="en-US" smtClean="0"/>
              <a:pPr algn="ctr"/>
              <a:t>16</a:t>
            </a:fld>
            <a:endParaRPr lang="en-US" dirty="0"/>
          </a:p>
        </p:txBody>
      </p:sp>
    </p:spTree>
    <p:extLst>
      <p:ext uri="{BB962C8B-B14F-4D97-AF65-F5344CB8AC3E}">
        <p14:creationId xmlns:p14="http://schemas.microsoft.com/office/powerpoint/2010/main" val="4105316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470AA-B718-AFC8-A3E3-00437C566D0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0E6FA8A-2731-3F53-2544-AD7DB5A5582B}"/>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A2CFEE1-1DB8-8FA8-5119-BC447CAD2D6B}"/>
              </a:ext>
            </a:extLst>
          </p:cNvPr>
          <p:cNvSpPr>
            <a:spLocks noGrp="1"/>
          </p:cNvSpPr>
          <p:nvPr>
            <p:ph type="title"/>
          </p:nvPr>
        </p:nvSpPr>
        <p:spPr>
          <a:xfrm>
            <a:off x="838200" y="1584325"/>
            <a:ext cx="10515600" cy="1325563"/>
          </a:xfrm>
        </p:spPr>
        <p:txBody>
          <a:bodyPr/>
          <a:lstStyle/>
          <a:p>
            <a:r>
              <a:rPr lang="en-US" b="1" dirty="0"/>
              <a:t>Market Trends</a:t>
            </a:r>
          </a:p>
        </p:txBody>
      </p:sp>
      <p:sp>
        <p:nvSpPr>
          <p:cNvPr id="6" name="Slide Number Placeholder 5">
            <a:extLst>
              <a:ext uri="{FF2B5EF4-FFF2-40B4-BE49-F238E27FC236}">
                <a16:creationId xmlns:a16="http://schemas.microsoft.com/office/drawing/2014/main" id="{8904CC5C-142F-ACDA-167E-03D1447C3862}"/>
              </a:ext>
            </a:extLst>
          </p:cNvPr>
          <p:cNvSpPr>
            <a:spLocks noGrp="1"/>
          </p:cNvSpPr>
          <p:nvPr>
            <p:ph type="sldNum" sz="quarter" idx="12"/>
          </p:nvPr>
        </p:nvSpPr>
        <p:spPr/>
        <p:txBody>
          <a:bodyPr/>
          <a:lstStyle/>
          <a:p>
            <a:pPr algn="ctr"/>
            <a:fld id="{424D0E2E-F7AC-7945-A164-8C5976CA96DA}" type="slidenum">
              <a:rPr lang="en-US" smtClean="0"/>
              <a:pPr algn="ctr"/>
              <a:t>17</a:t>
            </a:fld>
            <a:endParaRPr lang="en-US" dirty="0"/>
          </a:p>
        </p:txBody>
      </p:sp>
    </p:spTree>
    <p:extLst>
      <p:ext uri="{BB962C8B-B14F-4D97-AF65-F5344CB8AC3E}">
        <p14:creationId xmlns:p14="http://schemas.microsoft.com/office/powerpoint/2010/main" val="1514471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BD733-8203-2646-1029-2C62F26B86B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2A2A14D-79C8-DC77-8E89-DF033B6C74E8}"/>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30893DD-AE20-9E6F-6750-43389F1BE5C7}"/>
              </a:ext>
            </a:extLst>
          </p:cNvPr>
          <p:cNvSpPr>
            <a:spLocks noGrp="1"/>
          </p:cNvSpPr>
          <p:nvPr>
            <p:ph type="title"/>
          </p:nvPr>
        </p:nvSpPr>
        <p:spPr>
          <a:xfrm>
            <a:off x="838200" y="351853"/>
            <a:ext cx="10515600" cy="862013"/>
          </a:xfrm>
        </p:spPr>
        <p:txBody>
          <a:bodyPr>
            <a:normAutofit fontScale="90000"/>
          </a:bodyPr>
          <a:lstStyle/>
          <a:p>
            <a:r>
              <a:rPr lang="en-US" b="1" dirty="0"/>
              <a:t>Compensation Planning and Budgeting for 2027</a:t>
            </a:r>
          </a:p>
        </p:txBody>
      </p:sp>
      <p:graphicFrame>
        <p:nvGraphicFramePr>
          <p:cNvPr id="7" name="Content Placeholder 3">
            <a:extLst>
              <a:ext uri="{FF2B5EF4-FFF2-40B4-BE49-F238E27FC236}">
                <a16:creationId xmlns:a16="http://schemas.microsoft.com/office/drawing/2014/main" id="{C2251C06-694C-A564-3EBA-99CD795845B9}"/>
              </a:ext>
            </a:extLst>
          </p:cNvPr>
          <p:cNvGraphicFramePr>
            <a:graphicFrameLocks/>
          </p:cNvGraphicFramePr>
          <p:nvPr>
            <p:extLst>
              <p:ext uri="{D42A27DB-BD31-4B8C-83A1-F6EECF244321}">
                <p14:modId xmlns:p14="http://schemas.microsoft.com/office/powerpoint/2010/main" val="2405148718"/>
              </p:ext>
            </p:extLst>
          </p:nvPr>
        </p:nvGraphicFramePr>
        <p:xfrm>
          <a:off x="1139835" y="1183181"/>
          <a:ext cx="9723062" cy="4357938"/>
        </p:xfrm>
        <a:graphic>
          <a:graphicData uri="http://schemas.openxmlformats.org/drawingml/2006/table">
            <a:tbl>
              <a:tblPr bandRow="1">
                <a:tableStyleId>{93296810-A885-4BE3-A3E7-6D5BEEA58F35}</a:tableStyleId>
              </a:tblPr>
              <a:tblGrid>
                <a:gridCol w="4031672">
                  <a:extLst>
                    <a:ext uri="{9D8B030D-6E8A-4147-A177-3AD203B41FA5}">
                      <a16:colId xmlns:a16="http://schemas.microsoft.com/office/drawing/2014/main" val="2821868979"/>
                    </a:ext>
                  </a:extLst>
                </a:gridCol>
                <a:gridCol w="3124234">
                  <a:extLst>
                    <a:ext uri="{9D8B030D-6E8A-4147-A177-3AD203B41FA5}">
                      <a16:colId xmlns:a16="http://schemas.microsoft.com/office/drawing/2014/main" val="4220386409"/>
                    </a:ext>
                  </a:extLst>
                </a:gridCol>
                <a:gridCol w="2567156">
                  <a:extLst>
                    <a:ext uri="{9D8B030D-6E8A-4147-A177-3AD203B41FA5}">
                      <a16:colId xmlns:a16="http://schemas.microsoft.com/office/drawing/2014/main" val="2005631319"/>
                    </a:ext>
                  </a:extLst>
                </a:gridCol>
              </a:tblGrid>
              <a:tr h="554013">
                <a:tc>
                  <a:txBody>
                    <a:bodyPr/>
                    <a:lstStyle/>
                    <a:p>
                      <a:endParaRPr lang="en-US" sz="1600" b="1" dirty="0">
                        <a:solidFill>
                          <a:schemeClr val="bg1"/>
                        </a:solidFill>
                        <a:latin typeface="Arial" panose="020B0604020202020204" pitchFamily="34" charset="0"/>
                        <a:cs typeface="Arial" panose="020B0604020202020204" pitchFamily="34" charset="0"/>
                      </a:endParaRPr>
                    </a:p>
                  </a:txBody>
                  <a:tcPr anchor="ctr">
                    <a:solidFill>
                      <a:srgbClr val="263746"/>
                    </a:solidFill>
                  </a:tcPr>
                </a:tc>
                <a:tc>
                  <a:txBody>
                    <a:bodyPr/>
                    <a:lstStyle/>
                    <a:p>
                      <a:pPr algn="ctr"/>
                      <a:r>
                        <a:rPr lang="en-US" sz="2400" b="1" dirty="0">
                          <a:solidFill>
                            <a:schemeClr val="bg1"/>
                          </a:solidFill>
                          <a:latin typeface="Arial" panose="020B0604020202020204" pitchFamily="34" charset="0"/>
                          <a:cs typeface="Arial" panose="020B0604020202020204" pitchFamily="34" charset="0"/>
                        </a:rPr>
                        <a:t>2026 Actual</a:t>
                      </a:r>
                    </a:p>
                  </a:txBody>
                  <a:tcPr anchor="ctr">
                    <a:solidFill>
                      <a:srgbClr val="263746"/>
                    </a:solidFill>
                  </a:tcPr>
                </a:tc>
                <a:tc>
                  <a:txBody>
                    <a:bodyPr/>
                    <a:lstStyle/>
                    <a:p>
                      <a:pPr algn="ctr"/>
                      <a:r>
                        <a:rPr lang="en-US" sz="2400" b="1" dirty="0">
                          <a:solidFill>
                            <a:schemeClr val="bg1"/>
                          </a:solidFill>
                          <a:latin typeface="Arial" panose="020B0604020202020204" pitchFamily="34" charset="0"/>
                          <a:cs typeface="Arial" panose="020B0604020202020204" pitchFamily="34" charset="0"/>
                        </a:rPr>
                        <a:t>2027 Projected</a:t>
                      </a:r>
                    </a:p>
                  </a:txBody>
                  <a:tcPr anchor="ctr">
                    <a:solidFill>
                      <a:srgbClr val="263746"/>
                    </a:solidFill>
                  </a:tcPr>
                </a:tc>
                <a:extLst>
                  <a:ext uri="{0D108BD9-81ED-4DB2-BD59-A6C34878D82A}">
                    <a16:rowId xmlns:a16="http://schemas.microsoft.com/office/drawing/2014/main" val="1494316516"/>
                  </a:ext>
                </a:extLst>
              </a:tr>
              <a:tr h="740328">
                <a:tc>
                  <a:txBody>
                    <a:bodyPr/>
                    <a:lstStyle/>
                    <a:p>
                      <a:r>
                        <a:rPr lang="en-US" sz="2000" b="0" dirty="0">
                          <a:solidFill>
                            <a:schemeClr val="bg1"/>
                          </a:solidFill>
                          <a:latin typeface="Arial" panose="020B0604020202020204" pitchFamily="34" charset="0"/>
                          <a:cs typeface="Arial" panose="020B0604020202020204" pitchFamily="34" charset="0"/>
                        </a:rPr>
                        <a:t>Salary Structure Adjustment</a:t>
                      </a:r>
                    </a:p>
                  </a:txBody>
                  <a:tcPr anchor="ctr">
                    <a:solidFill>
                      <a:schemeClr val="bg1">
                        <a:lumMod val="65000"/>
                      </a:schemeClr>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2.6%</a:t>
                      </a:r>
                    </a:p>
                  </a:txBody>
                  <a:tcPr anchor="ctr">
                    <a:lnR w="12700" cap="flat" cmpd="sng" algn="ctr">
                      <a:solidFill>
                        <a:srgbClr val="E3E3E3"/>
                      </a:solidFill>
                      <a:prstDash val="solid"/>
                      <a:round/>
                      <a:headEnd type="none" w="med" len="med"/>
                      <a:tailEnd type="none" w="med" len="med"/>
                    </a:lnR>
                    <a:lnB w="12700" cap="flat" cmpd="sng" algn="ctr">
                      <a:solidFill>
                        <a:srgbClr val="E3E3E3"/>
                      </a:solidFill>
                      <a:prstDash val="solid"/>
                      <a:round/>
                      <a:headEnd type="none" w="med" len="med"/>
                      <a:tailEnd type="none" w="med" len="med"/>
                    </a:lnB>
                    <a:solidFill>
                      <a:schemeClr val="bg1"/>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2.4%</a:t>
                      </a:r>
                    </a:p>
                  </a:txBody>
                  <a:tcPr anchor="ctr">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B w="12700" cap="flat" cmpd="sng" algn="ctr">
                      <a:solidFill>
                        <a:srgbClr val="E3E3E3"/>
                      </a:solidFill>
                      <a:prstDash val="solid"/>
                      <a:round/>
                      <a:headEnd type="none" w="med" len="med"/>
                      <a:tailEnd type="none" w="med" len="med"/>
                    </a:lnB>
                    <a:solidFill>
                      <a:schemeClr val="bg1"/>
                    </a:solidFill>
                  </a:tcPr>
                </a:tc>
                <a:extLst>
                  <a:ext uri="{0D108BD9-81ED-4DB2-BD59-A6C34878D82A}">
                    <a16:rowId xmlns:a16="http://schemas.microsoft.com/office/drawing/2014/main" val="4279574039"/>
                  </a:ext>
                </a:extLst>
              </a:tr>
              <a:tr h="740328">
                <a:tc>
                  <a:txBody>
                    <a:bodyPr/>
                    <a:lstStyle/>
                    <a:p>
                      <a:r>
                        <a:rPr lang="en-US" sz="2000" b="0" dirty="0">
                          <a:solidFill>
                            <a:schemeClr val="bg1"/>
                          </a:solidFill>
                          <a:latin typeface="Arial" panose="020B0604020202020204" pitchFamily="34" charset="0"/>
                          <a:cs typeface="Arial" panose="020B0604020202020204" pitchFamily="34" charset="0"/>
                        </a:rPr>
                        <a:t>Other Increases</a:t>
                      </a:r>
                    </a:p>
                  </a:txBody>
                  <a:tcPr anchor="ctr">
                    <a:solidFill>
                      <a:srgbClr val="0678D5"/>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0.8%</a:t>
                      </a:r>
                    </a:p>
                  </a:txBody>
                  <a:tcPr anchor="ctr">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bg1"/>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1.4%</a:t>
                      </a:r>
                    </a:p>
                  </a:txBody>
                  <a:tcPr anchor="ctr">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bg1"/>
                    </a:solidFill>
                  </a:tcPr>
                </a:tc>
                <a:extLst>
                  <a:ext uri="{0D108BD9-81ED-4DB2-BD59-A6C34878D82A}">
                    <a16:rowId xmlns:a16="http://schemas.microsoft.com/office/drawing/2014/main" val="3466540453"/>
                  </a:ext>
                </a:extLst>
              </a:tr>
              <a:tr h="7403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Arial" panose="020B0604020202020204" pitchFamily="34" charset="0"/>
                          <a:cs typeface="Arial" panose="020B0604020202020204" pitchFamily="34" charset="0"/>
                        </a:rPr>
                        <a:t>General Increase/COLA</a:t>
                      </a:r>
                    </a:p>
                  </a:txBody>
                  <a:tcPr anchor="ctr">
                    <a:solidFill>
                      <a:srgbClr val="0678D5"/>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1.4%</a:t>
                      </a:r>
                    </a:p>
                  </a:txBody>
                  <a:tcPr anchor="ctr">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bg1"/>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2.0%</a:t>
                      </a:r>
                    </a:p>
                  </a:txBody>
                  <a:tcPr anchor="ctr">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bg1"/>
                    </a:solidFill>
                  </a:tcPr>
                </a:tc>
                <a:extLst>
                  <a:ext uri="{0D108BD9-81ED-4DB2-BD59-A6C34878D82A}">
                    <a16:rowId xmlns:a16="http://schemas.microsoft.com/office/drawing/2014/main" val="1531687988"/>
                  </a:ext>
                </a:extLst>
              </a:tr>
              <a:tr h="8426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bg1"/>
                          </a:solidFill>
                          <a:latin typeface="Arial" panose="020B0604020202020204" pitchFamily="34" charset="0"/>
                          <a:cs typeface="Arial" panose="020B0604020202020204" pitchFamily="34" charset="0"/>
                        </a:rPr>
                        <a:t>Merit Increase</a:t>
                      </a:r>
                    </a:p>
                  </a:txBody>
                  <a:tcPr anchor="ctr">
                    <a:solidFill>
                      <a:srgbClr val="0678D5"/>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3.3%</a:t>
                      </a:r>
                    </a:p>
                  </a:txBody>
                  <a:tcPr anchor="ctr">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bg1"/>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3.2%</a:t>
                      </a:r>
                    </a:p>
                  </a:txBody>
                  <a:tcPr anchor="ctr">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bg1"/>
                    </a:solidFill>
                  </a:tcPr>
                </a:tc>
                <a:extLst>
                  <a:ext uri="{0D108BD9-81ED-4DB2-BD59-A6C34878D82A}">
                    <a16:rowId xmlns:a16="http://schemas.microsoft.com/office/drawing/2014/main" val="2204830600"/>
                  </a:ext>
                </a:extLst>
              </a:tr>
              <a:tr h="7403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i="0" dirty="0">
                          <a:solidFill>
                            <a:schemeClr val="bg1"/>
                          </a:solidFill>
                          <a:latin typeface="Arial" panose="020B0604020202020204" pitchFamily="34" charset="0"/>
                          <a:cs typeface="Arial" panose="020B0604020202020204" pitchFamily="34" charset="0"/>
                        </a:rPr>
                        <a:t>Total Salary Budget Increase</a:t>
                      </a:r>
                    </a:p>
                  </a:txBody>
                  <a:tcPr anchor="ctr">
                    <a:solidFill>
                      <a:srgbClr val="0678D5"/>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3.4%</a:t>
                      </a:r>
                    </a:p>
                  </a:txBody>
                  <a:tcPr anchor="ctr">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bg1"/>
                    </a:solidFill>
                  </a:tcPr>
                </a:tc>
                <a:tc>
                  <a:txBody>
                    <a:bodyPr/>
                    <a:lstStyle/>
                    <a:p>
                      <a:pPr algn="ctr"/>
                      <a:r>
                        <a:rPr lang="en-US" sz="2000" dirty="0">
                          <a:solidFill>
                            <a:srgbClr val="263746"/>
                          </a:solidFill>
                          <a:latin typeface="Arial" panose="020B0604020202020204" pitchFamily="34" charset="0"/>
                          <a:cs typeface="Arial" panose="020B0604020202020204" pitchFamily="34" charset="0"/>
                        </a:rPr>
                        <a:t>3.5%</a:t>
                      </a:r>
                    </a:p>
                  </a:txBody>
                  <a:tcPr anchor="ctr">
                    <a:lnL w="12700" cap="flat" cmpd="sng" algn="ctr">
                      <a:solidFill>
                        <a:srgbClr val="E3E3E3"/>
                      </a:solidFill>
                      <a:prstDash val="solid"/>
                      <a:round/>
                      <a:headEnd type="none" w="med" len="med"/>
                      <a:tailEnd type="none" w="med" len="med"/>
                    </a:lnL>
                    <a:lnR w="12700" cap="flat" cmpd="sng" algn="ctr">
                      <a:solidFill>
                        <a:srgbClr val="E3E3E3"/>
                      </a:solidFill>
                      <a:prstDash val="solid"/>
                      <a:round/>
                      <a:headEnd type="none" w="med" len="med"/>
                      <a:tailEnd type="none" w="med" len="med"/>
                    </a:lnR>
                    <a:lnT w="12700" cap="flat" cmpd="sng" algn="ctr">
                      <a:solidFill>
                        <a:srgbClr val="E3E3E3"/>
                      </a:solidFill>
                      <a:prstDash val="solid"/>
                      <a:round/>
                      <a:headEnd type="none" w="med" len="med"/>
                      <a:tailEnd type="none" w="med" len="med"/>
                    </a:lnT>
                    <a:lnB w="12700" cap="flat" cmpd="sng" algn="ctr">
                      <a:solidFill>
                        <a:srgbClr val="E3E3E3"/>
                      </a:solidFill>
                      <a:prstDash val="solid"/>
                      <a:round/>
                      <a:headEnd type="none" w="med" len="med"/>
                      <a:tailEnd type="none" w="med" len="med"/>
                    </a:lnB>
                    <a:solidFill>
                      <a:schemeClr val="bg1"/>
                    </a:solidFill>
                  </a:tcPr>
                </a:tc>
                <a:extLst>
                  <a:ext uri="{0D108BD9-81ED-4DB2-BD59-A6C34878D82A}">
                    <a16:rowId xmlns:a16="http://schemas.microsoft.com/office/drawing/2014/main" val="1070020327"/>
                  </a:ext>
                </a:extLst>
              </a:tr>
            </a:tbl>
          </a:graphicData>
        </a:graphic>
      </p:graphicFrame>
      <p:sp>
        <p:nvSpPr>
          <p:cNvPr id="9" name="TextBox 8">
            <a:extLst>
              <a:ext uri="{FF2B5EF4-FFF2-40B4-BE49-F238E27FC236}">
                <a16:creationId xmlns:a16="http://schemas.microsoft.com/office/drawing/2014/main" id="{C278B2A8-0D88-B53C-5CDB-8062CA4D2824}"/>
              </a:ext>
            </a:extLst>
          </p:cNvPr>
          <p:cNvSpPr txBox="1"/>
          <p:nvPr/>
        </p:nvSpPr>
        <p:spPr>
          <a:xfrm>
            <a:off x="792362" y="5695720"/>
            <a:ext cx="10436469" cy="400110"/>
          </a:xfrm>
          <a:prstGeom prst="rect">
            <a:avLst/>
          </a:prstGeom>
          <a:noFill/>
        </p:spPr>
        <p:txBody>
          <a:bodyPr wrap="square" rtlCol="0">
            <a:spAutoFit/>
          </a:bodyPr>
          <a:lstStyle/>
          <a:p>
            <a:pPr algn="ctr"/>
            <a:r>
              <a:rPr lang="en-US" sz="2000" dirty="0" err="1">
                <a:latin typeface="Aptos" panose="020B0004020202020204" pitchFamily="34" charset="0"/>
                <a:cs typeface="Arial" panose="020B0604020202020204" pitchFamily="34" charset="0"/>
              </a:rPr>
              <a:t>WorldatWork</a:t>
            </a:r>
            <a:r>
              <a:rPr lang="en-US" sz="2000" dirty="0">
                <a:latin typeface="Aptos" panose="020B0004020202020204" pitchFamily="34" charset="0"/>
                <a:cs typeface="Arial" panose="020B0604020202020204" pitchFamily="34" charset="0"/>
              </a:rPr>
              <a:t> 2026-2027 Salary Budget Survey: Central US/Utilities &amp; Energy Production</a:t>
            </a:r>
          </a:p>
        </p:txBody>
      </p:sp>
      <p:sp>
        <p:nvSpPr>
          <p:cNvPr id="6" name="Slide Number Placeholder 5">
            <a:extLst>
              <a:ext uri="{FF2B5EF4-FFF2-40B4-BE49-F238E27FC236}">
                <a16:creationId xmlns:a16="http://schemas.microsoft.com/office/drawing/2014/main" id="{E7403B5F-7F31-4F1E-2E54-DB6C6AF473FF}"/>
              </a:ext>
            </a:extLst>
          </p:cNvPr>
          <p:cNvSpPr>
            <a:spLocks noGrp="1"/>
          </p:cNvSpPr>
          <p:nvPr>
            <p:ph type="sldNum" sz="quarter" idx="12"/>
          </p:nvPr>
        </p:nvSpPr>
        <p:spPr/>
        <p:txBody>
          <a:bodyPr/>
          <a:lstStyle/>
          <a:p>
            <a:pPr algn="ctr"/>
            <a:fld id="{424D0E2E-F7AC-7945-A164-8C5976CA96DA}" type="slidenum">
              <a:rPr lang="en-US" smtClean="0"/>
              <a:pPr algn="ctr"/>
              <a:t>18</a:t>
            </a:fld>
            <a:endParaRPr lang="en-US" dirty="0"/>
          </a:p>
        </p:txBody>
      </p:sp>
    </p:spTree>
    <p:extLst>
      <p:ext uri="{BB962C8B-B14F-4D97-AF65-F5344CB8AC3E}">
        <p14:creationId xmlns:p14="http://schemas.microsoft.com/office/powerpoint/2010/main" val="3058262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12F0C-D226-64BB-7E7D-0C16CD2885E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2C19634-D16D-6FAC-88E8-32551FCD19C2}"/>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45DEFB6-F96F-9CA9-4E7C-417BECCB0439}"/>
              </a:ext>
            </a:extLst>
          </p:cNvPr>
          <p:cNvSpPr>
            <a:spLocks noGrp="1"/>
          </p:cNvSpPr>
          <p:nvPr>
            <p:ph type="title"/>
          </p:nvPr>
        </p:nvSpPr>
        <p:spPr>
          <a:xfrm>
            <a:off x="838200" y="681037"/>
            <a:ext cx="10515600" cy="862013"/>
          </a:xfrm>
        </p:spPr>
        <p:txBody>
          <a:bodyPr/>
          <a:lstStyle/>
          <a:p>
            <a:r>
              <a:rPr lang="en-US" b="1" dirty="0"/>
              <a:t>The Importance of Total Rewards</a:t>
            </a:r>
          </a:p>
        </p:txBody>
      </p:sp>
      <p:sp>
        <p:nvSpPr>
          <p:cNvPr id="3" name="Content Placeholder 2">
            <a:extLst>
              <a:ext uri="{FF2B5EF4-FFF2-40B4-BE49-F238E27FC236}">
                <a16:creationId xmlns:a16="http://schemas.microsoft.com/office/drawing/2014/main" id="{83ED4594-F5A4-3C95-7BA5-7168C49CA375}"/>
              </a:ext>
            </a:extLst>
          </p:cNvPr>
          <p:cNvSpPr>
            <a:spLocks noGrp="1"/>
          </p:cNvSpPr>
          <p:nvPr>
            <p:ph idx="1"/>
          </p:nvPr>
        </p:nvSpPr>
        <p:spPr>
          <a:xfrm>
            <a:off x="838200" y="1825625"/>
            <a:ext cx="10515600" cy="2936875"/>
          </a:xfrm>
        </p:spPr>
        <p:txBody>
          <a:bodyPr/>
          <a:lstStyle/>
          <a:p>
            <a:r>
              <a:rPr lang="en-US" sz="2000" dirty="0">
                <a:latin typeface="Segoe UI" panose="020B0502040204020203" pitchFamily="34" charset="0"/>
                <a:cs typeface="Segoe UI" panose="020B0502040204020203" pitchFamily="34" charset="0"/>
              </a:rPr>
              <a:t>MRES:</a:t>
            </a:r>
          </a:p>
          <a:p>
            <a:pPr lvl="1">
              <a:lnSpc>
                <a:spcPct val="150000"/>
              </a:lnSpc>
            </a:pPr>
            <a:r>
              <a:rPr lang="en-US" sz="1600" kern="100" dirty="0">
                <a:latin typeface="Segoe UI" panose="020B0502040204020203" pitchFamily="34" charset="0"/>
                <a:ea typeface="Aptos" panose="020B0004020202020204" pitchFamily="34" charset="0"/>
                <a:cs typeface="Segoe UI" panose="020B0502040204020203" pitchFamily="34" charset="0"/>
              </a:rPr>
              <a:t>Changing demographics</a:t>
            </a:r>
          </a:p>
          <a:p>
            <a:pPr lvl="1">
              <a:lnSpc>
                <a:spcPct val="150000"/>
              </a:lnSpc>
            </a:pPr>
            <a:r>
              <a:rPr lang="en-US" sz="1600" kern="100" dirty="0">
                <a:latin typeface="Segoe UI" panose="020B0502040204020203" pitchFamily="34" charset="0"/>
                <a:ea typeface="Aptos" panose="020B0004020202020204" pitchFamily="34" charset="0"/>
                <a:cs typeface="Segoe UI" panose="020B0502040204020203" pitchFamily="34" charset="0"/>
              </a:rPr>
              <a:t>Facing a high number of retirements</a:t>
            </a:r>
          </a:p>
          <a:p>
            <a:pPr lvl="1">
              <a:lnSpc>
                <a:spcPct val="150000"/>
              </a:lnSpc>
            </a:pPr>
            <a:r>
              <a:rPr lang="en-US" sz="1600" kern="100" dirty="0">
                <a:latin typeface="Segoe UI" panose="020B0502040204020203" pitchFamily="34" charset="0"/>
                <a:ea typeface="Aptos" panose="020B0004020202020204" pitchFamily="34" charset="0"/>
                <a:cs typeface="Segoe UI" panose="020B0502040204020203" pitchFamily="34" charset="0"/>
              </a:rPr>
              <a:t>Hard to fill industry specific positions</a:t>
            </a:r>
          </a:p>
          <a:p>
            <a:pPr lvl="1">
              <a:lnSpc>
                <a:spcPct val="150000"/>
              </a:lnSpc>
            </a:pPr>
            <a:r>
              <a:rPr lang="en-US" sz="1600" kern="100" dirty="0">
                <a:latin typeface="Segoe UI" panose="020B0502040204020203" pitchFamily="34" charset="0"/>
                <a:ea typeface="Aptos" panose="020B0004020202020204" pitchFamily="34" charset="0"/>
                <a:cs typeface="Segoe UI" panose="020B0502040204020203" pitchFamily="34" charset="0"/>
              </a:rPr>
              <a:t>Changes in employee engagement and retention</a:t>
            </a:r>
          </a:p>
          <a:p>
            <a:pPr lvl="1">
              <a:lnSpc>
                <a:spcPct val="150000"/>
              </a:lnSpc>
            </a:pPr>
            <a:r>
              <a:rPr lang="en-US" sz="1600" dirty="0">
                <a:latin typeface="Segoe UI" panose="020B0502040204020203" pitchFamily="34" charset="0"/>
                <a:cs typeface="Segoe UI" panose="020B0502040204020203" pitchFamily="34" charset="0"/>
              </a:rPr>
              <a:t>A comprehensive benefits study/total rewards (along with the comp study)</a:t>
            </a:r>
          </a:p>
          <a:p>
            <a:pPr lvl="1">
              <a:lnSpc>
                <a:spcPct val="150000"/>
              </a:lnSpc>
            </a:pPr>
            <a:r>
              <a:rPr lang="en-US" sz="1600" kern="100" dirty="0">
                <a:latin typeface="Segoe UI" panose="020B0502040204020203" pitchFamily="34" charset="0"/>
                <a:ea typeface="Aptos" panose="020B0004020202020204" pitchFamily="34" charset="0"/>
                <a:cs typeface="Segoe UI" panose="020B0502040204020203" pitchFamily="34" charset="0"/>
              </a:rPr>
              <a:t>Separate executive compensation package</a:t>
            </a:r>
          </a:p>
        </p:txBody>
      </p:sp>
      <p:sp>
        <p:nvSpPr>
          <p:cNvPr id="7" name="Slide Number Placeholder 6">
            <a:extLst>
              <a:ext uri="{FF2B5EF4-FFF2-40B4-BE49-F238E27FC236}">
                <a16:creationId xmlns:a16="http://schemas.microsoft.com/office/drawing/2014/main" id="{EC377B61-FBF9-318A-2F2F-5F692B9A94C6}"/>
              </a:ext>
            </a:extLst>
          </p:cNvPr>
          <p:cNvSpPr>
            <a:spLocks noGrp="1"/>
          </p:cNvSpPr>
          <p:nvPr>
            <p:ph type="sldNum" sz="quarter" idx="12"/>
          </p:nvPr>
        </p:nvSpPr>
        <p:spPr/>
        <p:txBody>
          <a:bodyPr/>
          <a:lstStyle/>
          <a:p>
            <a:pPr algn="ctr"/>
            <a:fld id="{424D0E2E-F7AC-7945-A164-8C5976CA96DA}" type="slidenum">
              <a:rPr lang="en-US" smtClean="0"/>
              <a:pPr algn="ctr"/>
              <a:t>19</a:t>
            </a:fld>
            <a:endParaRPr lang="en-US" dirty="0"/>
          </a:p>
        </p:txBody>
      </p:sp>
    </p:spTree>
    <p:extLst>
      <p:ext uri="{BB962C8B-B14F-4D97-AF65-F5344CB8AC3E}">
        <p14:creationId xmlns:p14="http://schemas.microsoft.com/office/powerpoint/2010/main" val="2767449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31E4F-322A-370E-8189-F3FBC48C0CA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D84AAF6-B4EC-D049-322A-6DD7C33990F2}"/>
              </a:ext>
            </a:extLst>
          </p:cNvPr>
          <p:cNvPicPr>
            <a:picLocks noGrp="1" noRot="1" noChangeAspect="1" noMove="1" noResize="1" noEditPoints="1" noAdjustHandles="1" noChangeArrowheads="1" noChangeShapeType="1" noCrop="1"/>
          </p:cNvPicPr>
          <p:nvPr/>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7B0106E7-09FF-22BF-6594-AFCEA4550060}"/>
              </a:ext>
            </a:extLst>
          </p:cNvPr>
          <p:cNvSpPr>
            <a:spLocks noGrp="1"/>
          </p:cNvSpPr>
          <p:nvPr>
            <p:ph type="title"/>
          </p:nvPr>
        </p:nvSpPr>
        <p:spPr>
          <a:xfrm>
            <a:off x="838200" y="530352"/>
            <a:ext cx="5049354" cy="2157983"/>
          </a:xfrm>
        </p:spPr>
        <p:txBody>
          <a:bodyPr>
            <a:normAutofit fontScale="90000"/>
          </a:bodyPr>
          <a:lstStyle/>
          <a:p>
            <a:br>
              <a:rPr lang="en-US" b="1" dirty="0"/>
            </a:br>
            <a:r>
              <a:rPr lang="en-US" b="1" dirty="0"/>
              <a:t>Showcasing Total Rewards through </a:t>
            </a:r>
            <a:br>
              <a:rPr lang="en-US" b="1" dirty="0"/>
            </a:br>
            <a:r>
              <a:rPr lang="en-US" b="1" dirty="0"/>
              <a:t>Total Compensation </a:t>
            </a:r>
            <a:br>
              <a:rPr lang="en-US" b="1" dirty="0"/>
            </a:br>
            <a:r>
              <a:rPr lang="en-US" b="1" dirty="0"/>
              <a:t>Statements</a:t>
            </a:r>
          </a:p>
        </p:txBody>
      </p:sp>
      <p:sp>
        <p:nvSpPr>
          <p:cNvPr id="6" name="Content Placeholder 5">
            <a:extLst>
              <a:ext uri="{FF2B5EF4-FFF2-40B4-BE49-F238E27FC236}">
                <a16:creationId xmlns:a16="http://schemas.microsoft.com/office/drawing/2014/main" id="{75F821A5-DB91-0BB6-646A-9B23277F98D8}"/>
              </a:ext>
            </a:extLst>
          </p:cNvPr>
          <p:cNvSpPr>
            <a:spLocks noGrp="1"/>
          </p:cNvSpPr>
          <p:nvPr>
            <p:ph idx="1"/>
          </p:nvPr>
        </p:nvSpPr>
        <p:spPr>
          <a:xfrm>
            <a:off x="838199" y="3364992"/>
            <a:ext cx="4937759" cy="2318194"/>
          </a:xfrm>
        </p:spPr>
        <p:txBody>
          <a:bodyPr/>
          <a:lstStyle/>
          <a:p>
            <a:r>
              <a:rPr lang="en-US" dirty="0"/>
              <a:t>Helps employees understand the value of their total compensation (i.e., cash, health, retirement, PTO, perks, etc.)</a:t>
            </a:r>
          </a:p>
          <a:p>
            <a:endParaRPr lang="en-US" dirty="0"/>
          </a:p>
        </p:txBody>
      </p:sp>
      <p:pic>
        <p:nvPicPr>
          <p:cNvPr id="8" name="Picture 7">
            <a:extLst>
              <a:ext uri="{FF2B5EF4-FFF2-40B4-BE49-F238E27FC236}">
                <a16:creationId xmlns:a16="http://schemas.microsoft.com/office/drawing/2014/main" id="{B582FA3E-FF66-547C-31C3-8BF44A512FC9}"/>
              </a:ext>
            </a:extLst>
          </p:cNvPr>
          <p:cNvPicPr>
            <a:picLocks noChangeAspect="1"/>
          </p:cNvPicPr>
          <p:nvPr/>
        </p:nvPicPr>
        <p:blipFill>
          <a:blip r:embed="rId3"/>
          <a:stretch>
            <a:fillRect/>
          </a:stretch>
        </p:blipFill>
        <p:spPr>
          <a:xfrm>
            <a:off x="6333528" y="49808"/>
            <a:ext cx="5049354" cy="6217920"/>
          </a:xfrm>
          <a:prstGeom prst="rect">
            <a:avLst/>
          </a:prstGeom>
        </p:spPr>
      </p:pic>
      <p:sp>
        <p:nvSpPr>
          <p:cNvPr id="7" name="Slide Number Placeholder 6">
            <a:extLst>
              <a:ext uri="{FF2B5EF4-FFF2-40B4-BE49-F238E27FC236}">
                <a16:creationId xmlns:a16="http://schemas.microsoft.com/office/drawing/2014/main" id="{1D59C6E5-9A7E-15DF-202A-4930420F7A22}"/>
              </a:ext>
            </a:extLst>
          </p:cNvPr>
          <p:cNvSpPr>
            <a:spLocks noGrp="1"/>
          </p:cNvSpPr>
          <p:nvPr>
            <p:ph type="sldNum" sz="quarter" idx="12"/>
          </p:nvPr>
        </p:nvSpPr>
        <p:spPr/>
        <p:txBody>
          <a:bodyPr/>
          <a:lstStyle/>
          <a:p>
            <a:pPr algn="ctr"/>
            <a:fld id="{424D0E2E-F7AC-7945-A164-8C5976CA96DA}" type="slidenum">
              <a:rPr lang="en-US" smtClean="0"/>
              <a:pPr algn="ctr"/>
              <a:t>20</a:t>
            </a:fld>
            <a:endParaRPr lang="en-US" dirty="0"/>
          </a:p>
        </p:txBody>
      </p:sp>
    </p:spTree>
    <p:extLst>
      <p:ext uri="{BB962C8B-B14F-4D97-AF65-F5344CB8AC3E}">
        <p14:creationId xmlns:p14="http://schemas.microsoft.com/office/powerpoint/2010/main" val="41243507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E5202F-1909-27BA-1D56-5198DBF1BF78}"/>
              </a:ext>
            </a:extLst>
          </p:cNvPr>
          <p:cNvSpPr txBox="1"/>
          <p:nvPr/>
        </p:nvSpPr>
        <p:spPr>
          <a:xfrm>
            <a:off x="1049755" y="1054587"/>
            <a:ext cx="791327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203747"/>
                </a:solidFill>
                <a:effectLst/>
                <a:uLnTx/>
                <a:uFillTx/>
                <a:latin typeface="Arial Black" panose="020B0604020202020204" pitchFamily="34" charset="0"/>
                <a:ea typeface="+mn-ea"/>
                <a:cs typeface="Arial Black" panose="020B0604020202020204" pitchFamily="34" charset="0"/>
              </a:rPr>
              <a:t>Discussion Items </a:t>
            </a:r>
          </a:p>
        </p:txBody>
      </p:sp>
      <p:cxnSp>
        <p:nvCxnSpPr>
          <p:cNvPr id="5" name="Straight Connector 4">
            <a:extLst>
              <a:ext uri="{FF2B5EF4-FFF2-40B4-BE49-F238E27FC236}">
                <a16:creationId xmlns:a16="http://schemas.microsoft.com/office/drawing/2014/main" id="{5CDE9744-175A-5880-66F0-8467F304D31F}"/>
              </a:ext>
            </a:extLst>
          </p:cNvPr>
          <p:cNvCxnSpPr>
            <a:cxnSpLocks/>
          </p:cNvCxnSpPr>
          <p:nvPr/>
        </p:nvCxnSpPr>
        <p:spPr>
          <a:xfrm>
            <a:off x="0" y="2105526"/>
            <a:ext cx="9305925" cy="0"/>
          </a:xfrm>
          <a:prstGeom prst="line">
            <a:avLst/>
          </a:prstGeom>
        </p:spPr>
        <p:style>
          <a:lnRef idx="1">
            <a:schemeClr val="accent2"/>
          </a:lnRef>
          <a:fillRef idx="0">
            <a:schemeClr val="accent2"/>
          </a:fillRef>
          <a:effectRef idx="0">
            <a:schemeClr val="accent2"/>
          </a:effectRef>
          <a:fontRef idx="minor">
            <a:schemeClr val="tx1"/>
          </a:fontRef>
        </p:style>
      </p:cxnSp>
      <p:sp>
        <p:nvSpPr>
          <p:cNvPr id="6" name="Text Placeholder 2">
            <a:extLst>
              <a:ext uri="{FF2B5EF4-FFF2-40B4-BE49-F238E27FC236}">
                <a16:creationId xmlns:a16="http://schemas.microsoft.com/office/drawing/2014/main" id="{E2507887-419E-C2CC-7EAF-F7FB1ED1696E}"/>
              </a:ext>
            </a:extLst>
          </p:cNvPr>
          <p:cNvSpPr txBox="1">
            <a:spLocks/>
          </p:cNvSpPr>
          <p:nvPr/>
        </p:nvSpPr>
        <p:spPr>
          <a:xfrm>
            <a:off x="1111000" y="2558249"/>
            <a:ext cx="9300691" cy="14890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6374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6374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6374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6374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6374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What is the status of your organization's compensation philosophy?</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br>
              <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lang="en-US" b="1" dirty="0">
                <a:solidFill>
                  <a:srgbClr val="FFFFFF"/>
                </a:solidFill>
              </a:rPr>
              <a:t>What are its strengths?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b="1" dirty="0">
                <a:solidFill>
                  <a:srgbClr val="FFFFFF"/>
                </a:solidFill>
              </a:rPr>
              <a:t>What are its areas of opportunity? </a:t>
            </a:r>
            <a:endParaRPr kumimoji="0" lang="en-US" sz="2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44358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094873" y="1152541"/>
            <a:ext cx="7861558" cy="666730"/>
          </a:xfrm>
        </p:spPr>
        <p:txBody>
          <a:bodyPr>
            <a:normAutofit fontScale="90000"/>
          </a:bodyPr>
          <a:lstStyle/>
          <a:p>
            <a:r>
              <a:rPr lang="en-US" b="1" dirty="0">
                <a:latin typeface="Arial Black" panose="020B0604020202020204" pitchFamily="34" charset="0"/>
                <a:cs typeface="Arial Black" panose="020B0604020202020204" pitchFamily="34" charset="0"/>
              </a:rPr>
              <a:t>Discussion Items</a:t>
            </a:r>
          </a:p>
        </p:txBody>
      </p:sp>
      <p:cxnSp>
        <p:nvCxnSpPr>
          <p:cNvPr id="6" name="Straight Connector 5">
            <a:extLst>
              <a:ext uri="{FF2B5EF4-FFF2-40B4-BE49-F238E27FC236}">
                <a16:creationId xmlns:a16="http://schemas.microsoft.com/office/drawing/2014/main" id="{60DD65D9-1F10-6374-839B-6A9A89548A53}"/>
              </a:ext>
            </a:extLst>
          </p:cNvPr>
          <p:cNvCxnSpPr>
            <a:cxnSpLocks/>
          </p:cNvCxnSpPr>
          <p:nvPr/>
        </p:nvCxnSpPr>
        <p:spPr>
          <a:xfrm>
            <a:off x="76200" y="2095500"/>
            <a:ext cx="8715375" cy="0"/>
          </a:xfrm>
          <a:prstGeom prst="line">
            <a:avLst/>
          </a:prstGeom>
        </p:spPr>
        <p:style>
          <a:lnRef idx="1">
            <a:schemeClr val="accent2"/>
          </a:lnRef>
          <a:fillRef idx="0">
            <a:schemeClr val="accent2"/>
          </a:fillRef>
          <a:effectRef idx="0">
            <a:schemeClr val="accent2"/>
          </a:effectRef>
          <a:fontRef idx="minor">
            <a:schemeClr val="tx1"/>
          </a:fontRef>
        </p:style>
      </p:cxnSp>
      <p:sp>
        <p:nvSpPr>
          <p:cNvPr id="7" name="Text Placeholder 2">
            <a:extLst>
              <a:ext uri="{FF2B5EF4-FFF2-40B4-BE49-F238E27FC236}">
                <a16:creationId xmlns:a16="http://schemas.microsoft.com/office/drawing/2014/main" id="{E72D2FF5-22A3-500B-7D5A-032CC2F5BB62}"/>
              </a:ext>
            </a:extLst>
          </p:cNvPr>
          <p:cNvSpPr txBox="1">
            <a:spLocks/>
          </p:cNvSpPr>
          <p:nvPr/>
        </p:nvSpPr>
        <p:spPr>
          <a:xfrm>
            <a:off x="1111000" y="2558249"/>
            <a:ext cx="7845431" cy="14890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6374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6374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6374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6374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6374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bg1"/>
                </a:solidFill>
              </a:rPr>
              <a:t>How often do you assess base pay in your organization?</a:t>
            </a:r>
          </a:p>
          <a:p>
            <a:pPr marL="0" indent="0">
              <a:buNone/>
            </a:pPr>
            <a:endParaRPr lang="en-US" b="1" dirty="0">
              <a:solidFill>
                <a:schemeClr val="bg1"/>
              </a:solidFill>
            </a:endParaRPr>
          </a:p>
          <a:p>
            <a:pPr marL="0" indent="0">
              <a:buNone/>
            </a:pPr>
            <a:r>
              <a:rPr lang="en-US" b="1" dirty="0">
                <a:solidFill>
                  <a:schemeClr val="bg1"/>
                </a:solidFill>
              </a:rPr>
              <a:t>What process and data sources do you use to benchmark your organization’s jobs?</a:t>
            </a:r>
          </a:p>
          <a:p>
            <a:pPr marL="0" indent="0">
              <a:buNone/>
            </a:pPr>
            <a:endParaRPr lang="en-US" b="1" dirty="0">
              <a:solidFill>
                <a:schemeClr val="bg1"/>
              </a:solidFill>
            </a:endParaRPr>
          </a:p>
          <a:p>
            <a:pPr marL="0" indent="0">
              <a:buNone/>
            </a:pPr>
            <a:r>
              <a:rPr lang="en-US" b="1" dirty="0">
                <a:solidFill>
                  <a:schemeClr val="bg1"/>
                </a:solidFill>
              </a:rPr>
              <a:t>What is one helpful tip or lesson learned that others might benefit from hearing? </a:t>
            </a:r>
          </a:p>
          <a:p>
            <a:pPr marL="0" indent="0">
              <a:buNone/>
            </a:pPr>
            <a:endParaRPr lang="en-US" b="1" dirty="0">
              <a:solidFill>
                <a:schemeClr val="bg1"/>
              </a:solidFill>
            </a:endParaRPr>
          </a:p>
          <a:p>
            <a:pPr marL="0" indent="0">
              <a:buNone/>
            </a:pPr>
            <a:endParaRPr lang="en-US" b="1" dirty="0">
              <a:solidFill>
                <a:schemeClr val="bg1"/>
              </a:solidFill>
            </a:endParaRPr>
          </a:p>
        </p:txBody>
      </p:sp>
    </p:spTree>
    <p:extLst>
      <p:ext uri="{BB962C8B-B14F-4D97-AF65-F5344CB8AC3E}">
        <p14:creationId xmlns:p14="http://schemas.microsoft.com/office/powerpoint/2010/main" val="1680243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6FA1944-DA94-16D0-04A2-6EC2CA7B8329}"/>
              </a:ext>
            </a:extLst>
          </p:cNvPr>
          <p:cNvSpPr txBox="1">
            <a:spLocks/>
          </p:cNvSpPr>
          <p:nvPr/>
        </p:nvSpPr>
        <p:spPr>
          <a:xfrm>
            <a:off x="1111000" y="2558249"/>
            <a:ext cx="9916664" cy="14890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26374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26374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26374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26374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26374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6000" b="1" dirty="0">
                <a:solidFill>
                  <a:schemeClr val="bg1"/>
                </a:solidFill>
                <a:latin typeface="Aptos" panose="020B0004020202020204" pitchFamily="34" charset="0"/>
              </a:rPr>
              <a:t>Questions?</a:t>
            </a:r>
          </a:p>
          <a:p>
            <a:pPr marL="0" indent="0">
              <a:buNone/>
            </a:pPr>
            <a:endParaRPr lang="en-US" b="1" dirty="0">
              <a:solidFill>
                <a:schemeClr val="bg1"/>
              </a:solidFill>
            </a:endParaRPr>
          </a:p>
          <a:p>
            <a:pPr marL="0" indent="0">
              <a:buNone/>
            </a:pPr>
            <a:endParaRPr lang="en-US" b="1" dirty="0">
              <a:solidFill>
                <a:schemeClr val="bg1"/>
              </a:solidFill>
            </a:endParaRPr>
          </a:p>
        </p:txBody>
      </p:sp>
    </p:spTree>
    <p:extLst>
      <p:ext uri="{BB962C8B-B14F-4D97-AF65-F5344CB8AC3E}">
        <p14:creationId xmlns:p14="http://schemas.microsoft.com/office/powerpoint/2010/main" val="1484049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37C1A-D1A0-BEC3-B69C-1303B45BF0E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DE72F04-A513-4DB0-542E-BA2F1CC1D0BF}"/>
              </a:ext>
            </a:extLst>
          </p:cNvPr>
          <p:cNvPicPr>
            <a:picLocks noGrp="1" noRot="1" noChangeAspect="1" noMove="1" noResize="1" noEditPoints="1" noAdjustHandles="1" noChangeArrowheads="1" noChangeShapeType="1" noCrop="1"/>
          </p:cNvPicPr>
          <p:nvPr/>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4FAF3CA0-069A-2391-8349-18A3FF24B54C}"/>
              </a:ext>
            </a:extLst>
          </p:cNvPr>
          <p:cNvSpPr txBox="1"/>
          <p:nvPr/>
        </p:nvSpPr>
        <p:spPr>
          <a:xfrm>
            <a:off x="3385975" y="1767128"/>
            <a:ext cx="3140183" cy="769441"/>
          </a:xfrm>
          <a:prstGeom prst="rect">
            <a:avLst/>
          </a:prstGeom>
          <a:noFill/>
        </p:spPr>
        <p:txBody>
          <a:bodyPr wrap="square" rtlCol="0">
            <a:spAutoFit/>
          </a:bodyPr>
          <a:lstStyle/>
          <a:p>
            <a:pPr algn="ctr"/>
            <a:r>
              <a:rPr lang="en-US" sz="4400" b="1" spc="-180" dirty="0">
                <a:latin typeface="Avenir Black" panose="02000503020000020003"/>
              </a:rPr>
              <a:t>Thank you!</a:t>
            </a:r>
            <a:endParaRPr lang="en-US" sz="4400" b="1" dirty="0">
              <a:solidFill>
                <a:srgbClr val="164367"/>
              </a:solidFill>
              <a:latin typeface="Avenir Black" panose="02000503020000020003"/>
            </a:endParaRPr>
          </a:p>
        </p:txBody>
      </p:sp>
      <p:sp>
        <p:nvSpPr>
          <p:cNvPr id="2" name="Content Placeholder 2">
            <a:extLst>
              <a:ext uri="{FF2B5EF4-FFF2-40B4-BE49-F238E27FC236}">
                <a16:creationId xmlns:a16="http://schemas.microsoft.com/office/drawing/2014/main" id="{2B5B12D0-5B1D-FADA-55DD-E429897DE46E}"/>
              </a:ext>
            </a:extLst>
          </p:cNvPr>
          <p:cNvSpPr txBox="1">
            <a:spLocks/>
          </p:cNvSpPr>
          <p:nvPr/>
        </p:nvSpPr>
        <p:spPr>
          <a:xfrm>
            <a:off x="526942" y="3680378"/>
            <a:ext cx="4429125" cy="30114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Questions or want to connect?</a:t>
            </a:r>
          </a:p>
          <a:p>
            <a:pPr algn="l"/>
            <a:endParaRPr lang="en-US" dirty="0"/>
          </a:p>
          <a:p>
            <a:pPr algn="l">
              <a:spcBef>
                <a:spcPts val="0"/>
              </a:spcBef>
            </a:pPr>
            <a:r>
              <a:rPr lang="en-US" sz="1900" dirty="0"/>
              <a:t>Tammie Krumm</a:t>
            </a:r>
          </a:p>
          <a:p>
            <a:pPr algn="l">
              <a:spcBef>
                <a:spcPts val="0"/>
              </a:spcBef>
            </a:pPr>
            <a:r>
              <a:rPr lang="en-US" sz="1900" dirty="0">
                <a:hlinkClick r:id="rId3"/>
              </a:rPr>
              <a:t>tammie.krumm@mrenergy.com</a:t>
            </a:r>
            <a:endParaRPr lang="en-US" sz="1900" dirty="0"/>
          </a:p>
          <a:p>
            <a:pPr algn="l">
              <a:spcBef>
                <a:spcPts val="0"/>
              </a:spcBef>
            </a:pPr>
            <a:r>
              <a:rPr lang="en-US" sz="1900" dirty="0"/>
              <a:t>(605) 330-6973</a:t>
            </a:r>
          </a:p>
          <a:p>
            <a:pPr algn="l">
              <a:spcBef>
                <a:spcPts val="0"/>
              </a:spcBef>
            </a:pPr>
            <a:endParaRPr lang="en-US" sz="1900" dirty="0"/>
          </a:p>
          <a:p>
            <a:pPr algn="l">
              <a:spcBef>
                <a:spcPts val="0"/>
              </a:spcBef>
            </a:pPr>
            <a:r>
              <a:rPr lang="en-US" sz="1900" dirty="0"/>
              <a:t>Ashley Thomalla</a:t>
            </a:r>
          </a:p>
          <a:p>
            <a:pPr algn="l">
              <a:spcBef>
                <a:spcPts val="0"/>
              </a:spcBef>
            </a:pPr>
            <a:r>
              <a:rPr lang="en-US" sz="1900" dirty="0">
                <a:hlinkClick r:id="rId4"/>
              </a:rPr>
              <a:t>ashley.thomalla@hubinternational.com</a:t>
            </a:r>
            <a:r>
              <a:rPr lang="en-US" sz="1900" dirty="0"/>
              <a:t> </a:t>
            </a:r>
          </a:p>
          <a:p>
            <a:pPr algn="l">
              <a:spcBef>
                <a:spcPts val="0"/>
              </a:spcBef>
            </a:pPr>
            <a:r>
              <a:rPr lang="en-US" sz="1900" dirty="0"/>
              <a:t>(402) 964-5409</a:t>
            </a:r>
          </a:p>
          <a:p>
            <a:endParaRPr lang="en-US" dirty="0"/>
          </a:p>
        </p:txBody>
      </p:sp>
    </p:spTree>
    <p:extLst>
      <p:ext uri="{BB962C8B-B14F-4D97-AF65-F5344CB8AC3E}">
        <p14:creationId xmlns:p14="http://schemas.microsoft.com/office/powerpoint/2010/main" val="2531800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Ion</Template>
  <TotalTime>304</TotalTime>
  <Words>1143</Words>
  <Application>Microsoft Office PowerPoint</Application>
  <PresentationFormat>Widescreen</PresentationFormat>
  <Paragraphs>149</Paragraphs>
  <Slides>24</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Aptos</vt:lpstr>
      <vt:lpstr>Aptos Display</vt:lpstr>
      <vt:lpstr>Arial</vt:lpstr>
      <vt:lpstr>Arial Black</vt:lpstr>
      <vt:lpstr>Avenir Black</vt:lpstr>
      <vt:lpstr>Avenir Medium</vt:lpstr>
      <vt:lpstr>Helvetica LT Std</vt:lpstr>
      <vt:lpstr>Segoe UI</vt:lpstr>
      <vt:lpstr>Office Theme</vt:lpstr>
      <vt:lpstr>PowerPoint Presentation</vt:lpstr>
      <vt:lpstr>Session Agenda</vt:lpstr>
      <vt:lpstr>Introductions</vt:lpstr>
      <vt:lpstr>About Missouri River Energy Services</vt:lpstr>
      <vt:lpstr>About HUB International</vt:lpstr>
      <vt:lpstr>Compensation Study Best Practices Applied at MRES</vt:lpstr>
      <vt:lpstr>Compensation Process and Design</vt:lpstr>
      <vt:lpstr>Assess the Current State of your Compensation Programs</vt:lpstr>
      <vt:lpstr>Compensation Philosophy</vt:lpstr>
      <vt:lpstr>PowerPoint Presentation</vt:lpstr>
      <vt:lpstr>PowerPoint Presentation</vt:lpstr>
      <vt:lpstr>Market Analysis</vt:lpstr>
      <vt:lpstr>MRES Market Analysis Sample</vt:lpstr>
      <vt:lpstr>Base Pay Structure Sample</vt:lpstr>
      <vt:lpstr>Implementation</vt:lpstr>
      <vt:lpstr>Keeping Your Compensation Program Current</vt:lpstr>
      <vt:lpstr>Market Trends</vt:lpstr>
      <vt:lpstr>Compensation Planning and Budgeting for 2027</vt:lpstr>
      <vt:lpstr>The Importance of Total Rewards</vt:lpstr>
      <vt:lpstr> Showcasing Total Rewards through  Total Compensation  Statements</vt:lpstr>
      <vt:lpstr>PowerPoint Presentation</vt:lpstr>
      <vt:lpstr>Discussion Items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Angie Halter</dc:creator>
  <cp:lastModifiedBy>Ashley</cp:lastModifiedBy>
  <cp:revision>17</cp:revision>
  <dcterms:created xsi:type="dcterms:W3CDTF">2026-07-08T15:46:04Z</dcterms:created>
  <dcterms:modified xsi:type="dcterms:W3CDTF">2026-09-24T14:42:20Z</dcterms:modified>
</cp:coreProperties>
</file>