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6" r:id="rId5"/>
    <p:sldId id="267" r:id="rId6"/>
    <p:sldId id="268" r:id="rId7"/>
    <p:sldId id="269" r:id="rId8"/>
    <p:sldId id="270" r:id="rId9"/>
    <p:sldId id="262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94658"/>
  </p:normalViewPr>
  <p:slideViewPr>
    <p:cSldViewPr snapToGrid="0" showGuides="1">
      <p:cViewPr varScale="1">
        <p:scale>
          <a:sx n="109" d="100"/>
          <a:sy n="109" d="100"/>
        </p:scale>
        <p:origin x="109" y="1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C9EEB-1ECE-D440-8E9D-410CCBCD6BB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9922F-1FF4-4C4D-ABA3-F202AF581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1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9922F-1FF4-4C4D-ABA3-F202AF5811F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21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F6ADB9-20B7-010E-50D7-D10C7B2BFA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8E19E-91B6-4EEB-E755-02358E39FB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62331" y="218399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456DB-AF40-2367-14FF-2B9F8529AF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29170" y="4944589"/>
            <a:ext cx="8410322" cy="877283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Name:</a:t>
            </a:r>
          </a:p>
          <a:p>
            <a:r>
              <a:rPr lang="en-US" dirty="0"/>
              <a:t>Title:</a:t>
            </a:r>
          </a:p>
        </p:txBody>
      </p:sp>
    </p:spTree>
    <p:extLst>
      <p:ext uri="{BB962C8B-B14F-4D97-AF65-F5344CB8AC3E}">
        <p14:creationId xmlns:p14="http://schemas.microsoft.com/office/powerpoint/2010/main" val="59969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73D15B-3F5F-53B4-84EF-B5EBB06BFA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A456F-ABC1-D73B-5FA9-BAAAAAF8B7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560FD1-438A-4898-4C42-9C36B5AC92C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10515600" cy="3806054"/>
          </a:xfrm>
        </p:spPr>
        <p:txBody>
          <a:bodyPr/>
          <a:lstStyle>
            <a:lvl1pPr marL="7938" indent="-7938">
              <a:spcBef>
                <a:spcPts val="0"/>
              </a:spcBef>
              <a:spcAft>
                <a:spcPts val="600"/>
              </a:spcAft>
              <a:buNone/>
              <a:tabLst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63550" indent="-227013">
              <a:spcBef>
                <a:spcPts val="0"/>
              </a:spcBef>
              <a:spcAft>
                <a:spcPts val="600"/>
              </a:spcAft>
              <a:tabLst/>
              <a:defRPr/>
            </a:lvl2pPr>
            <a:lvl3pPr marL="742950" indent="-227013">
              <a:spcBef>
                <a:spcPts val="0"/>
              </a:spcBef>
              <a:spcAft>
                <a:spcPts val="600"/>
              </a:spcAft>
              <a:tabLst/>
              <a:defRPr/>
            </a:lvl3pPr>
          </a:lstStyle>
          <a:p>
            <a:pPr lvl="0"/>
            <a:r>
              <a:rPr lang="en-US" dirty="0"/>
              <a:t>Text Only Slide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844285-2D67-C1CE-B393-B744039F4474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796" y="1446699"/>
            <a:ext cx="10381004" cy="0"/>
          </a:xfrm>
          <a:prstGeom prst="line">
            <a:avLst/>
          </a:prstGeom>
          <a:ln>
            <a:gradFill>
              <a:gsLst>
                <a:gs pos="17000">
                  <a:schemeClr val="accent1">
                    <a:lumMod val="5000"/>
                    <a:lumOff val="95000"/>
                  </a:schemeClr>
                </a:gs>
                <a:gs pos="5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709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3BEFDF-B2BD-4054-B722-C63B5FEDD1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A456F-ABC1-D73B-5FA9-BAAAAAF8B7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55167"/>
            <a:ext cx="10515600" cy="1325563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560FD1-438A-4898-4C42-9C36B5AC92C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539923"/>
            <a:ext cx="10515600" cy="3078211"/>
          </a:xfrm>
        </p:spPr>
        <p:txBody>
          <a:bodyPr/>
          <a:lstStyle>
            <a:lvl1pPr marL="7938" indent="-7938">
              <a:spcBef>
                <a:spcPts val="0"/>
              </a:spcBef>
              <a:spcAft>
                <a:spcPts val="600"/>
              </a:spcAft>
              <a:buNone/>
              <a:tabLst/>
              <a:defRPr b="1"/>
            </a:lvl1pPr>
            <a:lvl2pPr marL="463550" indent="-227013">
              <a:spcBef>
                <a:spcPts val="0"/>
              </a:spcBef>
              <a:spcAft>
                <a:spcPts val="600"/>
              </a:spcAft>
              <a:tabLst/>
              <a:defRPr/>
            </a:lvl2pPr>
            <a:lvl3pPr marL="742950" indent="-227013">
              <a:spcBef>
                <a:spcPts val="0"/>
              </a:spcBef>
              <a:spcAft>
                <a:spcPts val="600"/>
              </a:spcAft>
              <a:tabLst/>
              <a:defRPr/>
            </a:lvl3pPr>
          </a:lstStyle>
          <a:p>
            <a:pPr lvl="0"/>
            <a:r>
              <a:rPr lang="en-US" dirty="0"/>
              <a:t>Text-Only Slide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A51CC5-597F-494A-F0DD-3C8B523DC327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796" y="2170904"/>
            <a:ext cx="10381004" cy="0"/>
          </a:xfrm>
          <a:prstGeom prst="line">
            <a:avLst/>
          </a:prstGeom>
          <a:ln>
            <a:gradFill>
              <a:gsLst>
                <a:gs pos="17000">
                  <a:schemeClr val="accent1">
                    <a:lumMod val="5000"/>
                    <a:lumOff val="95000"/>
                  </a:schemeClr>
                </a:gs>
                <a:gs pos="5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778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Graphic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294413-39B6-AD57-1F77-E037775198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09C3F-B0F6-71EF-969E-F83C18ABEE9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075632" cy="3788962"/>
          </a:xfrm>
        </p:spPr>
        <p:txBody>
          <a:bodyPr/>
          <a:lstStyle>
            <a:lvl1pPr marL="7938" indent="-7938">
              <a:spcBef>
                <a:spcPts val="0"/>
              </a:spcBef>
              <a:spcAft>
                <a:spcPts val="600"/>
              </a:spcAft>
              <a:buNone/>
              <a:tabLst/>
              <a:defRPr b="1"/>
            </a:lvl1pPr>
            <a:lvl2pPr marL="463550" indent="-227013">
              <a:spcBef>
                <a:spcPts val="0"/>
              </a:spcBef>
              <a:spcAft>
                <a:spcPts val="600"/>
              </a:spcAft>
              <a:tabLst/>
              <a:defRPr/>
            </a:lvl2pPr>
            <a:lvl3pPr marL="742950" indent="-227013">
              <a:spcBef>
                <a:spcPts val="0"/>
              </a:spcBef>
              <a:spcAft>
                <a:spcPts val="600"/>
              </a:spcAft>
              <a:tabLst/>
              <a:defRPr/>
            </a:lvl3pPr>
          </a:lstStyle>
          <a:p>
            <a:pPr lvl="0"/>
            <a:r>
              <a:rPr lang="en-US" dirty="0"/>
              <a:t>Text + Graphic/Picture Slide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9056707-39AE-28FD-102F-168DB407D1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36023" y="1825625"/>
            <a:ext cx="6217778" cy="378896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C2930-559F-D2FC-2F18-B17B908812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E3943E-994B-E66B-AF3D-AF8C18962BD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796" y="1446699"/>
            <a:ext cx="10381004" cy="0"/>
          </a:xfrm>
          <a:prstGeom prst="line">
            <a:avLst/>
          </a:prstGeom>
          <a:ln>
            <a:gradFill>
              <a:gsLst>
                <a:gs pos="17000">
                  <a:schemeClr val="accent1">
                    <a:lumMod val="5000"/>
                    <a:lumOff val="95000"/>
                  </a:schemeClr>
                </a:gs>
                <a:gs pos="5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583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6DD92C-31AA-3128-AFAC-1DB928212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DDFC56-2CF4-B068-927D-66D8B07CC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10653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A4164-4665-F9FE-8C54-2712C0175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2256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B854B-CD35-4F69-7B99-B8CA744C7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24784"/>
            <a:ext cx="5157787" cy="3376762"/>
          </a:xfrm>
        </p:spPr>
        <p:txBody>
          <a:bodyPr/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D1BE61-8BF2-4AFE-283A-D54F4433A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2256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59B7AB0-95EC-DFA4-3E2B-591E81069A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3818" y="3424784"/>
            <a:ext cx="5157787" cy="3376762"/>
          </a:xfrm>
        </p:spPr>
        <p:txBody>
          <a:bodyPr/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0B8905-AF2A-3221-F304-B2F63B15F67D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796" y="2188104"/>
            <a:ext cx="10381004" cy="0"/>
          </a:xfrm>
          <a:prstGeom prst="line">
            <a:avLst/>
          </a:prstGeom>
          <a:ln>
            <a:gradFill>
              <a:gsLst>
                <a:gs pos="17000">
                  <a:schemeClr val="accent1">
                    <a:lumMod val="5000"/>
                    <a:lumOff val="95000"/>
                  </a:schemeClr>
                </a:gs>
                <a:gs pos="5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41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B45988-F16D-1134-64FB-6E3982AC18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0EE4DC-CB19-D2E8-FE36-B2F897989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58F34-53B1-28A4-551F-BFAF1598F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7957"/>
            <a:ext cx="3932237" cy="303324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0E1CAA-E89B-D164-6DEC-6FF65610E1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76825" y="457200"/>
            <a:ext cx="6580188" cy="558501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6654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CF8511-924A-1C1A-A3D4-534AB36925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20E1CAA-E89B-D164-6DEC-6FF65610E1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83290" y="587394"/>
            <a:ext cx="5964722" cy="4875707"/>
          </a:xfrm>
          <a:ln>
            <a:solidFill>
              <a:schemeClr val="bg1"/>
            </a:solidFill>
          </a:ln>
          <a:effectLst>
            <a:outerShdw sx="1000" sy="1000" algn="tl" rotWithShape="0">
              <a:prstClr val="black"/>
            </a:outerShdw>
          </a:effectLst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898826-29FE-6E09-CBD2-C9B92EFB75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75" y="669032"/>
            <a:ext cx="4848225" cy="3607207"/>
          </a:xfrm>
          <a:noFill/>
          <a:ln w="19050">
            <a:noFill/>
          </a:ln>
        </p:spPr>
        <p:txBody>
          <a:bodyPr lIns="182880" tIns="182880" rIns="182880" bIns="182880"/>
          <a:lstStyle>
            <a:lvl1pPr marL="7938" indent="-7938">
              <a:buNone/>
              <a:tabLst/>
              <a:defRPr>
                <a:solidFill>
                  <a:schemeClr val="tx2"/>
                </a:solidFill>
              </a:defRPr>
            </a:lvl1pPr>
            <a:lvl2pPr marL="457200" indent="-257175">
              <a:tabLst/>
              <a:defRPr/>
            </a:lvl2pPr>
            <a:lvl3pPr marL="690563" indent="-233363">
              <a:tabLst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43879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7DE092-826D-B2EB-7EB3-E046878264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8E19E-91B6-4EEB-E755-02358E39FB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853" y="2639310"/>
            <a:ext cx="9144000" cy="963563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456DB-AF40-2367-14FF-2B9F8529AF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87804" y="3795033"/>
            <a:ext cx="8410322" cy="345554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Email</a:t>
            </a:r>
          </a:p>
          <a:p>
            <a:r>
              <a:rPr lang="en-US" dirty="0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170299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5A1B6-3B9D-E732-43BE-ABE18F0D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52E1A-5B83-9C06-F557-02A415187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10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78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6" r:id="rId6"/>
    <p:sldLayoutId id="2147483663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C4A4-2AAE-D338-66C4-BE285D1AD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091" y="2509661"/>
            <a:ext cx="9144000" cy="919339"/>
          </a:xfrm>
        </p:spPr>
        <p:txBody>
          <a:bodyPr>
            <a:noAutofit/>
          </a:bodyPr>
          <a:lstStyle/>
          <a:p>
            <a:r>
              <a:rPr lang="en-US" sz="5400" dirty="0"/>
              <a:t>Modernizing Your Utility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9FE72-4CBE-FE92-642F-3812E1163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0839" y="4068626"/>
            <a:ext cx="8410322" cy="1237786"/>
          </a:xfrm>
        </p:spPr>
        <p:txBody>
          <a:bodyPr>
            <a:noAutofit/>
          </a:bodyPr>
          <a:lstStyle/>
          <a:p>
            <a:r>
              <a:rPr lang="en-US" sz="3200" b="1" dirty="0"/>
              <a:t>Brad Lingen</a:t>
            </a:r>
          </a:p>
          <a:p>
            <a:r>
              <a:rPr lang="en-US" dirty="0"/>
              <a:t>Smart Grid Technical Supervisor</a:t>
            </a:r>
          </a:p>
        </p:txBody>
      </p:sp>
    </p:spTree>
    <p:extLst>
      <p:ext uri="{BB962C8B-B14F-4D97-AF65-F5344CB8AC3E}">
        <p14:creationId xmlns:p14="http://schemas.microsoft.com/office/powerpoint/2010/main" val="22078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635B4-0072-009A-1B74-DE7077139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Invest in Technology?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F09CE-714E-C58B-C537-DC2440782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10515600" cy="3806054"/>
          </a:xfrm>
        </p:spPr>
        <p:txBody>
          <a:bodyPr>
            <a:noAutofit/>
          </a:bodyPr>
          <a:lstStyle/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Weather events, market shortages, rolling blackouts	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Corporate renewable/clean energy demand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Need to actively monitor system and send appropriate price signals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Time-of-use rate structures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Older equipment cannot accommodate modern grid technologies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6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BBB12B-BA33-7CDC-0D27-26A116477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74590"/>
            <a:ext cx="5944263" cy="4557489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Do business 24/7/365</a:t>
            </a:r>
          </a:p>
          <a:p>
            <a:pPr lvl="1"/>
            <a:r>
              <a:rPr lang="en-US" dirty="0"/>
              <a:t>Interact on multiple platforms</a:t>
            </a:r>
          </a:p>
          <a:p>
            <a:pPr lvl="1"/>
            <a:r>
              <a:rPr lang="en-US" dirty="0"/>
              <a:t>Proactive notifications on outages, etc.</a:t>
            </a:r>
          </a:p>
          <a:p>
            <a:pPr marL="912812" lvl="1" indent="-457200">
              <a:spcBef>
                <a:spcPts val="600"/>
              </a:spcBef>
            </a:pPr>
            <a:r>
              <a:rPr lang="en-US" sz="2000" b="0" dirty="0"/>
              <a:t>Google and Amazon know more about your customers than you do</a:t>
            </a:r>
            <a:r>
              <a:rPr lang="en-US" b="0" dirty="0"/>
              <a:t>:</a:t>
            </a:r>
          </a:p>
          <a:p>
            <a:pPr marL="1262380" lvl="2" indent="-342900">
              <a:spcBef>
                <a:spcPts val="600"/>
              </a:spcBef>
            </a:pPr>
            <a:r>
              <a:rPr lang="en-US" sz="1800" dirty="0"/>
              <a:t>Data analytics</a:t>
            </a:r>
          </a:p>
          <a:p>
            <a:pPr marL="1262380" lvl="2" indent="-342900">
              <a:spcBef>
                <a:spcPts val="600"/>
              </a:spcBef>
            </a:pPr>
            <a:r>
              <a:rPr lang="en-US" sz="1800" dirty="0"/>
              <a:t>Customer segments, values, behaviors </a:t>
            </a:r>
          </a:p>
          <a:p>
            <a:pPr marL="1262380" lvl="2" indent="-342900">
              <a:spcBef>
                <a:spcPts val="600"/>
              </a:spcBef>
            </a:pPr>
            <a:r>
              <a:rPr lang="en-US" sz="1800" dirty="0"/>
              <a:t>Improving customer participation in utility programs — including energy efficiency </a:t>
            </a:r>
            <a:br>
              <a:rPr lang="en-US" sz="1800" dirty="0"/>
            </a:br>
            <a:r>
              <a:rPr lang="en-US" sz="1800" dirty="0"/>
              <a:t>and dynamic pricing</a:t>
            </a:r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BD0393-D5EE-D2D9-E874-3138BEA9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Customer Expectations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2B3424-5C91-2C1E-0F75-CBFD11E3E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443" y="1574590"/>
            <a:ext cx="4428644" cy="442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18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9A76A-EF70-92D7-6985-D4883282D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0C6B75-F251-525B-3447-FB522820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 Technology Solutions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9D87E8-552D-99F2-B975-E5EB9E80A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510" y="1604963"/>
            <a:ext cx="4365655" cy="405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6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EC40E-771B-7629-EA64-E4A74BD99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B7DFF4-3E99-8CDE-10A5-B10D5933C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MRES Hosted Programs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4A37D-279C-D32A-0834-CEC016AD6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619091"/>
            <a:ext cx="6439380" cy="447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25440-92EB-1997-F358-A8793BC0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06F805-2CE6-EF4F-443E-6A36391DB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76200"/>
            <a:ext cx="8877300" cy="5918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002ABD-BD23-CF0B-9B21-A19D86F15EFA}"/>
              </a:ext>
            </a:extLst>
          </p:cNvPr>
          <p:cNvSpPr txBox="1"/>
          <p:nvPr/>
        </p:nvSpPr>
        <p:spPr>
          <a:xfrm>
            <a:off x="733425" y="1276350"/>
            <a:ext cx="914400" cy="4762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66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FB3A6-9455-6CCA-E6CE-963B8A2F2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543E3-1914-4936-2A0F-336BAB32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68025" cy="1325563"/>
          </a:xfrm>
        </p:spPr>
        <p:txBody>
          <a:bodyPr/>
          <a:lstStyle/>
          <a:p>
            <a:r>
              <a:rPr lang="en-US" dirty="0"/>
              <a:t>Advanced Metering Infrastructure (AMI)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1D68E-C03A-433F-5F00-F7DE07830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730" y="1552575"/>
            <a:ext cx="4850539" cy="43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04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8CBB5-EE5E-8CD2-0494-8BD1F1BB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039B22-DDD9-BCE4-36DE-AB454D284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4590"/>
            <a:ext cx="7372351" cy="4557489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Advanced Metering Infrastructure – The integrated system of smart meters, communication networks and data management system that enable two-way communication between utilities and customers (</a:t>
            </a:r>
            <a:r>
              <a:rPr lang="en-US" dirty="0" err="1"/>
              <a:t>SmartGrid.Gov</a:t>
            </a:r>
            <a:r>
              <a:rPr lang="en-US" dirty="0"/>
              <a:t>)</a:t>
            </a:r>
          </a:p>
          <a:p>
            <a:pPr lvl="1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Considered the backbone of the Smart Grid</a:t>
            </a:r>
          </a:p>
          <a:p>
            <a:pPr lvl="1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MRES began hosting AMI in 2013 at the</a:t>
            </a:r>
            <a:br>
              <a:rPr lang="en-US" dirty="0"/>
            </a:br>
            <a:r>
              <a:rPr lang="en-US" dirty="0"/>
              <a:t>request of Members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Runs on the same software and communications platform as the MRES hosted CDR program</a:t>
            </a:r>
          </a:p>
          <a:p>
            <a:pPr marL="236537" lvl="1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F90BE-92A0-4628-C521-E438B687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AMI?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000706-EDD5-1C78-0E31-357E2C948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675" y="2468119"/>
            <a:ext cx="4019550" cy="281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3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89CE2F6-D09B-41AB-EC42-A1E41B969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1112072"/>
            <a:ext cx="8543925" cy="556774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A6B4A2-6CD1-8058-FA69-880938356F3D}"/>
              </a:ext>
            </a:extLst>
          </p:cNvPr>
          <p:cNvSpPr txBox="1"/>
          <p:nvPr/>
        </p:nvSpPr>
        <p:spPr>
          <a:xfrm>
            <a:off x="885825" y="2057400"/>
            <a:ext cx="857250" cy="4000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0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8F755-3435-64CC-F776-D81FB9AF2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FBC4DBC-E2EE-D8C3-6862-C1F4F665530B}"/>
              </a:ext>
            </a:extLst>
          </p:cNvPr>
          <p:cNvSpPr txBox="1"/>
          <p:nvPr/>
        </p:nvSpPr>
        <p:spPr>
          <a:xfrm>
            <a:off x="733425" y="1276350"/>
            <a:ext cx="914400" cy="4762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26DE6-9776-AB76-644B-56AE5AEAF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267040"/>
            <a:ext cx="8867775" cy="575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5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B5910-446D-83DC-1971-AE956B13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EC7DCD-D262-840A-320E-14894C29E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AMI Benefits for Customers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FEFDE-CFF4-64AA-69A9-13922C567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097" y="1590258"/>
            <a:ext cx="6491806" cy="445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4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4D52D-C30C-B8DC-BF3E-EBD037B82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25367E-0A52-62F9-9061-E59D7C55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68025" cy="1325563"/>
          </a:xfrm>
        </p:spPr>
        <p:txBody>
          <a:bodyPr/>
          <a:lstStyle/>
          <a:p>
            <a:r>
              <a:rPr lang="en-US" dirty="0"/>
              <a:t>Coordinated Demand Response (CDR)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744D0-8F28-BADA-26CE-1ABA2B1AD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477" y="1690688"/>
            <a:ext cx="4393045" cy="439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46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05B5-0610-F34B-9EB4-21F97AAA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283A5F-7614-2C8B-13F2-7671A302A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4590"/>
            <a:ext cx="7753351" cy="4557489"/>
          </a:xfrm>
        </p:spPr>
        <p:txBody>
          <a:bodyPr>
            <a:noAutofit/>
          </a:bodyPr>
          <a:lstStyle/>
          <a:p>
            <a:pPr lvl="1">
              <a:spcAft>
                <a:spcPts val="1200"/>
              </a:spcAft>
            </a:pPr>
            <a:r>
              <a:rPr lang="en-US" dirty="0"/>
              <a:t>MRES began hosting in 2010 at the request of Members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Cycles devices off and on based on</a:t>
            </a:r>
            <a:br>
              <a:rPr lang="en-US" dirty="0"/>
            </a:br>
            <a:r>
              <a:rPr lang="en-US" dirty="0"/>
              <a:t>the Member’s load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Provides cost savings to Members –</a:t>
            </a:r>
            <a:br>
              <a:rPr lang="en-US" dirty="0"/>
            </a:br>
            <a:r>
              <a:rPr lang="en-US" dirty="0"/>
              <a:t>Lowers demand charges from MRES</a:t>
            </a:r>
          </a:p>
          <a:p>
            <a:pPr lvl="1"/>
            <a:r>
              <a:rPr lang="en-US" dirty="0"/>
              <a:t>Two-way Demand Response</a:t>
            </a:r>
          </a:p>
          <a:p>
            <a:pPr lvl="2"/>
            <a:r>
              <a:rPr lang="en-US" dirty="0"/>
              <a:t>Monitors load control receiver status</a:t>
            </a:r>
          </a:p>
          <a:p>
            <a:pPr lvl="2"/>
            <a:r>
              <a:rPr lang="en-US" dirty="0"/>
              <a:t>Detects tampering</a:t>
            </a:r>
          </a:p>
          <a:p>
            <a:pPr lvl="2"/>
            <a:r>
              <a:rPr lang="en-US" dirty="0"/>
              <a:t>Verifies participation for each event</a:t>
            </a:r>
          </a:p>
          <a:p>
            <a:pPr lvl="2"/>
            <a:r>
              <a:rPr lang="en-US" dirty="0"/>
              <a:t>Allows remote configuration</a:t>
            </a:r>
          </a:p>
          <a:p>
            <a:pPr marL="236537" lvl="1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FDDB42-889E-51FD-DA6C-409B5185A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CDR?</a:t>
            </a:r>
          </a:p>
        </p:txBody>
      </p:sp>
      <p:pic>
        <p:nvPicPr>
          <p:cNvPr id="5" name="Picture 4" descr="water_heaters.jpg">
            <a:extLst>
              <a:ext uri="{FF2B5EF4-FFF2-40B4-BE49-F238E27FC236}">
                <a16:creationId xmlns:a16="http://schemas.microsoft.com/office/drawing/2014/main" id="{178AD6CB-75BF-9C30-225F-D17D002638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570" y="564859"/>
            <a:ext cx="2577695" cy="248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mana0AC.jpg">
            <a:extLst>
              <a:ext uri="{FF2B5EF4-FFF2-40B4-BE49-F238E27FC236}">
                <a16:creationId xmlns:a16="http://schemas.microsoft.com/office/drawing/2014/main" id="{35227890-F22B-12A1-84D0-3917C8D60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4051" y="3252145"/>
            <a:ext cx="2567740" cy="268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788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E300A-59F3-F1B8-F869-15F837918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C01F3F9-C5C3-71D6-AF67-1B80A925B7A4}"/>
              </a:ext>
            </a:extLst>
          </p:cNvPr>
          <p:cNvSpPr txBox="1"/>
          <p:nvPr/>
        </p:nvSpPr>
        <p:spPr>
          <a:xfrm>
            <a:off x="733425" y="1276350"/>
            <a:ext cx="914400" cy="4762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A5722-1502-F6A8-AEF0-ED5DD5878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704" y="280590"/>
            <a:ext cx="8716591" cy="56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89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2511-D823-4A9D-7DA3-EEB357FEE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396392-86AF-F890-4AF9-334474C2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46063"/>
            <a:ext cx="11249025" cy="1325563"/>
          </a:xfrm>
        </p:spPr>
        <p:txBody>
          <a:bodyPr/>
          <a:lstStyle/>
          <a:p>
            <a:r>
              <a:rPr lang="en-US" dirty="0"/>
              <a:t>Customer Information System and Billing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05983A-6D80-082E-907B-A9B522714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090" y="1571626"/>
            <a:ext cx="4371974" cy="43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88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C8D1-0E06-6291-58E3-05231D451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1F269-93DB-D27B-D79D-0838FB37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 and Billing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6B0CB-1DC4-CC00-257F-BF2CC197E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10515600" cy="4176712"/>
          </a:xfrm>
        </p:spPr>
        <p:txBody>
          <a:bodyPr>
            <a:noAutofit/>
          </a:bodyPr>
          <a:lstStyle/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Approached by several Members asking MRES to explore this as the next technology “offering”	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MRES, along with the help of a Member Focus Group worked through the RFI and RFP stages and agreed Tyler Technologies was the best offering available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At the time of the RFP, already ¼ of the membership was using Tyler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ERP Pro 10 is now in use or in the process of being integrated to 23 members while 6 members are still using InCode 9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677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65439-6160-8057-BBDD-643B5E290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59D33-4479-255B-0513-97C85237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Offerings &amp; Future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8F26-B53F-F9D1-88B4-8FFE91E30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0906"/>
            <a:ext cx="10515600" cy="3302731"/>
          </a:xfrm>
        </p:spPr>
        <p:txBody>
          <a:bodyPr>
            <a:noAutofit/>
          </a:bodyPr>
          <a:lstStyle/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AMI/CDR deployment services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Meter Data Management (MDM)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SmartMap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MDM Rates Analysis Manager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AMI/Load Control </a:t>
            </a:r>
            <a:r>
              <a:rPr lang="en-US" dirty="0">
                <a:solidFill>
                  <a:srgbClr val="000000"/>
                </a:solidFill>
              </a:rPr>
              <a:t>data analysis</a:t>
            </a:r>
          </a:p>
          <a:p>
            <a:pPr marL="463550" marR="0" lvl="1" indent="-2270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Geographic Information Systems (GIS)	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2" descr="Generated image">
            <a:extLst>
              <a:ext uri="{FF2B5EF4-FFF2-40B4-BE49-F238E27FC236}">
                <a16:creationId xmlns:a16="http://schemas.microsoft.com/office/drawing/2014/main" id="{F28E4FA2-47B8-FC4F-AADC-651BA2C57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r="2777"/>
          <a:stretch>
            <a:fillRect/>
          </a:stretch>
        </p:blipFill>
        <p:spPr bwMode="auto">
          <a:xfrm>
            <a:off x="7048164" y="1714362"/>
            <a:ext cx="4862974" cy="34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457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B3D49-7A1B-9F6B-0ADD-E5455521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584411-73C6-39F2-964A-63E2A465E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083" y="518833"/>
            <a:ext cx="8017293" cy="5298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A4B725-30DB-C9DE-A3C6-A269AEA02D47}"/>
              </a:ext>
            </a:extLst>
          </p:cNvPr>
          <p:cNvSpPr txBox="1"/>
          <p:nvPr/>
        </p:nvSpPr>
        <p:spPr>
          <a:xfrm>
            <a:off x="866775" y="1314450"/>
            <a:ext cx="1332308" cy="4000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151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BAF0-5B5F-588E-8EEF-3FCE0032D2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C2640-3204-EA86-B015-7AB098B02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7692" y="3602873"/>
            <a:ext cx="8410322" cy="1893430"/>
          </a:xfrm>
        </p:spPr>
        <p:txBody>
          <a:bodyPr>
            <a:noAutofit/>
          </a:bodyPr>
          <a:lstStyle/>
          <a:p>
            <a:r>
              <a:rPr lang="en-US" sz="2800" b="1" dirty="0"/>
              <a:t>Brad Lingen</a:t>
            </a:r>
          </a:p>
          <a:p>
            <a:r>
              <a:rPr lang="en-US" dirty="0"/>
              <a:t>Smart Grid Technical Supervisor</a:t>
            </a:r>
          </a:p>
          <a:p>
            <a:r>
              <a:rPr lang="en-US" sz="2000" dirty="0"/>
              <a:t>brad.lingen@mrenergy.com</a:t>
            </a:r>
          </a:p>
          <a:p>
            <a:r>
              <a:rPr lang="en-US" sz="2000" dirty="0"/>
              <a:t>605-330-6972</a:t>
            </a:r>
          </a:p>
        </p:txBody>
      </p:sp>
    </p:spTree>
    <p:extLst>
      <p:ext uri="{BB962C8B-B14F-4D97-AF65-F5344CB8AC3E}">
        <p14:creationId xmlns:p14="http://schemas.microsoft.com/office/powerpoint/2010/main" val="481080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PLA">
      <a:dk1>
        <a:srgbClr val="000000"/>
      </a:dk1>
      <a:lt1>
        <a:srgbClr val="FFFFFF"/>
      </a:lt1>
      <a:dk2>
        <a:srgbClr val="143B67"/>
      </a:dk2>
      <a:lt2>
        <a:srgbClr val="AFAFAF"/>
      </a:lt2>
      <a:accent1>
        <a:srgbClr val="FAA81B"/>
      </a:accent1>
      <a:accent2>
        <a:srgbClr val="F2F2F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PLA Presentation_REV. 7-16-26" id="{4D9989CD-5AE4-8940-8A9F-55C55400A1E1}" vid="{91B54DC6-E260-E545-A8CE-B47A03C520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 MPLA Presentation Template_FINAL.pptx</Template>
  <TotalTime>148</TotalTime>
  <Words>392</Words>
  <Application>Microsoft Office PowerPoint</Application>
  <PresentationFormat>Widescreen</PresentationFormat>
  <Paragraphs>55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Aptos</vt:lpstr>
      <vt:lpstr>Arial</vt:lpstr>
      <vt:lpstr>Office Theme</vt:lpstr>
      <vt:lpstr>Modernizing Your Utility</vt:lpstr>
      <vt:lpstr>Why Invest in Technology?</vt:lpstr>
      <vt:lpstr>Higher Customer Expectations</vt:lpstr>
      <vt:lpstr>Member Technology Solutions</vt:lpstr>
      <vt:lpstr>MRES Hosted Programs</vt:lpstr>
      <vt:lpstr>PowerPoint Presentation</vt:lpstr>
      <vt:lpstr>Advanced Metering Infrastructure (AMI)</vt:lpstr>
      <vt:lpstr>What is AMI?</vt:lpstr>
      <vt:lpstr>PowerPoint Presentation</vt:lpstr>
      <vt:lpstr>PowerPoint Presentation</vt:lpstr>
      <vt:lpstr>AMI Benefits for Customers</vt:lpstr>
      <vt:lpstr>Coordinated Demand Response (CDR)</vt:lpstr>
      <vt:lpstr>What is CDR?</vt:lpstr>
      <vt:lpstr>PowerPoint Presentation</vt:lpstr>
      <vt:lpstr>Customer Information System and Billing</vt:lpstr>
      <vt:lpstr>CIS and Billing</vt:lpstr>
      <vt:lpstr>Other Offerings &amp; Future Ideas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 Lingen</dc:creator>
  <cp:lastModifiedBy>Andrew Johnson</cp:lastModifiedBy>
  <cp:revision>27</cp:revision>
  <dcterms:created xsi:type="dcterms:W3CDTF">2026-07-21T18:26:46Z</dcterms:created>
  <dcterms:modified xsi:type="dcterms:W3CDTF">2026-09-15T19:17:21Z</dcterms:modified>
</cp:coreProperties>
</file>